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70" r:id="rId2"/>
    <p:sldId id="271" r:id="rId3"/>
    <p:sldId id="378" r:id="rId4"/>
    <p:sldId id="379" r:id="rId5"/>
    <p:sldId id="380" r:id="rId6"/>
    <p:sldId id="275" r:id="rId7"/>
    <p:sldId id="369" r:id="rId8"/>
    <p:sldId id="276" r:id="rId9"/>
    <p:sldId id="381" r:id="rId10"/>
    <p:sldId id="358" r:id="rId11"/>
    <p:sldId id="278" r:id="rId12"/>
    <p:sldId id="279" r:id="rId13"/>
    <p:sldId id="338" r:id="rId14"/>
    <p:sldId id="359" r:id="rId15"/>
    <p:sldId id="281" r:id="rId16"/>
    <p:sldId id="382" r:id="rId17"/>
    <p:sldId id="339" r:id="rId18"/>
    <p:sldId id="360" r:id="rId19"/>
    <p:sldId id="284" r:id="rId20"/>
    <p:sldId id="383" r:id="rId21"/>
    <p:sldId id="340" r:id="rId22"/>
    <p:sldId id="384" r:id="rId23"/>
    <p:sldId id="370" r:id="rId24"/>
    <p:sldId id="288" r:id="rId25"/>
    <p:sldId id="289" r:id="rId26"/>
    <p:sldId id="361" r:id="rId27"/>
    <p:sldId id="290" r:id="rId28"/>
    <p:sldId id="291" r:id="rId29"/>
    <p:sldId id="371" r:id="rId30"/>
    <p:sldId id="292" r:id="rId31"/>
    <p:sldId id="341" r:id="rId32"/>
    <p:sldId id="362" r:id="rId33"/>
    <p:sldId id="294" r:id="rId34"/>
    <p:sldId id="295" r:id="rId35"/>
    <p:sldId id="296" r:id="rId36"/>
    <p:sldId id="385" r:id="rId37"/>
    <p:sldId id="367" r:id="rId38"/>
    <p:sldId id="372" r:id="rId39"/>
    <p:sldId id="298" r:id="rId40"/>
    <p:sldId id="299" r:id="rId41"/>
    <p:sldId id="363" r:id="rId42"/>
    <p:sldId id="300" r:id="rId43"/>
    <p:sldId id="386" r:id="rId44"/>
    <p:sldId id="387" r:id="rId45"/>
    <p:sldId id="303" r:id="rId46"/>
    <p:sldId id="388" r:id="rId47"/>
    <p:sldId id="305" r:id="rId48"/>
    <p:sldId id="373" r:id="rId49"/>
    <p:sldId id="342" r:id="rId50"/>
    <p:sldId id="307" r:id="rId51"/>
    <p:sldId id="389" r:id="rId52"/>
    <p:sldId id="343" r:id="rId53"/>
    <p:sldId id="364" r:id="rId54"/>
    <p:sldId id="310" r:id="rId55"/>
    <p:sldId id="390" r:id="rId56"/>
    <p:sldId id="374" r:id="rId57"/>
    <p:sldId id="312" r:id="rId58"/>
    <p:sldId id="313" r:id="rId59"/>
    <p:sldId id="345" r:id="rId60"/>
    <p:sldId id="391" r:id="rId61"/>
    <p:sldId id="347" r:id="rId62"/>
    <p:sldId id="344" r:id="rId63"/>
    <p:sldId id="375" r:id="rId64"/>
    <p:sldId id="318" r:id="rId65"/>
    <p:sldId id="392" r:id="rId66"/>
    <p:sldId id="349" r:id="rId67"/>
    <p:sldId id="350" r:id="rId68"/>
    <p:sldId id="365" r:id="rId69"/>
    <p:sldId id="351" r:id="rId70"/>
    <p:sldId id="393" r:id="rId71"/>
    <p:sldId id="394" r:id="rId72"/>
    <p:sldId id="376" r:id="rId73"/>
    <p:sldId id="326" r:id="rId74"/>
    <p:sldId id="327" r:id="rId75"/>
    <p:sldId id="395" r:id="rId76"/>
    <p:sldId id="355" r:id="rId77"/>
    <p:sldId id="356" r:id="rId78"/>
    <p:sldId id="377" r:id="rId79"/>
    <p:sldId id="332" r:id="rId80"/>
    <p:sldId id="366" r:id="rId81"/>
  </p:sldIdLst>
  <p:sldSz cx="9144000" cy="6858000" type="screen4x3"/>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guide id="3" pos="5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2A84"/>
    <a:srgbClr val="013334"/>
    <a:srgbClr val="10069F"/>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5" autoAdjust="0"/>
    <p:restoredTop sz="76475" autoAdjust="0"/>
  </p:normalViewPr>
  <p:slideViewPr>
    <p:cSldViewPr snapToGrid="0">
      <p:cViewPr varScale="1">
        <p:scale>
          <a:sx n="115" d="100"/>
          <a:sy n="115" d="100"/>
        </p:scale>
        <p:origin x="344" y="200"/>
      </p:cViewPr>
      <p:guideLst>
        <p:guide orient="horz" pos="1008"/>
        <p:guide pos="288"/>
        <p:guide pos="54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315789473684"/>
          <c:y val="8.7301587301587297E-2"/>
          <c:w val="0.55087719298245597"/>
          <c:h val="0.83068783068783103"/>
        </c:manualLayout>
      </c:layout>
      <c:pieChart>
        <c:varyColors val="1"/>
        <c:ser>
          <c:idx val="0"/>
          <c:order val="0"/>
          <c:tx>
            <c:strRef>
              <c:f>Sheet1!$A$2</c:f>
              <c:strCache>
                <c:ptCount val="1"/>
                <c:pt idx="0">
                  <c:v>East</c:v>
                </c:pt>
              </c:strCache>
            </c:strRef>
          </c:tx>
          <c:dPt>
            <c:idx val="0"/>
            <c:bubble3D val="0"/>
            <c:spPr>
              <a:solidFill>
                <a:srgbClr val="AC52A3"/>
              </a:solidFill>
              <a:ln w="19050">
                <a:solidFill>
                  <a:schemeClr val="lt1"/>
                </a:solidFill>
              </a:ln>
              <a:effectLst/>
            </c:spPr>
            <c:extLst>
              <c:ext xmlns:c16="http://schemas.microsoft.com/office/drawing/2014/chart" uri="{C3380CC4-5D6E-409C-BE32-E72D297353CC}">
                <c16:uniqueId val="{00000001-012F-4AEB-8B8A-182145C759F7}"/>
              </c:ext>
            </c:extLst>
          </c:dPt>
          <c:dPt>
            <c:idx val="1"/>
            <c:bubble3D val="0"/>
            <c:spPr>
              <a:solidFill>
                <a:srgbClr val="D5D5D5"/>
              </a:solidFill>
              <a:ln w="19050">
                <a:solidFill>
                  <a:schemeClr val="lt1"/>
                </a:solidFill>
              </a:ln>
              <a:effectLst/>
            </c:spPr>
            <c:extLst>
              <c:ext xmlns:c16="http://schemas.microsoft.com/office/drawing/2014/chart" uri="{C3380CC4-5D6E-409C-BE32-E72D297353CC}">
                <c16:uniqueId val="{00000003-012F-4AEB-8B8A-182145C759F7}"/>
              </c:ext>
            </c:extLst>
          </c:dPt>
          <c:dPt>
            <c:idx val="2"/>
            <c:bubble3D val="0"/>
            <c:spPr>
              <a:solidFill>
                <a:srgbClr val="9EB8D2"/>
              </a:solidFill>
              <a:ln w="19050">
                <a:solidFill>
                  <a:schemeClr val="lt1"/>
                </a:solidFill>
              </a:ln>
              <a:effectLst/>
            </c:spPr>
            <c:extLst>
              <c:ext xmlns:c16="http://schemas.microsoft.com/office/drawing/2014/chart" uri="{C3380CC4-5D6E-409C-BE32-E72D297353CC}">
                <c16:uniqueId val="{00000005-012F-4AEB-8B8A-182145C759F7}"/>
              </c:ext>
            </c:extLst>
          </c:dPt>
          <c:dPt>
            <c:idx val="3"/>
            <c:bubble3D val="0"/>
            <c:spPr>
              <a:solidFill>
                <a:srgbClr val="ABC98D"/>
              </a:solidFill>
              <a:ln w="19050">
                <a:solidFill>
                  <a:schemeClr val="lt1"/>
                </a:solidFill>
              </a:ln>
              <a:effectLst/>
            </c:spPr>
            <c:extLst>
              <c:ext xmlns:c16="http://schemas.microsoft.com/office/drawing/2014/chart" uri="{C3380CC4-5D6E-409C-BE32-E72D297353CC}">
                <c16:uniqueId val="{00000007-012F-4AEB-8B8A-182145C759F7}"/>
              </c:ext>
            </c:extLst>
          </c:dPt>
          <c:dPt>
            <c:idx val="4"/>
            <c:bubble3D val="0"/>
            <c:spPr>
              <a:solidFill>
                <a:srgbClr val="9D9D9D"/>
              </a:solidFill>
              <a:ln w="19050">
                <a:solidFill>
                  <a:schemeClr val="lt1"/>
                </a:solidFill>
              </a:ln>
              <a:effectLst/>
            </c:spPr>
            <c:extLst>
              <c:ext xmlns:c16="http://schemas.microsoft.com/office/drawing/2014/chart" uri="{C3380CC4-5D6E-409C-BE32-E72D297353CC}">
                <c16:uniqueId val="{00000009-012F-4AEB-8B8A-182145C759F7}"/>
              </c:ext>
            </c:extLst>
          </c:dPt>
          <c:cat>
            <c:strRef>
              <c:f>Sheet1!$B$1:$F$1</c:f>
              <c:strCache>
                <c:ptCount val="4"/>
                <c:pt idx="0">
                  <c:v>1st Qtr</c:v>
                </c:pt>
                <c:pt idx="1">
                  <c:v>2nd Qtr</c:v>
                </c:pt>
                <c:pt idx="2">
                  <c:v>3rd Qtr</c:v>
                </c:pt>
                <c:pt idx="3">
                  <c:v>4th Qtr</c:v>
                </c:pt>
              </c:strCache>
            </c:strRef>
          </c:cat>
          <c:val>
            <c:numRef>
              <c:f>Sheet1!$B$2:$F$2</c:f>
              <c:numCache>
                <c:formatCode>0%</c:formatCode>
                <c:ptCount val="5"/>
                <c:pt idx="0">
                  <c:v>0.49</c:v>
                </c:pt>
                <c:pt idx="1">
                  <c:v>0.19</c:v>
                </c:pt>
                <c:pt idx="2">
                  <c:v>0.14000000000000001</c:v>
                </c:pt>
                <c:pt idx="3">
                  <c:v>0.09</c:v>
                </c:pt>
                <c:pt idx="4">
                  <c:v>0.09</c:v>
                </c:pt>
              </c:numCache>
            </c:numRef>
          </c:val>
          <c:extLst>
            <c:ext xmlns:c16="http://schemas.microsoft.com/office/drawing/2014/chart" uri="{C3380CC4-5D6E-409C-BE32-E72D297353CC}">
              <c16:uniqueId val="{0000000A-012F-4AEB-8B8A-182145C759F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pPr/>
              <a:t>2/24/20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pPr/>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079331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090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830604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460348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007341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566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65318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192213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844205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558391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48244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721762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997104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558391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336462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13758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598366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082424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928653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219073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780786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671947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263550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36444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093751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537140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5881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026639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190391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523456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3370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8705398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139048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07956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341096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234269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079976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80806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862494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0831488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696303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5398649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581652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094141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32394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249621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219072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1943751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7463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140624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795213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619788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45368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575642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00064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31466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825192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558391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28642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353099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1617"/>
            <a:ext cx="3276600" cy="339697"/>
          </a:xfrm>
          <a:prstGeom prst="rect">
            <a:avLst/>
          </a:prstGeom>
        </p:spPr>
      </p:pic>
    </p:spTree>
    <p:extLst>
      <p:ext uri="{BB962C8B-B14F-4D97-AF65-F5344CB8AC3E}">
        <p14:creationId xmlns:p14="http://schemas.microsoft.com/office/powerpoint/2010/main" val="30702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o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651058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ebsite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673846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Demonstration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520698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 y="2895600"/>
            <a:ext cx="7019110" cy="437133"/>
          </a:xfrm>
          <a:prstGeom prst="rect">
            <a:avLst/>
          </a:prstGeom>
        </p:spPr>
      </p:pic>
    </p:spTree>
    <p:extLst>
      <p:ext uri="{BB962C8B-B14F-4D97-AF65-F5344CB8AC3E}">
        <p14:creationId xmlns:p14="http://schemas.microsoft.com/office/powerpoint/2010/main" val="3138310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hasCustomPrompt="1"/>
          </p:nvPr>
        </p:nvSpPr>
        <p:spPr/>
        <p:txBody>
          <a:bodyPr>
            <a:noAutofit/>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7849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Title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8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99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
        <p:nvSpPr>
          <p:cNvPr id="3" name="Text Placeholder 2"/>
          <p:cNvSpPr>
            <a:spLocks noGrp="1"/>
          </p:cNvSpPr>
          <p:nvPr>
            <p:ph type="body" idx="1" hasCustomPrompt="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p:cNvSpPr>
            <a:spLocks noGrp="1"/>
          </p:cNvSpPr>
          <p:nvPr>
            <p:ph sz="half" idx="2" hasCustomPrompt="1"/>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p:cNvSpPr>
            <a:spLocks noGrp="1"/>
          </p:cNvSpPr>
          <p:nvPr>
            <p:ph sz="quarter" idx="4" hasCustomPrompt="1"/>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50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78029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772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64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Question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51492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6" name="Rectangle 5"/>
          <p:cNvSpPr/>
          <p:nvPr userDrawn="1"/>
        </p:nvSpPr>
        <p:spPr>
          <a:xfrm>
            <a:off x="0" y="0"/>
            <a:ext cx="9144000" cy="381000"/>
          </a:xfrm>
          <a:prstGeom prst="rect">
            <a:avLst/>
          </a:prstGeom>
          <a:solidFill>
            <a:srgbClr val="A4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0" y="6779932"/>
            <a:ext cx="9144000" cy="91440"/>
          </a:xfrm>
          <a:prstGeom prst="rect">
            <a:avLst/>
          </a:prstGeom>
          <a:solidFill>
            <a:srgbClr val="A4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555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89" r:id="rId7"/>
    <p:sldLayoutId id="2147483655" r:id="rId8"/>
    <p:sldLayoutId id="2147483684" r:id="rId9"/>
    <p:sldLayoutId id="2147483685" r:id="rId10"/>
    <p:sldLayoutId id="2147483686" r:id="rId11"/>
    <p:sldLayoutId id="2147483687" r:id="rId12"/>
    <p:sldLayoutId id="2147483679" r:id="rId13"/>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3.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pn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4.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1.png"/><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2.png"/><Relationship Id="rId4"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7.xml"/><Relationship Id="rId7"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23.png"/><Relationship Id="rId10" Type="http://schemas.openxmlformats.org/officeDocument/2006/relationships/image" Target="../media/image37.png"/><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1.png"/><Relationship Id="rId4" Type="http://schemas.openxmlformats.org/officeDocument/2006/relationships/oleObject" Target="../embeddings/oleObject11.bin"/></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www.wordstream.com/blog/ws/2016/02/29/google-adwords-industry-benchmark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2.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Data and Analytics (Targeting)</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673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Predicting Clicks</a:t>
            </a:r>
          </a:p>
        </p:txBody>
      </p:sp>
      <p:sp>
        <p:nvSpPr>
          <p:cNvPr id="3" name="Subtitle 2"/>
          <p:cNvSpPr>
            <a:spLocks noGrp="1"/>
          </p:cNvSpPr>
          <p:nvPr>
            <p:ph type="subTitle" idx="1"/>
          </p:nvPr>
        </p:nvSpPr>
        <p:spPr/>
        <p:txBody>
          <a:bodyPr/>
          <a:lstStyle/>
          <a:p>
            <a:r>
              <a:rPr lang="en-US" dirty="0"/>
              <a:t>Role of CTR Estimation in Targeting</a:t>
            </a:r>
            <a:endParaRPr lang="en-IN" dirty="0"/>
          </a:p>
        </p:txBody>
      </p:sp>
    </p:spTree>
    <p:extLst>
      <p:ext uri="{BB962C8B-B14F-4D97-AF65-F5344CB8AC3E}">
        <p14:creationId xmlns:p14="http://schemas.microsoft.com/office/powerpoint/2010/main" val="1068706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Role of CTRs</a:t>
            </a:r>
          </a:p>
        </p:txBody>
      </p:sp>
      <p:sp>
        <p:nvSpPr>
          <p:cNvPr id="3" name="Content Placeholder 2"/>
          <p:cNvSpPr>
            <a:spLocks noGrp="1"/>
          </p:cNvSpPr>
          <p:nvPr>
            <p:ph idx="1"/>
          </p:nvPr>
        </p:nvSpPr>
        <p:spPr>
          <a:xfrm>
            <a:off x="457200" y="1600201"/>
            <a:ext cx="8229600" cy="1487772"/>
          </a:xfrm>
        </p:spPr>
        <p:txBody>
          <a:bodyPr>
            <a:noAutofit/>
          </a:bodyPr>
          <a:lstStyle/>
          <a:p>
            <a:pPr lvl="0">
              <a:defRPr/>
            </a:pPr>
            <a:r>
              <a:rPr lang="en-US" sz="2800" dirty="0"/>
              <a:t>Ads are ranked by </a:t>
            </a:r>
            <a:r>
              <a:rPr lang="en-US" sz="2800" i="1" dirty="0">
                <a:cs typeface="Times" panose="02020603050405020304" pitchFamily="18" charset="0"/>
              </a:rPr>
              <a:t>bid </a:t>
            </a:r>
            <a:r>
              <a:rPr lang="en-US" sz="2800" dirty="0" err="1"/>
              <a:t>x</a:t>
            </a:r>
            <a:r>
              <a:rPr lang="en-US" sz="2800" dirty="0"/>
              <a:t> </a:t>
            </a:r>
            <a:r>
              <a:rPr lang="en-US" sz="2800" i="1" dirty="0">
                <a:cs typeface="Times" panose="02020603050405020304" pitchFamily="18" charset="0"/>
              </a:rPr>
              <a:t>Q</a:t>
            </a:r>
            <a:endParaRPr lang="en-US" sz="2800" dirty="0"/>
          </a:p>
          <a:p>
            <a:pPr lvl="0">
              <a:lnSpc>
                <a:spcPts val="3240"/>
              </a:lnSpc>
              <a:defRPr/>
            </a:pPr>
            <a:r>
              <a:rPr lang="en-US" sz="2800" i="1" dirty="0"/>
              <a:t>Q </a:t>
            </a:r>
            <a:r>
              <a:rPr lang="en-US" sz="2800" dirty="0"/>
              <a:t>depends strongly on </a:t>
            </a:r>
            <a:r>
              <a:rPr lang="en-US" sz="2800" i="1" dirty="0"/>
              <a:t>CTR, </a:t>
            </a:r>
            <a:r>
              <a:rPr lang="en-US" sz="2800" dirty="0"/>
              <a:t>and in turn provides targeting:</a:t>
            </a:r>
          </a:p>
        </p:txBody>
      </p:sp>
      <p:sp>
        <p:nvSpPr>
          <p:cNvPr id="5" name="Rectangle 4">
            <a:extLst>
              <a:ext uri="{FF2B5EF4-FFF2-40B4-BE49-F238E27FC236}">
                <a16:creationId xmlns:a16="http://schemas.microsoft.com/office/drawing/2014/main" id="{8E6CB77D-952F-E446-8D27-7493960F7BC9}"/>
              </a:ext>
            </a:extLst>
          </p:cNvPr>
          <p:cNvSpPr/>
          <p:nvPr/>
        </p:nvSpPr>
        <p:spPr>
          <a:xfrm>
            <a:off x="990600" y="4264372"/>
            <a:ext cx="1244251" cy="523220"/>
          </a:xfrm>
          <a:prstGeom prst="rect">
            <a:avLst/>
          </a:prstGeom>
        </p:spPr>
        <p:txBody>
          <a:bodyPr wrap="none" anchor="ctr">
            <a:noAutofit/>
          </a:bodyPr>
          <a:lstStyle/>
          <a:p>
            <a:r>
              <a:rPr lang="en-US" sz="2800" dirty="0"/>
              <a:t>User 1</a:t>
            </a:r>
          </a:p>
        </p:txBody>
      </p:sp>
      <p:sp>
        <p:nvSpPr>
          <p:cNvPr id="13" name="Rectangle 12">
            <a:extLst>
              <a:ext uri="{FF2B5EF4-FFF2-40B4-BE49-F238E27FC236}">
                <a16:creationId xmlns:a16="http://schemas.microsoft.com/office/drawing/2014/main" id="{1F706593-8C6A-2441-A40E-E2DF1C710FD2}"/>
              </a:ext>
            </a:extLst>
          </p:cNvPr>
          <p:cNvSpPr/>
          <p:nvPr/>
        </p:nvSpPr>
        <p:spPr>
          <a:xfrm>
            <a:off x="4702909" y="4264372"/>
            <a:ext cx="1244251" cy="523220"/>
          </a:xfrm>
          <a:prstGeom prst="rect">
            <a:avLst/>
          </a:prstGeom>
        </p:spPr>
        <p:txBody>
          <a:bodyPr wrap="none" anchor="ctr">
            <a:noAutofit/>
          </a:bodyPr>
          <a:lstStyle/>
          <a:p>
            <a:r>
              <a:rPr lang="en-US" sz="2800" dirty="0"/>
              <a:t>User 2</a:t>
            </a:r>
          </a:p>
        </p:txBody>
      </p:sp>
      <p:sp>
        <p:nvSpPr>
          <p:cNvPr id="15" name="Rectangle 14">
            <a:extLst>
              <a:ext uri="{FF2B5EF4-FFF2-40B4-BE49-F238E27FC236}">
                <a16:creationId xmlns:a16="http://schemas.microsoft.com/office/drawing/2014/main" id="{67EA71AA-0A56-7145-AC5B-08AACFBA27F1}"/>
              </a:ext>
            </a:extLst>
          </p:cNvPr>
          <p:cNvSpPr/>
          <p:nvPr/>
        </p:nvSpPr>
        <p:spPr>
          <a:xfrm>
            <a:off x="2370484" y="4242953"/>
            <a:ext cx="566058" cy="566058"/>
          </a:xfrm>
          <a:prstGeom prst="rect">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ectangle 15">
            <a:extLst>
              <a:ext uri="{FF2B5EF4-FFF2-40B4-BE49-F238E27FC236}">
                <a16:creationId xmlns:a16="http://schemas.microsoft.com/office/drawing/2014/main" id="{58959BD0-642A-9C44-9D5D-5EE4A4B14EE6}"/>
              </a:ext>
            </a:extLst>
          </p:cNvPr>
          <p:cNvSpPr/>
          <p:nvPr/>
        </p:nvSpPr>
        <p:spPr>
          <a:xfrm>
            <a:off x="2370484" y="4977738"/>
            <a:ext cx="566058" cy="566058"/>
          </a:xfrm>
          <a:prstGeom prst="rect">
            <a:avLst/>
          </a:prstGeom>
          <a:solidFill>
            <a:srgbClr val="4E2A84"/>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18">
            <a:extLst>
              <a:ext uri="{FF2B5EF4-FFF2-40B4-BE49-F238E27FC236}">
                <a16:creationId xmlns:a16="http://schemas.microsoft.com/office/drawing/2014/main" id="{19F69636-9D8D-9F43-98FE-CFE1B5E60EE8}"/>
              </a:ext>
            </a:extLst>
          </p:cNvPr>
          <p:cNvSpPr/>
          <p:nvPr/>
        </p:nvSpPr>
        <p:spPr>
          <a:xfrm>
            <a:off x="2370484" y="3512737"/>
            <a:ext cx="566058" cy="566058"/>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Rectangle 19">
            <a:extLst>
              <a:ext uri="{FF2B5EF4-FFF2-40B4-BE49-F238E27FC236}">
                <a16:creationId xmlns:a16="http://schemas.microsoft.com/office/drawing/2014/main" id="{A978FFD8-8484-B64C-A1BB-3435C64D993B}"/>
              </a:ext>
            </a:extLst>
          </p:cNvPr>
          <p:cNvSpPr/>
          <p:nvPr/>
        </p:nvSpPr>
        <p:spPr>
          <a:xfrm>
            <a:off x="6054945" y="3512737"/>
            <a:ext cx="566058" cy="566058"/>
          </a:xfrm>
          <a:prstGeom prst="rect">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0">
            <a:extLst>
              <a:ext uri="{FF2B5EF4-FFF2-40B4-BE49-F238E27FC236}">
                <a16:creationId xmlns:a16="http://schemas.microsoft.com/office/drawing/2014/main" id="{63BDAF16-76D3-DC4A-8C8B-C869516A5CC2}"/>
              </a:ext>
            </a:extLst>
          </p:cNvPr>
          <p:cNvSpPr/>
          <p:nvPr/>
        </p:nvSpPr>
        <p:spPr>
          <a:xfrm>
            <a:off x="6054945" y="4977738"/>
            <a:ext cx="566058" cy="566058"/>
          </a:xfrm>
          <a:prstGeom prst="rect">
            <a:avLst/>
          </a:prstGeom>
          <a:solidFill>
            <a:srgbClr val="4E2A84"/>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Rectangle 22">
            <a:extLst>
              <a:ext uri="{FF2B5EF4-FFF2-40B4-BE49-F238E27FC236}">
                <a16:creationId xmlns:a16="http://schemas.microsoft.com/office/drawing/2014/main" id="{C97BBBCD-B62E-6C4C-B065-650633178B60}"/>
              </a:ext>
            </a:extLst>
          </p:cNvPr>
          <p:cNvSpPr/>
          <p:nvPr/>
        </p:nvSpPr>
        <p:spPr>
          <a:xfrm>
            <a:off x="6054945" y="4242953"/>
            <a:ext cx="566058" cy="566058"/>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Rectangle 24">
            <a:extLst>
              <a:ext uri="{FF2B5EF4-FFF2-40B4-BE49-F238E27FC236}">
                <a16:creationId xmlns:a16="http://schemas.microsoft.com/office/drawing/2014/main" id="{6D2D8AC7-64D0-6A46-BD93-1A9293F8EC2D}"/>
              </a:ext>
            </a:extLst>
          </p:cNvPr>
          <p:cNvSpPr/>
          <p:nvPr/>
        </p:nvSpPr>
        <p:spPr>
          <a:xfrm>
            <a:off x="3038505" y="3564934"/>
            <a:ext cx="784189" cy="461665"/>
          </a:xfrm>
          <a:prstGeom prst="rect">
            <a:avLst/>
          </a:prstGeom>
        </p:spPr>
        <p:txBody>
          <a:bodyPr wrap="none" anchor="ctr">
            <a:noAutofit/>
          </a:bodyPr>
          <a:lstStyle/>
          <a:p>
            <a:r>
              <a:rPr lang="en-US" sz="2400" dirty="0"/>
              <a:t>0.05</a:t>
            </a:r>
          </a:p>
        </p:txBody>
      </p:sp>
      <p:sp>
        <p:nvSpPr>
          <p:cNvPr id="26" name="Rectangle 25">
            <a:extLst>
              <a:ext uri="{FF2B5EF4-FFF2-40B4-BE49-F238E27FC236}">
                <a16:creationId xmlns:a16="http://schemas.microsoft.com/office/drawing/2014/main" id="{38D0B6F5-8D5C-AD41-8CF5-3B7B0B65D161}"/>
              </a:ext>
            </a:extLst>
          </p:cNvPr>
          <p:cNvSpPr/>
          <p:nvPr/>
        </p:nvSpPr>
        <p:spPr>
          <a:xfrm>
            <a:off x="3038505" y="4295150"/>
            <a:ext cx="784189" cy="461665"/>
          </a:xfrm>
          <a:prstGeom prst="rect">
            <a:avLst/>
          </a:prstGeom>
        </p:spPr>
        <p:txBody>
          <a:bodyPr wrap="none" anchor="ctr">
            <a:noAutofit/>
          </a:bodyPr>
          <a:lstStyle/>
          <a:p>
            <a:r>
              <a:rPr lang="en-US" sz="2400" dirty="0"/>
              <a:t>0.02</a:t>
            </a:r>
          </a:p>
        </p:txBody>
      </p:sp>
      <p:sp>
        <p:nvSpPr>
          <p:cNvPr id="27" name="Rectangle 26">
            <a:extLst>
              <a:ext uri="{FF2B5EF4-FFF2-40B4-BE49-F238E27FC236}">
                <a16:creationId xmlns:a16="http://schemas.microsoft.com/office/drawing/2014/main" id="{724FC365-B19E-5C45-BCFC-C65DBDD046C7}"/>
              </a:ext>
            </a:extLst>
          </p:cNvPr>
          <p:cNvSpPr/>
          <p:nvPr/>
        </p:nvSpPr>
        <p:spPr>
          <a:xfrm>
            <a:off x="3038505" y="5029935"/>
            <a:ext cx="784189" cy="461665"/>
          </a:xfrm>
          <a:prstGeom prst="rect">
            <a:avLst/>
          </a:prstGeom>
        </p:spPr>
        <p:txBody>
          <a:bodyPr wrap="none">
            <a:noAutofit/>
          </a:bodyPr>
          <a:lstStyle/>
          <a:p>
            <a:r>
              <a:rPr lang="en-US" sz="2400" dirty="0"/>
              <a:t>0.01</a:t>
            </a:r>
          </a:p>
        </p:txBody>
      </p:sp>
      <p:sp>
        <p:nvSpPr>
          <p:cNvPr id="28" name="Rectangle 27">
            <a:extLst>
              <a:ext uri="{FF2B5EF4-FFF2-40B4-BE49-F238E27FC236}">
                <a16:creationId xmlns:a16="http://schemas.microsoft.com/office/drawing/2014/main" id="{ED4202AD-4D77-0F4E-B1D1-1B4CBE46012A}"/>
              </a:ext>
            </a:extLst>
          </p:cNvPr>
          <p:cNvSpPr/>
          <p:nvPr/>
        </p:nvSpPr>
        <p:spPr>
          <a:xfrm>
            <a:off x="6774907" y="3564934"/>
            <a:ext cx="784189" cy="461665"/>
          </a:xfrm>
          <a:prstGeom prst="rect">
            <a:avLst/>
          </a:prstGeom>
        </p:spPr>
        <p:txBody>
          <a:bodyPr wrap="none" anchor="ctr">
            <a:noAutofit/>
          </a:bodyPr>
          <a:lstStyle/>
          <a:p>
            <a:r>
              <a:rPr lang="en-US" sz="2400" dirty="0"/>
              <a:t>0.04</a:t>
            </a:r>
          </a:p>
        </p:txBody>
      </p:sp>
      <p:sp>
        <p:nvSpPr>
          <p:cNvPr id="29" name="Rectangle 28">
            <a:extLst>
              <a:ext uri="{FF2B5EF4-FFF2-40B4-BE49-F238E27FC236}">
                <a16:creationId xmlns:a16="http://schemas.microsoft.com/office/drawing/2014/main" id="{00A47249-F6E6-4948-B425-EE4D7C4F823A}"/>
              </a:ext>
            </a:extLst>
          </p:cNvPr>
          <p:cNvSpPr/>
          <p:nvPr/>
        </p:nvSpPr>
        <p:spPr>
          <a:xfrm>
            <a:off x="6774907" y="4295150"/>
            <a:ext cx="784189" cy="461665"/>
          </a:xfrm>
          <a:prstGeom prst="rect">
            <a:avLst/>
          </a:prstGeom>
        </p:spPr>
        <p:txBody>
          <a:bodyPr wrap="none" anchor="ctr">
            <a:noAutofit/>
          </a:bodyPr>
          <a:lstStyle/>
          <a:p>
            <a:r>
              <a:rPr lang="en-US" sz="2400" dirty="0"/>
              <a:t>0.01</a:t>
            </a:r>
          </a:p>
        </p:txBody>
      </p:sp>
      <p:sp>
        <p:nvSpPr>
          <p:cNvPr id="30" name="Rectangle 29">
            <a:extLst>
              <a:ext uri="{FF2B5EF4-FFF2-40B4-BE49-F238E27FC236}">
                <a16:creationId xmlns:a16="http://schemas.microsoft.com/office/drawing/2014/main" id="{EDE1C78A-3F41-DE40-AF30-C950A7716D06}"/>
              </a:ext>
            </a:extLst>
          </p:cNvPr>
          <p:cNvSpPr/>
          <p:nvPr/>
        </p:nvSpPr>
        <p:spPr>
          <a:xfrm>
            <a:off x="6774907" y="5029935"/>
            <a:ext cx="955711" cy="461665"/>
          </a:xfrm>
          <a:prstGeom prst="rect">
            <a:avLst/>
          </a:prstGeom>
        </p:spPr>
        <p:txBody>
          <a:bodyPr wrap="none">
            <a:noAutofit/>
          </a:bodyPr>
          <a:lstStyle/>
          <a:p>
            <a:r>
              <a:rPr lang="en-US" sz="2400" dirty="0"/>
              <a:t>0.005</a:t>
            </a:r>
          </a:p>
        </p:txBody>
      </p:sp>
      <p:sp>
        <p:nvSpPr>
          <p:cNvPr id="31" name="Rectangle 30">
            <a:extLst>
              <a:ext uri="{FF2B5EF4-FFF2-40B4-BE49-F238E27FC236}">
                <a16:creationId xmlns:a16="http://schemas.microsoft.com/office/drawing/2014/main" id="{73A0FCE2-D863-2547-B28D-33F7CE9B4486}"/>
              </a:ext>
            </a:extLst>
          </p:cNvPr>
          <p:cNvSpPr/>
          <p:nvPr/>
        </p:nvSpPr>
        <p:spPr>
          <a:xfrm>
            <a:off x="3038505" y="3087973"/>
            <a:ext cx="817853" cy="461665"/>
          </a:xfrm>
          <a:prstGeom prst="rect">
            <a:avLst/>
          </a:prstGeom>
        </p:spPr>
        <p:txBody>
          <a:bodyPr wrap="none">
            <a:noAutofit/>
          </a:bodyPr>
          <a:lstStyle/>
          <a:p>
            <a:r>
              <a:rPr lang="en-US" sz="2400" b="1" dirty="0"/>
              <a:t>CTR</a:t>
            </a:r>
          </a:p>
        </p:txBody>
      </p:sp>
      <p:sp>
        <p:nvSpPr>
          <p:cNvPr id="32" name="Rectangle 31">
            <a:extLst>
              <a:ext uri="{FF2B5EF4-FFF2-40B4-BE49-F238E27FC236}">
                <a16:creationId xmlns:a16="http://schemas.microsoft.com/office/drawing/2014/main" id="{766D5B6A-473F-4F45-AA70-E1BBAA8363E3}"/>
              </a:ext>
            </a:extLst>
          </p:cNvPr>
          <p:cNvSpPr/>
          <p:nvPr/>
        </p:nvSpPr>
        <p:spPr>
          <a:xfrm>
            <a:off x="6774907" y="3087973"/>
            <a:ext cx="817853" cy="461665"/>
          </a:xfrm>
          <a:prstGeom prst="rect">
            <a:avLst/>
          </a:prstGeom>
        </p:spPr>
        <p:txBody>
          <a:bodyPr wrap="none">
            <a:noAutofit/>
          </a:bodyPr>
          <a:lstStyle/>
          <a:p>
            <a:r>
              <a:rPr lang="en-US" sz="2400" b="1" dirty="0"/>
              <a:t>CTR</a:t>
            </a:r>
          </a:p>
        </p:txBody>
      </p:sp>
      <p:sp>
        <p:nvSpPr>
          <p:cNvPr id="22" name="Content Placeholder 2">
            <a:extLst>
              <a:ext uri="{FF2B5EF4-FFF2-40B4-BE49-F238E27FC236}">
                <a16:creationId xmlns:a16="http://schemas.microsoft.com/office/drawing/2014/main" id="{C4F63F7E-3F24-43A4-A1CE-545B8D46C450}"/>
              </a:ext>
            </a:extLst>
          </p:cNvPr>
          <p:cNvSpPr txBox="1">
            <a:spLocks/>
          </p:cNvSpPr>
          <p:nvPr/>
        </p:nvSpPr>
        <p:spPr>
          <a:xfrm>
            <a:off x="457200" y="5883507"/>
            <a:ext cx="8229600" cy="929869"/>
          </a:xfrm>
          <a:prstGeom prst="rect">
            <a:avLst/>
          </a:prstGeom>
        </p:spPr>
        <p:txBody>
          <a:bodyPr vert="horz" lIns="91440" tIns="45720" rIns="91440" bIns="45720" rtlCol="0">
            <a:noAutofit/>
          </a:bodyPr>
          <a:lstStyle/>
          <a:p>
            <a:pPr lvl="0">
              <a:spcBef>
                <a:spcPts val="600"/>
              </a:spcBef>
              <a:defRPr/>
            </a:pPr>
            <a:endParaRPr lang="en-US" sz="2800" baseline="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A3A6A-FF63-4362-AAB6-C521D134AA6C}"/>
                  </a:ext>
                </a:extLst>
              </p:cNvPr>
              <p:cNvSpPr>
                <a:spLocks noGrp="1"/>
              </p:cNvSpPr>
              <p:nvPr>
                <p:ph idx="1"/>
              </p:nvPr>
            </p:nvSpPr>
            <p:spPr>
              <a:xfrm>
                <a:off x="457200" y="1412776"/>
                <a:ext cx="8229600" cy="604663"/>
              </a:xfrm>
            </p:spPr>
            <p:txBody>
              <a:bodyPr>
                <a:noAutofit/>
              </a:bodyPr>
              <a:lstStyle/>
              <a:p>
                <a:pPr lvl="0">
                  <a:spcBef>
                    <a:spcPts val="100"/>
                  </a:spcBef>
                </a:pPr>
                <a:r>
                  <a:rPr lang="en-US" sz="2800" dirty="0"/>
                  <a:t>Data (</a:t>
                </a:r>
                <a:r>
                  <a:rPr lang="en-US" sz="2800" i="1" dirty="0" err="1">
                    <a:cs typeface="Times" panose="02020603050405020304" pitchFamily="18" charset="0"/>
                  </a:rPr>
                  <a:t>x</a:t>
                </a:r>
                <a:r>
                  <a:rPr lang="en-US" sz="2800" i="1" baseline="-25000" dirty="0" err="1">
                    <a:cs typeface="Times" panose="02020603050405020304" pitchFamily="18" charset="0"/>
                  </a:rPr>
                  <a:t>t</a:t>
                </a:r>
                <a:r>
                  <a:rPr lang="en-US" sz="2800" dirty="0"/>
                  <a:t>, </a:t>
                </a:r>
                <a:r>
                  <a:rPr lang="en-US" sz="2800" i="1" dirty="0" err="1">
                    <a:cs typeface="Times" panose="02020603050405020304" pitchFamily="18" charset="0"/>
                  </a:rPr>
                  <a:t>y</a:t>
                </a:r>
                <a:r>
                  <a:rPr lang="en-US" sz="2800" i="1" baseline="-25000" dirty="0" err="1">
                    <a:cs typeface="Times" panose="02020603050405020304" pitchFamily="18" charset="0"/>
                  </a:rPr>
                  <a:t>t</a:t>
                </a:r>
                <a:r>
                  <a:rPr lang="en-US" sz="2800" dirty="0"/>
                  <a:t>). </a:t>
                </a:r>
                <a:r>
                  <a:rPr lang="en-US" sz="2800" i="1" dirty="0" err="1">
                    <a:cs typeface="Times" panose="02020603050405020304" pitchFamily="18" charset="0"/>
                  </a:rPr>
                  <a:t>y</a:t>
                </a:r>
                <a:r>
                  <a:rPr lang="en-US" sz="2800" i="1" baseline="-25000" dirty="0" err="1">
                    <a:cs typeface="Times" panose="02020603050405020304" pitchFamily="18" charset="0"/>
                  </a:rPr>
                  <a:t>t</a:t>
                </a:r>
                <a:r>
                  <a:rPr lang="en-US" sz="2800" i="1" baseline="-25000" dirty="0">
                    <a:cs typeface="Times" panose="02020603050405020304" pitchFamily="18" charset="0"/>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{0,1} no click or click</a:t>
                </a:r>
              </a:p>
              <a:p>
                <a:pPr lvl="0">
                  <a:spcBef>
                    <a:spcPts val="100"/>
                  </a:spcBef>
                  <a:defRPr/>
                </a:pPr>
                <a:endParaRPr lang="en-US" sz="1800" dirty="0"/>
              </a:p>
            </p:txBody>
          </p:sp>
        </mc:Choice>
        <mc:Fallback xmlns="" xmlns:mv="urn:schemas-microsoft-com:mac:vml">
          <p:sp>
            <p:nvSpPr>
              <p:cNvPr id="3" name="Content Placeholder 2">
                <a:extLst>
                  <a:ext uri="{FF2B5EF4-FFF2-40B4-BE49-F238E27FC236}">
                    <a16:creationId xmlns:mv="urn:schemas-microsoft-com:mac:vml" xmlns:a16="http://schemas.microsoft.com/office/drawing/2014/main" xmlns="" xmlns:a14="http://schemas.microsoft.com/office/drawing/2010/main" xmlns:mc="http://schemas.openxmlformats.org/markup-compatibility/2006" xmlns:p="http://schemas.openxmlformats.org/presentationml/2006/main" xmlns:r="http://schemas.openxmlformats.org/officeDocument/2006/relationships" xmlns:a="http://schemas.openxmlformats.org/drawingml/2006/main" id="{8E8A3A6A-FF63-4362-AAB6-C521D134AA6C}"/>
                  </a:ext>
                </a:extLst>
              </p:cNvPr>
              <p:cNvSpPr>
                <a:spLocks noGrp="1" noRot="1" noChangeAspect="1" noMove="1" noResize="1" noEditPoints="1" noAdjustHandles="1" noChangeArrowheads="1" noChangeShapeType="1" noTextEdit="1"/>
              </p:cNvSpPr>
              <p:nvPr>
                <p:ph idx="1"/>
              </p:nvPr>
            </p:nvSpPr>
            <p:spPr>
              <a:xfrm>
                <a:off x="457200" y="1412776"/>
                <a:ext cx="8229600" cy="604663"/>
              </a:xfrm>
              <a:blipFill>
                <a:blip r:embed="rId3"/>
                <a:stretch>
                  <a:fillRect l="-1389" t="-8163" b="-1224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74A7CE7-2718-45B8-A2B1-54CE7577BF63}"/>
              </a:ext>
            </a:extLst>
          </p:cNvPr>
          <p:cNvSpPr>
            <a:spLocks noGrp="1"/>
          </p:cNvSpPr>
          <p:nvPr>
            <p:ph type="title"/>
          </p:nvPr>
        </p:nvSpPr>
        <p:spPr/>
        <p:txBody>
          <a:bodyPr>
            <a:noAutofit/>
          </a:bodyPr>
          <a:lstStyle/>
          <a:p>
            <a:r>
              <a:rPr lang="en-US" dirty="0"/>
              <a:t>Estimating CTR</a:t>
            </a:r>
            <a:endParaRPr lang="en-IN" dirty="0"/>
          </a:p>
        </p:txBody>
      </p:sp>
      <p:sp>
        <p:nvSpPr>
          <p:cNvPr id="10" name="Content Placeholder 2">
            <a:extLst>
              <a:ext uri="{FF2B5EF4-FFF2-40B4-BE49-F238E27FC236}">
                <a16:creationId xmlns:a16="http://schemas.microsoft.com/office/drawing/2014/main" id="{897DAAD6-BFCC-482E-B79B-9CE43AFE616F}"/>
              </a:ext>
            </a:extLst>
          </p:cNvPr>
          <p:cNvSpPr txBox="1">
            <a:spLocks/>
          </p:cNvSpPr>
          <p:nvPr/>
        </p:nvSpPr>
        <p:spPr>
          <a:xfrm>
            <a:off x="457200" y="5569550"/>
            <a:ext cx="8229600" cy="495693"/>
          </a:xfrm>
          <a:prstGeom prst="rect">
            <a:avLst/>
          </a:prstGeom>
        </p:spPr>
        <p:txBody>
          <a:bodyPr vert="horz" lIns="91440" tIns="45720" rIns="91440" bIns="45720" rtlCol="0">
            <a:noAutofit/>
          </a:bodyPr>
          <a:lstStyle/>
          <a:p>
            <a:pPr marL="342900" lvl="0" indent="-342900">
              <a:buFont typeface="Arial" charset="0"/>
              <a:buChar char="•"/>
              <a:defRPr/>
            </a:pPr>
            <a:r>
              <a:rPr lang="en-US" sz="2800" dirty="0"/>
              <a:t>Train; adopting a train/test split:</a:t>
            </a:r>
          </a:p>
        </p:txBody>
      </p:sp>
      <p:sp>
        <p:nvSpPr>
          <p:cNvPr id="14" name="Rectangle 13">
            <a:extLst>
              <a:ext uri="{FF2B5EF4-FFF2-40B4-BE49-F238E27FC236}">
                <a16:creationId xmlns:a16="http://schemas.microsoft.com/office/drawing/2014/main" id="{F75ED142-4A7D-4A1F-BA22-26D8D99F4AC4}"/>
              </a:ext>
            </a:extLst>
          </p:cNvPr>
          <p:cNvSpPr/>
          <p:nvPr/>
        </p:nvSpPr>
        <p:spPr>
          <a:xfrm>
            <a:off x="914400" y="6101659"/>
            <a:ext cx="4800600" cy="495693"/>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sz="2000" b="1" dirty="0">
                <a:solidFill>
                  <a:schemeClr val="tx1"/>
                </a:solidFill>
              </a:rPr>
              <a:t>Training data</a:t>
            </a:r>
            <a:r>
              <a:rPr lang="en-US" sz="2000" dirty="0">
                <a:solidFill>
                  <a:schemeClr val="tx1"/>
                </a:solidFill>
              </a:rPr>
              <a:t>: Days 1–7</a:t>
            </a:r>
          </a:p>
        </p:txBody>
      </p:sp>
      <p:sp>
        <p:nvSpPr>
          <p:cNvPr id="15" name="Rectangle 14">
            <a:extLst>
              <a:ext uri="{FF2B5EF4-FFF2-40B4-BE49-F238E27FC236}">
                <a16:creationId xmlns:a16="http://schemas.microsoft.com/office/drawing/2014/main" id="{E200A5AD-DE28-4052-B36E-B178222D4E5B}"/>
              </a:ext>
            </a:extLst>
          </p:cNvPr>
          <p:cNvSpPr/>
          <p:nvPr/>
        </p:nvSpPr>
        <p:spPr>
          <a:xfrm>
            <a:off x="6172200" y="6101659"/>
            <a:ext cx="2514600" cy="495693"/>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sz="2000" b="1" dirty="0">
                <a:solidFill>
                  <a:schemeClr val="tx1"/>
                </a:solidFill>
              </a:rPr>
              <a:t>Test data</a:t>
            </a:r>
            <a:r>
              <a:rPr lang="en-US" sz="2000" dirty="0">
                <a:solidFill>
                  <a:schemeClr val="tx1"/>
                </a:solidFill>
              </a:rPr>
              <a:t>: Day 8</a:t>
            </a:r>
          </a:p>
        </p:txBody>
      </p:sp>
      <p:cxnSp>
        <p:nvCxnSpPr>
          <p:cNvPr id="9" name="Straight Arrow Connector 8">
            <a:extLst>
              <a:ext uri="{FF2B5EF4-FFF2-40B4-BE49-F238E27FC236}">
                <a16:creationId xmlns:a16="http://schemas.microsoft.com/office/drawing/2014/main" id="{10CB66AB-81CC-4776-9B74-D2E2D9D0F1A9}"/>
              </a:ext>
            </a:extLst>
          </p:cNvPr>
          <p:cNvCxnSpPr>
            <a:cxnSpLocks/>
            <a:stCxn id="6" idx="0"/>
          </p:cNvCxnSpPr>
          <p:nvPr/>
        </p:nvCxnSpPr>
        <p:spPr>
          <a:xfrm flipH="1" flipV="1">
            <a:off x="6757276" y="2502681"/>
            <a:ext cx="672224" cy="583837"/>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9968FAE-CD55-4686-B4FA-0631E1176DA9}"/>
              </a:ext>
            </a:extLst>
          </p:cNvPr>
          <p:cNvCxnSpPr>
            <a:cxnSpLocks/>
          </p:cNvCxnSpPr>
          <p:nvPr/>
        </p:nvCxnSpPr>
        <p:spPr>
          <a:xfrm flipV="1">
            <a:off x="3057526" y="2457938"/>
            <a:ext cx="366279" cy="628580"/>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D26F5DD-FDFD-40FE-AFD2-63E4864765EF}"/>
              </a:ext>
            </a:extLst>
          </p:cNvPr>
          <p:cNvCxnSpPr>
            <a:cxnSpLocks/>
            <a:stCxn id="5" idx="0"/>
          </p:cNvCxnSpPr>
          <p:nvPr/>
        </p:nvCxnSpPr>
        <p:spPr>
          <a:xfrm flipV="1">
            <a:off x="4629189" y="2451117"/>
            <a:ext cx="342754" cy="623657"/>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BD9854-8176-4DC1-9572-1749A916E65A}"/>
              </a:ext>
            </a:extLst>
          </p:cNvPr>
          <p:cNvSpPr txBox="1"/>
          <p:nvPr/>
        </p:nvSpPr>
        <p:spPr>
          <a:xfrm>
            <a:off x="914400" y="3086519"/>
            <a:ext cx="2143126" cy="2296934"/>
          </a:xfrm>
          <a:prstGeom prst="rect">
            <a:avLst/>
          </a:prstGeom>
          <a:solidFill>
            <a:schemeClr val="accent2">
              <a:lumMod val="20000"/>
              <a:lumOff val="80000"/>
            </a:schemeClr>
          </a:solidFill>
        </p:spPr>
        <p:txBody>
          <a:bodyPr wrap="square" rtlCol="0">
            <a:noAutofit/>
          </a:bodyPr>
          <a:lstStyle/>
          <a:p>
            <a:pPr>
              <a:spcBef>
                <a:spcPts val="300"/>
              </a:spcBef>
            </a:pPr>
            <a:r>
              <a:rPr lang="en-US" dirty="0"/>
              <a:t>Title, body, image</a:t>
            </a:r>
          </a:p>
          <a:p>
            <a:pPr>
              <a:spcBef>
                <a:spcPts val="300"/>
              </a:spcBef>
            </a:pPr>
            <a:r>
              <a:rPr lang="en-US" dirty="0"/>
              <a:t>Ad ID, merchant ID</a:t>
            </a:r>
          </a:p>
          <a:p>
            <a:pPr>
              <a:spcBef>
                <a:spcPts val="300"/>
              </a:spcBef>
            </a:pPr>
            <a:r>
              <a:rPr lang="en-US" dirty="0"/>
              <a:t>URL domain</a:t>
            </a:r>
          </a:p>
          <a:p>
            <a:pPr>
              <a:spcBef>
                <a:spcPts val="300"/>
              </a:spcBef>
            </a:pPr>
            <a:r>
              <a:rPr lang="en-US" dirty="0"/>
              <a:t>Product category</a:t>
            </a:r>
          </a:p>
          <a:p>
            <a:pPr>
              <a:spcBef>
                <a:spcPts val="300"/>
              </a:spcBef>
            </a:pPr>
            <a:r>
              <a:rPr lang="en-US" dirty="0"/>
              <a:t>User ID</a:t>
            </a:r>
          </a:p>
          <a:p>
            <a:pPr>
              <a:spcBef>
                <a:spcPts val="300"/>
              </a:spcBef>
            </a:pPr>
            <a:r>
              <a:rPr lang="en-US" dirty="0"/>
              <a:t>User demographic</a:t>
            </a:r>
          </a:p>
        </p:txBody>
      </p:sp>
      <p:sp>
        <p:nvSpPr>
          <p:cNvPr id="5" name="TextBox 4">
            <a:extLst>
              <a:ext uri="{FF2B5EF4-FFF2-40B4-BE49-F238E27FC236}">
                <a16:creationId xmlns:a16="http://schemas.microsoft.com/office/drawing/2014/main" id="{A6FD20B6-43B5-4A9D-BAED-55B9FB9C0D62}"/>
              </a:ext>
            </a:extLst>
          </p:cNvPr>
          <p:cNvSpPr txBox="1"/>
          <p:nvPr/>
        </p:nvSpPr>
        <p:spPr>
          <a:xfrm>
            <a:off x="3543378" y="3074774"/>
            <a:ext cx="2171622" cy="2308678"/>
          </a:xfrm>
          <a:prstGeom prst="rect">
            <a:avLst/>
          </a:prstGeom>
          <a:solidFill>
            <a:schemeClr val="accent2">
              <a:lumMod val="20000"/>
              <a:lumOff val="80000"/>
            </a:schemeClr>
          </a:solidFill>
        </p:spPr>
        <p:txBody>
          <a:bodyPr wrap="square" rtlCol="0">
            <a:noAutofit/>
          </a:bodyPr>
          <a:lstStyle/>
          <a:p>
            <a:pPr>
              <a:spcBef>
                <a:spcPts val="300"/>
              </a:spcBef>
            </a:pPr>
            <a:r>
              <a:rPr lang="en-US" dirty="0"/>
              <a:t>Geo location</a:t>
            </a:r>
          </a:p>
          <a:p>
            <a:pPr>
              <a:spcBef>
                <a:spcPts val="300"/>
              </a:spcBef>
            </a:pPr>
            <a:r>
              <a:rPr lang="en-US" dirty="0"/>
              <a:t>Local time of day</a:t>
            </a:r>
          </a:p>
          <a:p>
            <a:pPr>
              <a:spcBef>
                <a:spcPts val="300"/>
              </a:spcBef>
            </a:pPr>
            <a:r>
              <a:rPr lang="en-US" dirty="0"/>
              <a:t>Day of week</a:t>
            </a:r>
          </a:p>
          <a:p>
            <a:pPr>
              <a:spcBef>
                <a:spcPts val="300"/>
              </a:spcBef>
            </a:pPr>
            <a:r>
              <a:rPr lang="en-US" dirty="0"/>
              <a:t>Query: term, length</a:t>
            </a:r>
          </a:p>
          <a:p>
            <a:pPr>
              <a:spcBef>
                <a:spcPts val="300"/>
              </a:spcBef>
            </a:pPr>
            <a:r>
              <a:rPr lang="en-US" dirty="0"/>
              <a:t>Query category</a:t>
            </a:r>
          </a:p>
          <a:p>
            <a:pPr>
              <a:spcBef>
                <a:spcPts val="300"/>
              </a:spcBef>
            </a:pPr>
            <a:r>
              <a:rPr lang="en-US" dirty="0"/>
              <a:t>Ad position</a:t>
            </a:r>
          </a:p>
          <a:p>
            <a:pPr>
              <a:spcBef>
                <a:spcPts val="300"/>
              </a:spcBef>
            </a:pPr>
            <a:r>
              <a:rPr lang="en-US" dirty="0"/>
              <a:t>User device</a:t>
            </a:r>
          </a:p>
        </p:txBody>
      </p:sp>
      <p:sp>
        <p:nvSpPr>
          <p:cNvPr id="6" name="TextBox 5">
            <a:extLst>
              <a:ext uri="{FF2B5EF4-FFF2-40B4-BE49-F238E27FC236}">
                <a16:creationId xmlns:a16="http://schemas.microsoft.com/office/drawing/2014/main" id="{C2AD8943-ECE1-43CB-B498-82ECFB22E1A4}"/>
              </a:ext>
            </a:extLst>
          </p:cNvPr>
          <p:cNvSpPr txBox="1"/>
          <p:nvPr/>
        </p:nvSpPr>
        <p:spPr>
          <a:xfrm>
            <a:off x="6172200" y="3086518"/>
            <a:ext cx="2514600" cy="2296934"/>
          </a:xfrm>
          <a:prstGeom prst="rect">
            <a:avLst/>
          </a:prstGeom>
          <a:solidFill>
            <a:schemeClr val="accent2">
              <a:lumMod val="20000"/>
              <a:lumOff val="80000"/>
            </a:schemeClr>
          </a:solidFill>
        </p:spPr>
        <p:txBody>
          <a:bodyPr wrap="square" rtlCol="0">
            <a:noAutofit/>
          </a:bodyPr>
          <a:lstStyle/>
          <a:p>
            <a:pPr>
              <a:spcBef>
                <a:spcPts val="300"/>
              </a:spcBef>
            </a:pPr>
            <a:r>
              <a:rPr lang="en-US" dirty="0"/>
              <a:t>Average CTR user</a:t>
            </a:r>
          </a:p>
          <a:p>
            <a:pPr>
              <a:spcBef>
                <a:spcPts val="300"/>
              </a:spcBef>
            </a:pPr>
            <a:r>
              <a:rPr lang="en-US" dirty="0"/>
              <a:t>Total number of impressions ad</a:t>
            </a:r>
          </a:p>
          <a:p>
            <a:pPr>
              <a:spcBef>
                <a:spcPts val="300"/>
              </a:spcBef>
            </a:pPr>
            <a:r>
              <a:rPr lang="en-US" dirty="0"/>
              <a:t>Total number of clicks ad</a:t>
            </a:r>
          </a:p>
          <a:p>
            <a:pPr>
              <a:spcBef>
                <a:spcPts val="300"/>
              </a:spcBef>
            </a:pPr>
            <a:r>
              <a:rPr lang="en-US" dirty="0"/>
              <a:t>Average CTR last week ad </a:t>
            </a:r>
          </a:p>
        </p:txBody>
      </p:sp>
      <p:sp>
        <p:nvSpPr>
          <p:cNvPr id="16" name="Content Placeholder 2">
            <a:extLst>
              <a:ext uri="{FF2B5EF4-FFF2-40B4-BE49-F238E27FC236}">
                <a16:creationId xmlns:a16="http://schemas.microsoft.com/office/drawing/2014/main" id="{03DFEE3C-CC18-B04D-BDC8-5A296345DB64}"/>
              </a:ext>
            </a:extLst>
          </p:cNvPr>
          <p:cNvSpPr txBox="1">
            <a:spLocks/>
          </p:cNvSpPr>
          <p:nvPr/>
        </p:nvSpPr>
        <p:spPr>
          <a:xfrm>
            <a:off x="457200" y="2002511"/>
            <a:ext cx="8229600" cy="604663"/>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00"/>
              </a:spcBef>
            </a:pPr>
            <a:r>
              <a:rPr lang="en-US" sz="2800" dirty="0"/>
              <a:t>Features: </a:t>
            </a:r>
            <a:r>
              <a:rPr lang="en-US" sz="2800" i="1" dirty="0" err="1">
                <a:cs typeface="Times" panose="02020603050405020304" pitchFamily="18" charset="0"/>
              </a:rPr>
              <a:t>x</a:t>
            </a:r>
            <a:r>
              <a:rPr lang="en-US" sz="2800" i="1" baseline="-25000" dirty="0" err="1">
                <a:cs typeface="Times" panose="02020603050405020304" pitchFamily="18" charset="0"/>
              </a:rPr>
              <a:t>t</a:t>
            </a:r>
            <a:r>
              <a:rPr lang="en-US" sz="2800" dirty="0"/>
              <a:t> = (ad/user, contextual, historical)</a:t>
            </a:r>
            <a:br>
              <a:rPr lang="en-US" sz="2800" dirty="0"/>
            </a:br>
            <a:r>
              <a:rPr lang="en-US" sz="1800" dirty="0"/>
              <a:t>millions, or billions</a:t>
            </a:r>
            <a:endParaRPr lang="en-US" sz="2800" dirty="0"/>
          </a:p>
        </p:txBody>
      </p:sp>
    </p:spTree>
    <p:extLst>
      <p:ext uri="{BB962C8B-B14F-4D97-AF65-F5344CB8AC3E}">
        <p14:creationId xmlns:p14="http://schemas.microsoft.com/office/powerpoint/2010/main" val="44778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4" grpId="0" animBg="1"/>
      <p:bldP spid="5" grpId="0" animBg="1"/>
      <p:bldP spid="6"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928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Predicting Clicks</a:t>
            </a:r>
          </a:p>
        </p:txBody>
      </p:sp>
      <p:sp>
        <p:nvSpPr>
          <p:cNvPr id="3" name="Subtitle 2"/>
          <p:cNvSpPr>
            <a:spLocks noGrp="1"/>
          </p:cNvSpPr>
          <p:nvPr>
            <p:ph type="subTitle" idx="1"/>
          </p:nvPr>
        </p:nvSpPr>
        <p:spPr/>
        <p:txBody>
          <a:bodyPr/>
          <a:lstStyle/>
          <a:p>
            <a:r>
              <a:rPr lang="en-US" dirty="0"/>
              <a:t>Different Models</a:t>
            </a:r>
            <a:endParaRPr lang="en-IN" dirty="0"/>
          </a:p>
        </p:txBody>
      </p:sp>
    </p:spTree>
    <p:extLst>
      <p:ext uri="{BB962C8B-B14F-4D97-AF65-F5344CB8AC3E}">
        <p14:creationId xmlns:p14="http://schemas.microsoft.com/office/powerpoint/2010/main" val="1197159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Different Models</a:t>
            </a:r>
          </a:p>
        </p:txBody>
      </p:sp>
      <p:sp>
        <p:nvSpPr>
          <p:cNvPr id="3" name="Content Placeholder 2"/>
          <p:cNvSpPr>
            <a:spLocks noGrp="1"/>
          </p:cNvSpPr>
          <p:nvPr>
            <p:ph idx="1"/>
          </p:nvPr>
        </p:nvSpPr>
        <p:spPr>
          <a:xfrm>
            <a:off x="457200" y="1600201"/>
            <a:ext cx="8229600" cy="509022"/>
          </a:xfrm>
        </p:spPr>
        <p:txBody>
          <a:bodyPr>
            <a:noAutofit/>
          </a:bodyPr>
          <a:lstStyle/>
          <a:p>
            <a:pPr marL="0" indent="0">
              <a:buNone/>
            </a:pPr>
            <a:r>
              <a:rPr lang="en-US" sz="2400" dirty="0"/>
              <a:t>Predict probability </a:t>
            </a:r>
            <a:r>
              <a:rPr lang="en-US" sz="2400" i="1" dirty="0" err="1"/>
              <a:t>p</a:t>
            </a:r>
            <a:r>
              <a:rPr lang="en-US" sz="2400" i="1" dirty="0"/>
              <a:t> </a:t>
            </a:r>
            <a:r>
              <a:rPr lang="en-US" sz="2400" dirty="0"/>
              <a:t>of a click, given features </a:t>
            </a:r>
            <a:r>
              <a:rPr lang="en-US" sz="2400" i="1" dirty="0">
                <a:cs typeface="Times" panose="02020603050405020304" pitchFamily="18" charset="0"/>
              </a:rPr>
              <a:t>x</a:t>
            </a:r>
            <a:r>
              <a:rPr lang="en-US" sz="2400" dirty="0"/>
              <a:t>, weights </a:t>
            </a:r>
            <a:r>
              <a:rPr lang="en-US" sz="2400" i="1" dirty="0">
                <a:cs typeface="Times" panose="02020603050405020304" pitchFamily="18" charset="0"/>
              </a:rPr>
              <a:t>w</a:t>
            </a:r>
            <a:r>
              <a:rPr lang="en-US" sz="2400" dirty="0"/>
              <a:t>:</a:t>
            </a:r>
          </a:p>
        </p:txBody>
      </p:sp>
      <p:graphicFrame>
        <p:nvGraphicFramePr>
          <p:cNvPr id="4" name="Object 3"/>
          <p:cNvGraphicFramePr>
            <a:graphicFrameLocks noChangeAspect="1"/>
          </p:cNvGraphicFramePr>
          <p:nvPr/>
        </p:nvGraphicFramePr>
        <p:xfrm>
          <a:off x="3268663" y="2109297"/>
          <a:ext cx="1577975" cy="658813"/>
        </p:xfrm>
        <a:graphic>
          <a:graphicData uri="http://schemas.openxmlformats.org/presentationml/2006/ole">
            <mc:AlternateContent xmlns:mc="http://schemas.openxmlformats.org/markup-compatibility/2006">
              <mc:Choice xmlns:v="urn:schemas-microsoft-com:vml" Requires="v">
                <p:oleObj spid="_x0000_s13315" name="Equation" r:id="rId4" imgW="8509437" imgH="3556183" progId="Equation.3">
                  <p:embed/>
                </p:oleObj>
              </mc:Choice>
              <mc:Fallback>
                <p:oleObj name="Equation" r:id="rId4" imgW="8509437" imgH="3556183"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8663" y="2109297"/>
                        <a:ext cx="1577975" cy="6588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6" name="Straight Arrow Connector 5">
            <a:extLst>
              <a:ext uri="{FF2B5EF4-FFF2-40B4-BE49-F238E27FC236}">
                <a16:creationId xmlns:a16="http://schemas.microsoft.com/office/drawing/2014/main" id="{EC6AE85B-AA49-6445-AE1F-7852B324698B}"/>
              </a:ext>
            </a:extLst>
          </p:cNvPr>
          <p:cNvCxnSpPr/>
          <p:nvPr/>
        </p:nvCxnSpPr>
        <p:spPr>
          <a:xfrm rot="10800000">
            <a:off x="4968514" y="2289273"/>
            <a:ext cx="2405450" cy="158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D293EC4-2C22-5348-B420-C3CE5FE4182A}"/>
              </a:ext>
            </a:extLst>
          </p:cNvPr>
          <p:cNvSpPr txBox="1"/>
          <p:nvPr/>
        </p:nvSpPr>
        <p:spPr>
          <a:xfrm>
            <a:off x="7436002" y="2006025"/>
            <a:ext cx="1293698" cy="646331"/>
          </a:xfrm>
          <a:prstGeom prst="rect">
            <a:avLst/>
          </a:prstGeom>
          <a:noFill/>
        </p:spPr>
        <p:txBody>
          <a:bodyPr wrap="square" rtlCol="0">
            <a:noAutofit/>
          </a:bodyPr>
          <a:lstStyle/>
          <a:p>
            <a:r>
              <a:rPr lang="en-US" b="1" dirty="0"/>
              <a:t>Logistic function</a:t>
            </a:r>
          </a:p>
        </p:txBody>
      </p:sp>
      <p:sp>
        <p:nvSpPr>
          <p:cNvPr id="56" name="TextBox 55">
            <a:extLst>
              <a:ext uri="{FF2B5EF4-FFF2-40B4-BE49-F238E27FC236}">
                <a16:creationId xmlns:a16="http://schemas.microsoft.com/office/drawing/2014/main" id="{B38642C0-2E7C-7A49-AB57-B728DDE774EC}"/>
              </a:ext>
            </a:extLst>
          </p:cNvPr>
          <p:cNvSpPr txBox="1"/>
          <p:nvPr/>
        </p:nvSpPr>
        <p:spPr>
          <a:xfrm>
            <a:off x="3211480" y="2057400"/>
            <a:ext cx="1714135" cy="739604"/>
          </a:xfrm>
          <a:prstGeom prst="rect">
            <a:avLst/>
          </a:prstGeom>
          <a:noFill/>
          <a:ln w="25400">
            <a:solidFill>
              <a:srgbClr val="C00000"/>
            </a:solidFill>
          </a:ln>
        </p:spPr>
        <p:txBody>
          <a:bodyPr wrap="square" rtlCol="0">
            <a:noAutofit/>
          </a:bodyPr>
          <a:lstStyle/>
          <a:p>
            <a:endParaRPr lang="en-US" dirty="0">
              <a:solidFill>
                <a:schemeClr val="accent2">
                  <a:lumMod val="75000"/>
                </a:schemeClr>
              </a:solidFill>
            </a:endParaRPr>
          </a:p>
        </p:txBody>
      </p:sp>
      <p:grpSp>
        <p:nvGrpSpPr>
          <p:cNvPr id="8" name="Group 7">
            <a:extLst>
              <a:ext uri="{FF2B5EF4-FFF2-40B4-BE49-F238E27FC236}">
                <a16:creationId xmlns:a16="http://schemas.microsoft.com/office/drawing/2014/main" id="{94452440-B151-AC48-8BE5-2904C4E81659}"/>
              </a:ext>
            </a:extLst>
          </p:cNvPr>
          <p:cNvGrpSpPr/>
          <p:nvPr/>
        </p:nvGrpSpPr>
        <p:grpSpPr>
          <a:xfrm>
            <a:off x="457200" y="2645016"/>
            <a:ext cx="6278620" cy="924716"/>
            <a:chOff x="457200" y="2645016"/>
            <a:chExt cx="6278620" cy="924716"/>
          </a:xfrm>
        </p:grpSpPr>
        <p:sp>
          <p:nvSpPr>
            <p:cNvPr id="63" name="Rectangle 62"/>
            <p:cNvSpPr/>
            <p:nvPr/>
          </p:nvSpPr>
          <p:spPr>
            <a:xfrm>
              <a:off x="457200" y="3060710"/>
              <a:ext cx="6278620" cy="509022"/>
            </a:xfrm>
            <a:prstGeom prst="rect">
              <a:avLst/>
            </a:prstGeom>
            <a:solidFill>
              <a:schemeClr val="accent2">
                <a:lumMod val="40000"/>
                <a:lumOff val="60000"/>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graphicFrame>
          <p:nvGraphicFramePr>
            <p:cNvPr id="17" name="Object 16" descr="An equation showing the form of a logistic regression. H sub W of X equals W to the power of T multipled by X." title="Logistic regression"/>
            <p:cNvGraphicFramePr>
              <a:graphicFrameLocks noChangeAspect="1"/>
            </p:cNvGraphicFramePr>
            <p:nvPr/>
          </p:nvGraphicFramePr>
          <p:xfrm>
            <a:off x="3721100" y="3067080"/>
            <a:ext cx="1765300" cy="441326"/>
          </p:xfrm>
          <a:graphic>
            <a:graphicData uri="http://schemas.openxmlformats.org/presentationml/2006/ole">
              <mc:AlternateContent xmlns:mc="http://schemas.openxmlformats.org/markup-compatibility/2006">
                <mc:Choice xmlns:v="urn:schemas-microsoft-com:vml" Requires="v">
                  <p:oleObj spid="_x0000_s13316" name="Equation" r:id="rId6" imgW="8941259" imgH="2235315" progId="Equation.3">
                    <p:embed/>
                  </p:oleObj>
                </mc:Choice>
                <mc:Fallback>
                  <p:oleObj name="Equation" r:id="rId6" imgW="8941259" imgH="2235315" progId="Equation.3">
                    <p:embed/>
                    <p:pic>
                      <p:nvPicPr>
                        <p:cNvPr id="17" name="Object 16" descr="An equation showing the form of a logistic regression. H sub W of X equals W to the power of T multipled by X." title="Logistic regress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1100" y="3067080"/>
                          <a:ext cx="1765300" cy="44132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 name="TextBox 29">
              <a:extLst>
                <a:ext uri="{FF2B5EF4-FFF2-40B4-BE49-F238E27FC236}">
                  <a16:creationId xmlns:a16="http://schemas.microsoft.com/office/drawing/2014/main" id="{3D293EC4-2C22-5348-B420-C3CE5FE4182A}"/>
                </a:ext>
              </a:extLst>
            </p:cNvPr>
            <p:cNvSpPr txBox="1"/>
            <p:nvPr/>
          </p:nvSpPr>
          <p:spPr>
            <a:xfrm>
              <a:off x="477242" y="2645016"/>
              <a:ext cx="1199158" cy="461665"/>
            </a:xfrm>
            <a:prstGeom prst="rect">
              <a:avLst/>
            </a:prstGeom>
            <a:noFill/>
          </p:spPr>
          <p:txBody>
            <a:bodyPr wrap="square" rtlCol="0">
              <a:noAutofit/>
            </a:bodyPr>
            <a:lstStyle/>
            <a:p>
              <a:r>
                <a:rPr lang="en-US" sz="2400" b="1" dirty="0"/>
                <a:t>Linear</a:t>
              </a:r>
              <a:endParaRPr lang="en-US" sz="2400" i="1" dirty="0">
                <a:latin typeface="Times"/>
                <a:cs typeface="Times"/>
              </a:endParaRPr>
            </a:p>
          </p:txBody>
        </p:sp>
        <p:sp>
          <p:nvSpPr>
            <p:cNvPr id="64" name="Rectangle 63"/>
            <p:cNvSpPr/>
            <p:nvPr/>
          </p:nvSpPr>
          <p:spPr>
            <a:xfrm>
              <a:off x="457200" y="3062615"/>
              <a:ext cx="2754280" cy="461665"/>
            </a:xfrm>
            <a:prstGeom prst="rect">
              <a:avLst/>
            </a:prstGeom>
          </p:spPr>
          <p:txBody>
            <a:bodyPr wrap="none">
              <a:noAutofit/>
            </a:bodyPr>
            <a:lstStyle/>
            <a:p>
              <a:r>
                <a:rPr lang="en-US" sz="2400" dirty="0"/>
                <a:t>Logistic regression</a:t>
              </a:r>
            </a:p>
          </p:txBody>
        </p:sp>
      </p:grpSp>
      <p:pic>
        <p:nvPicPr>
          <p:cNvPr id="68" name="Picture 67" descr="A graphical representation of a simple logistic function." title="Logistic function"/>
          <p:cNvPicPr>
            <a:picLocks noChangeAspect="1"/>
          </p:cNvPicPr>
          <p:nvPr/>
        </p:nvPicPr>
        <p:blipFill>
          <a:blip r:embed="rId8" cstate="print"/>
          <a:stretch>
            <a:fillRect/>
          </a:stretch>
        </p:blipFill>
        <p:spPr>
          <a:xfrm>
            <a:off x="6735820" y="2592323"/>
            <a:ext cx="2027180" cy="1351452"/>
          </a:xfrm>
          <a:prstGeom prst="rect">
            <a:avLst/>
          </a:prstGeom>
        </p:spPr>
      </p:pic>
      <p:sp>
        <p:nvSpPr>
          <p:cNvPr id="26" name="Rectangle 25">
            <a:extLst>
              <a:ext uri="{FF2B5EF4-FFF2-40B4-BE49-F238E27FC236}">
                <a16:creationId xmlns:a16="http://schemas.microsoft.com/office/drawing/2014/main" id="{E01CA75C-85E5-416B-84F4-20201E0507A6}"/>
              </a:ext>
            </a:extLst>
          </p:cNvPr>
          <p:cNvSpPr/>
          <p:nvPr/>
        </p:nvSpPr>
        <p:spPr>
          <a:xfrm>
            <a:off x="457200" y="6400801"/>
            <a:ext cx="8229600" cy="381000"/>
          </a:xfrm>
          <a:prstGeom prst="rect">
            <a:avLst/>
          </a:prstGeom>
          <a:noFill/>
        </p:spPr>
        <p:txBody>
          <a:bodyPr wrap="none" anchor="b">
            <a:noAutofit/>
          </a:bodyPr>
          <a:lstStyle/>
          <a:p>
            <a:pPr algn="r"/>
            <a:r>
              <a:rPr lang="en-US" sz="1000" dirty="0">
                <a:solidFill>
                  <a:schemeClr val="bg1">
                    <a:lumMod val="50000"/>
                  </a:schemeClr>
                </a:solidFill>
              </a:rPr>
              <a:t>source: Wikipedia, Chen et al., </a:t>
            </a:r>
            <a:r>
              <a:rPr lang="en-US" sz="1000" i="1" dirty="0">
                <a:solidFill>
                  <a:schemeClr val="bg1">
                    <a:lumMod val="50000"/>
                  </a:schemeClr>
                </a:solidFill>
              </a:rPr>
              <a:t>ACM Multimedia </a:t>
            </a:r>
            <a:r>
              <a:rPr lang="en-US" sz="1000" dirty="0">
                <a:solidFill>
                  <a:schemeClr val="bg1">
                    <a:lumMod val="50000"/>
                  </a:schemeClr>
                </a:solidFill>
              </a:rPr>
              <a:t>2016,</a:t>
            </a:r>
          </a:p>
          <a:p>
            <a:pPr algn="r"/>
            <a:r>
              <a:rPr lang="en-US" sz="1000" dirty="0">
                <a:solidFill>
                  <a:schemeClr val="bg1">
                    <a:lumMod val="50000"/>
                  </a:schemeClr>
                </a:solidFill>
              </a:rPr>
              <a:t>https://medium.com/@williamkoehrsen/random-forest-simple-explanation-377895a60d2d</a:t>
            </a:r>
          </a:p>
        </p:txBody>
      </p:sp>
      <p:grpSp>
        <p:nvGrpSpPr>
          <p:cNvPr id="28" name="Group 27" descr="A comparative line graph shows an excellent relationship between a true positive and false positive rate compares to a worthless one." title="Comparing ROC Curves"/>
          <p:cNvGrpSpPr/>
          <p:nvPr/>
        </p:nvGrpSpPr>
        <p:grpSpPr>
          <a:xfrm>
            <a:off x="457200" y="3669838"/>
            <a:ext cx="8229601" cy="2727045"/>
            <a:chOff x="457200" y="3669838"/>
            <a:chExt cx="8229601" cy="2727045"/>
          </a:xfrm>
        </p:grpSpPr>
        <p:grpSp>
          <p:nvGrpSpPr>
            <p:cNvPr id="29" name="Group 28">
              <a:extLst>
                <a:ext uri="{FF2B5EF4-FFF2-40B4-BE49-F238E27FC236}">
                  <a16:creationId xmlns:a16="http://schemas.microsoft.com/office/drawing/2014/main" id="{E1D903A3-CCD9-1540-83E3-DB85D131CC30}"/>
                </a:ext>
              </a:extLst>
            </p:cNvPr>
            <p:cNvGrpSpPr/>
            <p:nvPr/>
          </p:nvGrpSpPr>
          <p:grpSpPr>
            <a:xfrm>
              <a:off x="457200" y="3669838"/>
              <a:ext cx="8229601" cy="2727045"/>
              <a:chOff x="457200" y="3669838"/>
              <a:chExt cx="8229601" cy="2727045"/>
            </a:xfrm>
          </p:grpSpPr>
          <p:sp>
            <p:nvSpPr>
              <p:cNvPr id="182" name="Rectangle 181"/>
              <p:cNvSpPr/>
              <p:nvPr/>
            </p:nvSpPr>
            <p:spPr>
              <a:xfrm>
                <a:off x="477243" y="4089970"/>
                <a:ext cx="8209558" cy="2306913"/>
              </a:xfrm>
              <a:prstGeom prst="rect">
                <a:avLst/>
              </a:prstGeom>
              <a:solidFill>
                <a:srgbClr val="EFD2D1">
                  <a:alpha val="2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83" name="TextBox 182">
                <a:extLst>
                  <a:ext uri="{FF2B5EF4-FFF2-40B4-BE49-F238E27FC236}">
                    <a16:creationId xmlns:a16="http://schemas.microsoft.com/office/drawing/2014/main" id="{3D293EC4-2C22-5348-B420-C3CE5FE4182A}"/>
                  </a:ext>
                </a:extLst>
              </p:cNvPr>
              <p:cNvSpPr txBox="1"/>
              <p:nvPr/>
            </p:nvSpPr>
            <p:spPr>
              <a:xfrm>
                <a:off x="457200" y="3669838"/>
                <a:ext cx="2362200" cy="461665"/>
              </a:xfrm>
              <a:prstGeom prst="rect">
                <a:avLst/>
              </a:prstGeom>
              <a:noFill/>
            </p:spPr>
            <p:txBody>
              <a:bodyPr wrap="square" rtlCol="0">
                <a:noAutofit/>
              </a:bodyPr>
              <a:lstStyle/>
              <a:p>
                <a:r>
                  <a:rPr lang="en-US" sz="2400" b="1" dirty="0"/>
                  <a:t>Nonlinear</a:t>
                </a:r>
                <a:endParaRPr lang="en-US" sz="2400" i="1" dirty="0">
                  <a:latin typeface="Times"/>
                  <a:cs typeface="Times"/>
                </a:endParaRPr>
              </a:p>
            </p:txBody>
          </p:sp>
        </p:grpSp>
        <p:sp>
          <p:nvSpPr>
            <p:cNvPr id="31" name="Rectangle 30"/>
            <p:cNvSpPr/>
            <p:nvPr/>
          </p:nvSpPr>
          <p:spPr>
            <a:xfrm>
              <a:off x="3858881" y="4031160"/>
              <a:ext cx="4523995" cy="727936"/>
            </a:xfrm>
            <a:prstGeom prst="rect">
              <a:avLst/>
            </a:prstGeom>
          </p:spPr>
          <p:txBody>
            <a:bodyPr wrap="none">
              <a:noAutofit/>
            </a:bodyPr>
            <a:lstStyle/>
            <a:p>
              <a:r>
                <a:rPr lang="en-US" sz="2000" dirty="0"/>
                <a:t>Decision trees</a:t>
              </a:r>
            </a:p>
            <a:p>
              <a:r>
                <a:rPr lang="en-US" dirty="0"/>
                <a:t>(random forests, gradient-boosted, …)</a:t>
              </a:r>
            </a:p>
          </p:txBody>
        </p:sp>
        <p:sp>
          <p:nvSpPr>
            <p:cNvPr id="32" name="Rectangle 31"/>
            <p:cNvSpPr/>
            <p:nvPr/>
          </p:nvSpPr>
          <p:spPr>
            <a:xfrm>
              <a:off x="457200" y="4038600"/>
              <a:ext cx="1353256" cy="400110"/>
            </a:xfrm>
            <a:prstGeom prst="rect">
              <a:avLst/>
            </a:prstGeom>
          </p:spPr>
          <p:txBody>
            <a:bodyPr wrap="none">
              <a:noAutofit/>
            </a:bodyPr>
            <a:lstStyle/>
            <a:p>
              <a:r>
                <a:rPr lang="en-US" sz="2000" dirty="0"/>
                <a:t>Deep nets</a:t>
              </a:r>
            </a:p>
          </p:txBody>
        </p:sp>
        <p:grpSp>
          <p:nvGrpSpPr>
            <p:cNvPr id="33" name="Group 32"/>
            <p:cNvGrpSpPr/>
            <p:nvPr/>
          </p:nvGrpSpPr>
          <p:grpSpPr>
            <a:xfrm>
              <a:off x="3891000" y="4640212"/>
              <a:ext cx="3956672" cy="1667146"/>
              <a:chOff x="3891000" y="4640212"/>
              <a:chExt cx="3956672" cy="1667146"/>
            </a:xfrm>
          </p:grpSpPr>
          <p:sp>
            <p:nvSpPr>
              <p:cNvPr id="65" name="TextBox 64"/>
              <p:cNvSpPr txBox="1"/>
              <p:nvPr/>
            </p:nvSpPr>
            <p:spPr>
              <a:xfrm>
                <a:off x="5421694" y="4640212"/>
                <a:ext cx="785431" cy="276999"/>
              </a:xfrm>
              <a:prstGeom prst="rect">
                <a:avLst/>
              </a:prstGeom>
              <a:noFill/>
            </p:spPr>
            <p:txBody>
              <a:bodyPr wrap="square" rtlCol="0" anchor="ctr">
                <a:noAutofit/>
              </a:bodyPr>
              <a:lstStyle/>
              <a:p>
                <a:pPr algn="ctr"/>
                <a:r>
                  <a:rPr lang="en-US" sz="1200" dirty="0"/>
                  <a:t>Instance</a:t>
                </a:r>
              </a:p>
            </p:txBody>
          </p:sp>
          <p:cxnSp>
            <p:nvCxnSpPr>
              <p:cNvPr id="66" name="Straight Arrow Connector 65"/>
              <p:cNvCxnSpPr/>
              <p:nvPr/>
            </p:nvCxnSpPr>
            <p:spPr>
              <a:xfrm flipH="1">
                <a:off x="4483100" y="4899025"/>
                <a:ext cx="1217098" cy="39388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5746750" y="4899025"/>
                <a:ext cx="62854" cy="40957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5946667" y="4899025"/>
                <a:ext cx="1247883" cy="40005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891000" y="5355095"/>
                <a:ext cx="1116769" cy="515284"/>
                <a:chOff x="3891000" y="5355095"/>
                <a:chExt cx="1116769" cy="515284"/>
              </a:xfrm>
            </p:grpSpPr>
            <p:cxnSp>
              <p:nvCxnSpPr>
                <p:cNvPr id="148" name="Straight Connector 147"/>
                <p:cNvCxnSpPr>
                  <a:stCxn id="169" idx="7"/>
                  <a:endCxn id="150" idx="2"/>
                </p:cNvCxnSpPr>
                <p:nvPr/>
              </p:nvCxnSpPr>
              <p:spPr>
                <a:xfrm flipV="1">
                  <a:off x="4166207" y="5390962"/>
                  <a:ext cx="222140" cy="1403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50" idx="6"/>
                  <a:endCxn id="156" idx="1"/>
                </p:cNvCxnSpPr>
                <p:nvPr/>
              </p:nvCxnSpPr>
              <p:spPr>
                <a:xfrm>
                  <a:off x="4460081" y="5390962"/>
                  <a:ext cx="231626" cy="1403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Oval 149"/>
                <p:cNvSpPr/>
                <p:nvPr/>
              </p:nvSpPr>
              <p:spPr>
                <a:xfrm>
                  <a:off x="4388347" y="5355095"/>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151" name="Group 150"/>
                <p:cNvGrpSpPr/>
                <p:nvPr/>
              </p:nvGrpSpPr>
              <p:grpSpPr>
                <a:xfrm>
                  <a:off x="3891000" y="5520759"/>
                  <a:ext cx="489664" cy="349620"/>
                  <a:chOff x="3891000" y="5520759"/>
                  <a:chExt cx="489664" cy="349620"/>
                </a:xfrm>
              </p:grpSpPr>
              <p:sp>
                <p:nvSpPr>
                  <p:cNvPr id="169" name="Oval 168"/>
                  <p:cNvSpPr/>
                  <p:nvPr/>
                </p:nvSpPr>
                <p:spPr>
                  <a:xfrm>
                    <a:off x="4104978" y="5520759"/>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70" name="Straight Connector 169"/>
                  <p:cNvCxnSpPr>
                    <a:stCxn id="169" idx="3"/>
                    <a:endCxn id="176" idx="7"/>
                  </p:cNvCxnSpPr>
                  <p:nvPr/>
                </p:nvCxnSpPr>
                <p:spPr>
                  <a:xfrm flipH="1">
                    <a:off x="4014142" y="5581988"/>
                    <a:ext cx="101341"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69" idx="5"/>
                    <a:endCxn id="177" idx="1"/>
                  </p:cNvCxnSpPr>
                  <p:nvPr/>
                </p:nvCxnSpPr>
                <p:spPr>
                  <a:xfrm>
                    <a:off x="4166207" y="5581988"/>
                    <a:ext cx="90106"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76" idx="4"/>
                    <a:endCxn id="178" idx="0"/>
                  </p:cNvCxnSpPr>
                  <p:nvPr/>
                </p:nvCxnSpPr>
                <p:spPr>
                  <a:xfrm flipH="1">
                    <a:off x="3926867" y="5702031"/>
                    <a:ext cx="61913"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endCxn id="179" idx="0"/>
                  </p:cNvCxnSpPr>
                  <p:nvPr/>
                </p:nvCxnSpPr>
                <p:spPr>
                  <a:xfrm>
                    <a:off x="3996070" y="5705657"/>
                    <a:ext cx="65648" cy="929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77" idx="4"/>
                    <a:endCxn id="180" idx="0"/>
                  </p:cNvCxnSpPr>
                  <p:nvPr/>
                </p:nvCxnSpPr>
                <p:spPr>
                  <a:xfrm flipH="1">
                    <a:off x="4209946" y="5702031"/>
                    <a:ext cx="71729"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77" idx="4"/>
                    <a:endCxn id="181" idx="0"/>
                  </p:cNvCxnSpPr>
                  <p:nvPr/>
                </p:nvCxnSpPr>
                <p:spPr>
                  <a:xfrm>
                    <a:off x="4281675" y="5702031"/>
                    <a:ext cx="63122"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3952913" y="5630297"/>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7" name="Oval 176"/>
                  <p:cNvSpPr/>
                  <p:nvPr/>
                </p:nvSpPr>
                <p:spPr>
                  <a:xfrm>
                    <a:off x="4245808" y="5630297"/>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8" name="Oval 177"/>
                  <p:cNvSpPr/>
                  <p:nvPr/>
                </p:nvSpPr>
                <p:spPr>
                  <a:xfrm>
                    <a:off x="3891000"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9" name="Oval 178"/>
                  <p:cNvSpPr/>
                  <p:nvPr/>
                </p:nvSpPr>
                <p:spPr>
                  <a:xfrm>
                    <a:off x="4025851"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0" name="Oval 179"/>
                  <p:cNvSpPr/>
                  <p:nvPr/>
                </p:nvSpPr>
                <p:spPr>
                  <a:xfrm>
                    <a:off x="4174079"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1" name="Oval 180"/>
                  <p:cNvSpPr/>
                  <p:nvPr/>
                </p:nvSpPr>
                <p:spPr>
                  <a:xfrm>
                    <a:off x="4308930"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152" name="Group 151"/>
                <p:cNvGrpSpPr/>
                <p:nvPr/>
              </p:nvGrpSpPr>
              <p:grpSpPr>
                <a:xfrm>
                  <a:off x="4467224" y="5520759"/>
                  <a:ext cx="489664" cy="349620"/>
                  <a:chOff x="3891000" y="5520759"/>
                  <a:chExt cx="489664" cy="349620"/>
                </a:xfrm>
              </p:grpSpPr>
              <p:sp>
                <p:nvSpPr>
                  <p:cNvPr id="156" name="Oval 155"/>
                  <p:cNvSpPr/>
                  <p:nvPr/>
                </p:nvSpPr>
                <p:spPr>
                  <a:xfrm>
                    <a:off x="4104978" y="5520759"/>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57" name="Straight Connector 156"/>
                  <p:cNvCxnSpPr>
                    <a:stCxn id="156" idx="3"/>
                    <a:endCxn id="163" idx="7"/>
                  </p:cNvCxnSpPr>
                  <p:nvPr/>
                </p:nvCxnSpPr>
                <p:spPr>
                  <a:xfrm flipH="1">
                    <a:off x="4014142" y="5581988"/>
                    <a:ext cx="101341"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56" idx="5"/>
                    <a:endCxn id="164" idx="1"/>
                  </p:cNvCxnSpPr>
                  <p:nvPr/>
                </p:nvCxnSpPr>
                <p:spPr>
                  <a:xfrm>
                    <a:off x="4166207" y="5581988"/>
                    <a:ext cx="90106"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63" idx="4"/>
                    <a:endCxn id="165" idx="0"/>
                  </p:cNvCxnSpPr>
                  <p:nvPr/>
                </p:nvCxnSpPr>
                <p:spPr>
                  <a:xfrm flipH="1">
                    <a:off x="3926867" y="5702031"/>
                    <a:ext cx="61913"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166" idx="0"/>
                  </p:cNvCxnSpPr>
                  <p:nvPr/>
                </p:nvCxnSpPr>
                <p:spPr>
                  <a:xfrm>
                    <a:off x="3996070" y="5705657"/>
                    <a:ext cx="65648" cy="929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64" idx="4"/>
                    <a:endCxn id="167" idx="0"/>
                  </p:cNvCxnSpPr>
                  <p:nvPr/>
                </p:nvCxnSpPr>
                <p:spPr>
                  <a:xfrm flipH="1">
                    <a:off x="4209946" y="5702031"/>
                    <a:ext cx="71729"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64" idx="4"/>
                    <a:endCxn id="168" idx="0"/>
                  </p:cNvCxnSpPr>
                  <p:nvPr/>
                </p:nvCxnSpPr>
                <p:spPr>
                  <a:xfrm>
                    <a:off x="4281675" y="5702031"/>
                    <a:ext cx="63122"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3952913" y="5630297"/>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4" name="Oval 163"/>
                  <p:cNvSpPr/>
                  <p:nvPr/>
                </p:nvSpPr>
                <p:spPr>
                  <a:xfrm>
                    <a:off x="4245808" y="5630297"/>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5" name="Oval 164"/>
                  <p:cNvSpPr/>
                  <p:nvPr/>
                </p:nvSpPr>
                <p:spPr>
                  <a:xfrm>
                    <a:off x="3891000"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6" name="Oval 165"/>
                  <p:cNvSpPr/>
                  <p:nvPr/>
                </p:nvSpPr>
                <p:spPr>
                  <a:xfrm>
                    <a:off x="4025851"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7" name="Oval 166"/>
                  <p:cNvSpPr/>
                  <p:nvPr/>
                </p:nvSpPr>
                <p:spPr>
                  <a:xfrm>
                    <a:off x="4174079"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8" name="Oval 167"/>
                  <p:cNvSpPr/>
                  <p:nvPr/>
                </p:nvSpPr>
                <p:spPr>
                  <a:xfrm>
                    <a:off x="4308930" y="5798645"/>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cxnSp>
              <p:nvCxnSpPr>
                <p:cNvPr id="153" name="Straight Arrow Connector 152"/>
                <p:cNvCxnSpPr/>
                <p:nvPr/>
              </p:nvCxnSpPr>
              <p:spPr>
                <a:xfrm>
                  <a:off x="4498181" y="5357813"/>
                  <a:ext cx="209550" cy="126206"/>
                </a:xfrm>
                <a:prstGeom prst="straightConnector1">
                  <a:avLst/>
                </a:prstGeom>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4785438" y="5531644"/>
                  <a:ext cx="138987" cy="97631"/>
                </a:xfrm>
                <a:prstGeom prst="straightConnector1">
                  <a:avLst/>
                </a:prstGeom>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4946462" y="5655469"/>
                  <a:ext cx="61307" cy="157162"/>
                </a:xfrm>
                <a:prstGeom prst="straightConnector1">
                  <a:avLst/>
                </a:prstGeom>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5219792" y="5355095"/>
                <a:ext cx="1065888" cy="515284"/>
                <a:chOff x="3891000" y="5355095"/>
                <a:chExt cx="1065888" cy="515284"/>
              </a:xfrm>
            </p:grpSpPr>
            <p:cxnSp>
              <p:nvCxnSpPr>
                <p:cNvPr id="114" name="Straight Connector 113"/>
                <p:cNvCxnSpPr>
                  <a:stCxn id="135" idx="7"/>
                  <a:endCxn id="116" idx="2"/>
                </p:cNvCxnSpPr>
                <p:nvPr/>
              </p:nvCxnSpPr>
              <p:spPr>
                <a:xfrm flipV="1">
                  <a:off x="4166207" y="5390962"/>
                  <a:ext cx="222140" cy="1403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16" idx="6"/>
                  <a:endCxn id="122" idx="1"/>
                </p:cNvCxnSpPr>
                <p:nvPr/>
              </p:nvCxnSpPr>
              <p:spPr>
                <a:xfrm>
                  <a:off x="4460081" y="5390962"/>
                  <a:ext cx="231626" cy="1403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4388347" y="5355095"/>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117" name="Group 116"/>
                <p:cNvGrpSpPr/>
                <p:nvPr/>
              </p:nvGrpSpPr>
              <p:grpSpPr>
                <a:xfrm>
                  <a:off x="3891000" y="5520759"/>
                  <a:ext cx="489664" cy="349620"/>
                  <a:chOff x="3891000" y="5520759"/>
                  <a:chExt cx="489664" cy="349620"/>
                </a:xfrm>
              </p:grpSpPr>
              <p:sp>
                <p:nvSpPr>
                  <p:cNvPr id="135" name="Oval 134"/>
                  <p:cNvSpPr/>
                  <p:nvPr/>
                </p:nvSpPr>
                <p:spPr>
                  <a:xfrm>
                    <a:off x="4104978" y="5520759"/>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36" name="Straight Connector 135"/>
                  <p:cNvCxnSpPr>
                    <a:stCxn id="135" idx="3"/>
                    <a:endCxn id="142" idx="7"/>
                  </p:cNvCxnSpPr>
                  <p:nvPr/>
                </p:nvCxnSpPr>
                <p:spPr>
                  <a:xfrm flipH="1">
                    <a:off x="4014142" y="5581988"/>
                    <a:ext cx="101341"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35" idx="5"/>
                    <a:endCxn id="143" idx="1"/>
                  </p:cNvCxnSpPr>
                  <p:nvPr/>
                </p:nvCxnSpPr>
                <p:spPr>
                  <a:xfrm>
                    <a:off x="4166207" y="5581988"/>
                    <a:ext cx="90106"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2" idx="4"/>
                    <a:endCxn id="144" idx="0"/>
                  </p:cNvCxnSpPr>
                  <p:nvPr/>
                </p:nvCxnSpPr>
                <p:spPr>
                  <a:xfrm flipH="1">
                    <a:off x="3926867" y="5702031"/>
                    <a:ext cx="61913"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endCxn id="145" idx="0"/>
                  </p:cNvCxnSpPr>
                  <p:nvPr/>
                </p:nvCxnSpPr>
                <p:spPr>
                  <a:xfrm>
                    <a:off x="3996070" y="5705657"/>
                    <a:ext cx="65648" cy="929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43" idx="4"/>
                    <a:endCxn id="146" idx="0"/>
                  </p:cNvCxnSpPr>
                  <p:nvPr/>
                </p:nvCxnSpPr>
                <p:spPr>
                  <a:xfrm flipH="1">
                    <a:off x="4209946" y="5702031"/>
                    <a:ext cx="71729"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43" idx="4"/>
                    <a:endCxn id="147" idx="0"/>
                  </p:cNvCxnSpPr>
                  <p:nvPr/>
                </p:nvCxnSpPr>
                <p:spPr>
                  <a:xfrm>
                    <a:off x="4281675" y="5702031"/>
                    <a:ext cx="63122"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p:cNvSpPr/>
                  <p:nvPr/>
                </p:nvSpPr>
                <p:spPr>
                  <a:xfrm>
                    <a:off x="3952913" y="5630297"/>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3" name="Oval 142"/>
                  <p:cNvSpPr/>
                  <p:nvPr/>
                </p:nvSpPr>
                <p:spPr>
                  <a:xfrm>
                    <a:off x="4245808" y="5630297"/>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4" name="Oval 143"/>
                  <p:cNvSpPr/>
                  <p:nvPr/>
                </p:nvSpPr>
                <p:spPr>
                  <a:xfrm>
                    <a:off x="3891000"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5" name="Oval 144"/>
                  <p:cNvSpPr/>
                  <p:nvPr/>
                </p:nvSpPr>
                <p:spPr>
                  <a:xfrm>
                    <a:off x="4025851"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6" name="Oval 145"/>
                  <p:cNvSpPr/>
                  <p:nvPr/>
                </p:nvSpPr>
                <p:spPr>
                  <a:xfrm>
                    <a:off x="4174079"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7" name="Oval 146"/>
                  <p:cNvSpPr/>
                  <p:nvPr/>
                </p:nvSpPr>
                <p:spPr>
                  <a:xfrm>
                    <a:off x="4308930"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118" name="Group 117"/>
                <p:cNvGrpSpPr/>
                <p:nvPr/>
              </p:nvGrpSpPr>
              <p:grpSpPr>
                <a:xfrm>
                  <a:off x="4467224" y="5520759"/>
                  <a:ext cx="489664" cy="349620"/>
                  <a:chOff x="3891000" y="5520759"/>
                  <a:chExt cx="489664" cy="349620"/>
                </a:xfrm>
              </p:grpSpPr>
              <p:sp>
                <p:nvSpPr>
                  <p:cNvPr id="122" name="Oval 121"/>
                  <p:cNvSpPr/>
                  <p:nvPr/>
                </p:nvSpPr>
                <p:spPr>
                  <a:xfrm>
                    <a:off x="4104978" y="5520759"/>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23" name="Straight Connector 122"/>
                  <p:cNvCxnSpPr>
                    <a:stCxn id="122" idx="3"/>
                    <a:endCxn id="129" idx="7"/>
                  </p:cNvCxnSpPr>
                  <p:nvPr/>
                </p:nvCxnSpPr>
                <p:spPr>
                  <a:xfrm flipH="1">
                    <a:off x="4014142" y="5581988"/>
                    <a:ext cx="101341"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22" idx="5"/>
                    <a:endCxn id="130" idx="1"/>
                  </p:cNvCxnSpPr>
                  <p:nvPr/>
                </p:nvCxnSpPr>
                <p:spPr>
                  <a:xfrm>
                    <a:off x="4166207" y="5581988"/>
                    <a:ext cx="90106"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29" idx="4"/>
                    <a:endCxn id="131" idx="0"/>
                  </p:cNvCxnSpPr>
                  <p:nvPr/>
                </p:nvCxnSpPr>
                <p:spPr>
                  <a:xfrm flipH="1">
                    <a:off x="3926867" y="5702031"/>
                    <a:ext cx="61913"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endCxn id="132" idx="0"/>
                  </p:cNvCxnSpPr>
                  <p:nvPr/>
                </p:nvCxnSpPr>
                <p:spPr>
                  <a:xfrm>
                    <a:off x="3996070" y="5705657"/>
                    <a:ext cx="65648" cy="929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30" idx="4"/>
                    <a:endCxn id="133" idx="0"/>
                  </p:cNvCxnSpPr>
                  <p:nvPr/>
                </p:nvCxnSpPr>
                <p:spPr>
                  <a:xfrm flipH="1">
                    <a:off x="4209946" y="5702031"/>
                    <a:ext cx="71729"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30" idx="4"/>
                    <a:endCxn id="134" idx="0"/>
                  </p:cNvCxnSpPr>
                  <p:nvPr/>
                </p:nvCxnSpPr>
                <p:spPr>
                  <a:xfrm>
                    <a:off x="4281675" y="5702031"/>
                    <a:ext cx="63122"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Oval 128"/>
                  <p:cNvSpPr/>
                  <p:nvPr/>
                </p:nvSpPr>
                <p:spPr>
                  <a:xfrm>
                    <a:off x="3952913" y="5630297"/>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0" name="Oval 129"/>
                  <p:cNvSpPr/>
                  <p:nvPr/>
                </p:nvSpPr>
                <p:spPr>
                  <a:xfrm>
                    <a:off x="4245808" y="5630297"/>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Oval 130"/>
                  <p:cNvSpPr/>
                  <p:nvPr/>
                </p:nvSpPr>
                <p:spPr>
                  <a:xfrm>
                    <a:off x="3891000"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2" name="Oval 131"/>
                  <p:cNvSpPr/>
                  <p:nvPr/>
                </p:nvSpPr>
                <p:spPr>
                  <a:xfrm>
                    <a:off x="4025851"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3" name="Oval 132"/>
                  <p:cNvSpPr/>
                  <p:nvPr/>
                </p:nvSpPr>
                <p:spPr>
                  <a:xfrm>
                    <a:off x="4174079"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4" name="Oval 133"/>
                  <p:cNvSpPr/>
                  <p:nvPr/>
                </p:nvSpPr>
                <p:spPr>
                  <a:xfrm>
                    <a:off x="4308930" y="5798645"/>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cxnSp>
              <p:nvCxnSpPr>
                <p:cNvPr id="119" name="Straight Arrow Connector 118"/>
                <p:cNvCxnSpPr/>
                <p:nvPr/>
              </p:nvCxnSpPr>
              <p:spPr>
                <a:xfrm>
                  <a:off x="4498181" y="5357813"/>
                  <a:ext cx="209550" cy="126206"/>
                </a:xfrm>
                <a:prstGeom prst="straightConnector1">
                  <a:avLst/>
                </a:prstGeom>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4785438" y="5531644"/>
                  <a:ext cx="138987" cy="97631"/>
                </a:xfrm>
                <a:prstGeom prst="straightConnector1">
                  <a:avLst/>
                </a:prstGeom>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4714875" y="5660231"/>
                  <a:ext cx="59477" cy="147638"/>
                </a:xfrm>
                <a:prstGeom prst="straightConnector1">
                  <a:avLst/>
                </a:prstGeom>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6781784" y="5355095"/>
                <a:ext cx="1065888" cy="515284"/>
                <a:chOff x="3891000" y="5355095"/>
                <a:chExt cx="1065888" cy="515284"/>
              </a:xfrm>
            </p:grpSpPr>
            <p:cxnSp>
              <p:nvCxnSpPr>
                <p:cNvPr id="80" name="Straight Connector 79"/>
                <p:cNvCxnSpPr>
                  <a:stCxn id="101" idx="7"/>
                  <a:endCxn id="82" idx="2"/>
                </p:cNvCxnSpPr>
                <p:nvPr/>
              </p:nvCxnSpPr>
              <p:spPr>
                <a:xfrm flipV="1">
                  <a:off x="4166207" y="5390962"/>
                  <a:ext cx="222140" cy="1403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82" idx="6"/>
                  <a:endCxn id="88" idx="1"/>
                </p:cNvCxnSpPr>
                <p:nvPr/>
              </p:nvCxnSpPr>
              <p:spPr>
                <a:xfrm>
                  <a:off x="4460081" y="5390962"/>
                  <a:ext cx="231626" cy="1403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388347" y="5355095"/>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83" name="Group 82"/>
                <p:cNvGrpSpPr/>
                <p:nvPr/>
              </p:nvGrpSpPr>
              <p:grpSpPr>
                <a:xfrm>
                  <a:off x="3891000" y="5520759"/>
                  <a:ext cx="489664" cy="349620"/>
                  <a:chOff x="3891000" y="5520759"/>
                  <a:chExt cx="489664" cy="349620"/>
                </a:xfrm>
              </p:grpSpPr>
              <p:sp>
                <p:nvSpPr>
                  <p:cNvPr id="101" name="Oval 100"/>
                  <p:cNvSpPr/>
                  <p:nvPr/>
                </p:nvSpPr>
                <p:spPr>
                  <a:xfrm>
                    <a:off x="4104978" y="5520759"/>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02" name="Straight Connector 101"/>
                  <p:cNvCxnSpPr>
                    <a:stCxn id="101" idx="3"/>
                    <a:endCxn id="108" idx="7"/>
                  </p:cNvCxnSpPr>
                  <p:nvPr/>
                </p:nvCxnSpPr>
                <p:spPr>
                  <a:xfrm flipH="1">
                    <a:off x="4014142" y="5581988"/>
                    <a:ext cx="101341"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1" idx="5"/>
                    <a:endCxn id="109" idx="1"/>
                  </p:cNvCxnSpPr>
                  <p:nvPr/>
                </p:nvCxnSpPr>
                <p:spPr>
                  <a:xfrm>
                    <a:off x="4166207" y="5581988"/>
                    <a:ext cx="90106"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08" idx="4"/>
                    <a:endCxn id="110" idx="0"/>
                  </p:cNvCxnSpPr>
                  <p:nvPr/>
                </p:nvCxnSpPr>
                <p:spPr>
                  <a:xfrm flipH="1">
                    <a:off x="3926867" y="5702031"/>
                    <a:ext cx="61913"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endCxn id="111" idx="0"/>
                  </p:cNvCxnSpPr>
                  <p:nvPr/>
                </p:nvCxnSpPr>
                <p:spPr>
                  <a:xfrm>
                    <a:off x="3996070" y="5705657"/>
                    <a:ext cx="65648" cy="929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09" idx="4"/>
                    <a:endCxn id="112" idx="0"/>
                  </p:cNvCxnSpPr>
                  <p:nvPr/>
                </p:nvCxnSpPr>
                <p:spPr>
                  <a:xfrm flipH="1">
                    <a:off x="4209946" y="5702031"/>
                    <a:ext cx="71729"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9" idx="4"/>
                    <a:endCxn id="113" idx="0"/>
                  </p:cNvCxnSpPr>
                  <p:nvPr/>
                </p:nvCxnSpPr>
                <p:spPr>
                  <a:xfrm>
                    <a:off x="4281675" y="5702031"/>
                    <a:ext cx="63122"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3952913" y="5630297"/>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9" name="Oval 108"/>
                  <p:cNvSpPr/>
                  <p:nvPr/>
                </p:nvSpPr>
                <p:spPr>
                  <a:xfrm>
                    <a:off x="4245808" y="5630297"/>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0" name="Oval 109"/>
                  <p:cNvSpPr/>
                  <p:nvPr/>
                </p:nvSpPr>
                <p:spPr>
                  <a:xfrm>
                    <a:off x="3891000"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1" name="Oval 110"/>
                  <p:cNvSpPr/>
                  <p:nvPr/>
                </p:nvSpPr>
                <p:spPr>
                  <a:xfrm>
                    <a:off x="4025851"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2" name="Oval 111"/>
                  <p:cNvSpPr/>
                  <p:nvPr/>
                </p:nvSpPr>
                <p:spPr>
                  <a:xfrm>
                    <a:off x="4174079"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3" name="Oval 112"/>
                  <p:cNvSpPr/>
                  <p:nvPr/>
                </p:nvSpPr>
                <p:spPr>
                  <a:xfrm>
                    <a:off x="4308930"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84" name="Group 83"/>
                <p:cNvGrpSpPr/>
                <p:nvPr/>
              </p:nvGrpSpPr>
              <p:grpSpPr>
                <a:xfrm>
                  <a:off x="4467224" y="5520759"/>
                  <a:ext cx="489664" cy="349620"/>
                  <a:chOff x="3891000" y="5520759"/>
                  <a:chExt cx="489664" cy="349620"/>
                </a:xfrm>
              </p:grpSpPr>
              <p:sp>
                <p:nvSpPr>
                  <p:cNvPr id="88" name="Oval 87"/>
                  <p:cNvSpPr/>
                  <p:nvPr/>
                </p:nvSpPr>
                <p:spPr>
                  <a:xfrm>
                    <a:off x="4104978" y="5520759"/>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89" name="Straight Connector 88"/>
                  <p:cNvCxnSpPr>
                    <a:stCxn id="88" idx="3"/>
                    <a:endCxn id="95" idx="7"/>
                  </p:cNvCxnSpPr>
                  <p:nvPr/>
                </p:nvCxnSpPr>
                <p:spPr>
                  <a:xfrm flipH="1">
                    <a:off x="4014142" y="5581988"/>
                    <a:ext cx="101341"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8" idx="5"/>
                    <a:endCxn id="96" idx="1"/>
                  </p:cNvCxnSpPr>
                  <p:nvPr/>
                </p:nvCxnSpPr>
                <p:spPr>
                  <a:xfrm>
                    <a:off x="4166207" y="5581988"/>
                    <a:ext cx="90106" cy="58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5" idx="4"/>
                    <a:endCxn id="97" idx="0"/>
                  </p:cNvCxnSpPr>
                  <p:nvPr/>
                </p:nvCxnSpPr>
                <p:spPr>
                  <a:xfrm flipH="1">
                    <a:off x="3926867" y="5702031"/>
                    <a:ext cx="61913"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98" idx="0"/>
                  </p:cNvCxnSpPr>
                  <p:nvPr/>
                </p:nvCxnSpPr>
                <p:spPr>
                  <a:xfrm>
                    <a:off x="3996070" y="5705657"/>
                    <a:ext cx="65648" cy="929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6" idx="4"/>
                    <a:endCxn id="99" idx="0"/>
                  </p:cNvCxnSpPr>
                  <p:nvPr/>
                </p:nvCxnSpPr>
                <p:spPr>
                  <a:xfrm flipH="1">
                    <a:off x="4209946" y="5702031"/>
                    <a:ext cx="71729"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96" idx="4"/>
                    <a:endCxn id="100" idx="0"/>
                  </p:cNvCxnSpPr>
                  <p:nvPr/>
                </p:nvCxnSpPr>
                <p:spPr>
                  <a:xfrm>
                    <a:off x="4281675" y="5702031"/>
                    <a:ext cx="63122" cy="966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3952913" y="5630297"/>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6" name="Oval 95"/>
                  <p:cNvSpPr/>
                  <p:nvPr/>
                </p:nvSpPr>
                <p:spPr>
                  <a:xfrm>
                    <a:off x="4245808" y="5630297"/>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7" name="Oval 96"/>
                  <p:cNvSpPr/>
                  <p:nvPr/>
                </p:nvSpPr>
                <p:spPr>
                  <a:xfrm>
                    <a:off x="3891000"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8" name="Oval 97"/>
                  <p:cNvSpPr/>
                  <p:nvPr/>
                </p:nvSpPr>
                <p:spPr>
                  <a:xfrm>
                    <a:off x="4025851"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9" name="Oval 98"/>
                  <p:cNvSpPr/>
                  <p:nvPr/>
                </p:nvSpPr>
                <p:spPr>
                  <a:xfrm>
                    <a:off x="4174079" y="5798645"/>
                    <a:ext cx="71734" cy="71734"/>
                  </a:xfrm>
                  <a:prstGeom prst="ellipse">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0" name="Oval 99"/>
                  <p:cNvSpPr/>
                  <p:nvPr/>
                </p:nvSpPr>
                <p:spPr>
                  <a:xfrm>
                    <a:off x="4308930" y="5798645"/>
                    <a:ext cx="71734" cy="71734"/>
                  </a:xfrm>
                  <a:prstGeom prst="ellipse">
                    <a:avLst/>
                  </a:prstGeom>
                  <a:solidFill>
                    <a:srgbClr val="F6B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cxnSp>
              <p:nvCxnSpPr>
                <p:cNvPr id="85" name="Straight Arrow Connector 84"/>
                <p:cNvCxnSpPr/>
                <p:nvPr/>
              </p:nvCxnSpPr>
              <p:spPr>
                <a:xfrm>
                  <a:off x="4498181" y="5357813"/>
                  <a:ext cx="209550" cy="126206"/>
                </a:xfrm>
                <a:prstGeom prst="straightConnector1">
                  <a:avLst/>
                </a:prstGeom>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4475876" y="5524501"/>
                  <a:ext cx="138987" cy="97631"/>
                </a:xfrm>
                <a:prstGeom prst="straightConnector1">
                  <a:avLst/>
                </a:prstGeom>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4648200" y="5660231"/>
                  <a:ext cx="59477" cy="147638"/>
                </a:xfrm>
                <a:prstGeom prst="straightConnector1">
                  <a:avLst/>
                </a:prstGeom>
                <a:ln w="635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4133375" y="5847797"/>
                <a:ext cx="632019" cy="246221"/>
              </a:xfrm>
              <a:prstGeom prst="rect">
                <a:avLst/>
              </a:prstGeom>
              <a:noFill/>
            </p:spPr>
            <p:txBody>
              <a:bodyPr wrap="square" rtlCol="0" anchor="ctr">
                <a:noAutofit/>
              </a:bodyPr>
              <a:lstStyle/>
              <a:p>
                <a:pPr algn="ctr"/>
                <a:r>
                  <a:rPr lang="en-US" sz="1000" dirty="0"/>
                  <a:t>Tree-1</a:t>
                </a:r>
              </a:p>
            </p:txBody>
          </p:sp>
          <p:sp>
            <p:nvSpPr>
              <p:cNvPr id="74" name="TextBox 73"/>
              <p:cNvSpPr txBox="1"/>
              <p:nvPr/>
            </p:nvSpPr>
            <p:spPr>
              <a:xfrm>
                <a:off x="5436727" y="5847797"/>
                <a:ext cx="632019" cy="246221"/>
              </a:xfrm>
              <a:prstGeom prst="rect">
                <a:avLst/>
              </a:prstGeom>
              <a:noFill/>
            </p:spPr>
            <p:txBody>
              <a:bodyPr wrap="square" rtlCol="0" anchor="ctr">
                <a:noAutofit/>
              </a:bodyPr>
              <a:lstStyle/>
              <a:p>
                <a:pPr algn="ctr"/>
                <a:r>
                  <a:rPr lang="en-US" sz="1000" dirty="0"/>
                  <a:t>Tree-2</a:t>
                </a:r>
              </a:p>
            </p:txBody>
          </p:sp>
          <p:sp>
            <p:nvSpPr>
              <p:cNvPr id="75" name="TextBox 74"/>
              <p:cNvSpPr txBox="1"/>
              <p:nvPr/>
            </p:nvSpPr>
            <p:spPr>
              <a:xfrm>
                <a:off x="6998719" y="5847797"/>
                <a:ext cx="632019" cy="246221"/>
              </a:xfrm>
              <a:prstGeom prst="rect">
                <a:avLst/>
              </a:prstGeom>
              <a:noFill/>
            </p:spPr>
            <p:txBody>
              <a:bodyPr wrap="square" rtlCol="0" anchor="ctr">
                <a:noAutofit/>
              </a:bodyPr>
              <a:lstStyle/>
              <a:p>
                <a:pPr algn="ctr"/>
                <a:r>
                  <a:rPr lang="en-US" sz="1000" dirty="0"/>
                  <a:t>Tree-n</a:t>
                </a:r>
              </a:p>
            </p:txBody>
          </p:sp>
          <p:sp>
            <p:nvSpPr>
              <p:cNvPr id="76" name="Right Arrow 75"/>
              <p:cNvSpPr/>
              <p:nvPr/>
            </p:nvSpPr>
            <p:spPr>
              <a:xfrm rot="5400000">
                <a:off x="7207861" y="6124146"/>
                <a:ext cx="213736" cy="152688"/>
              </a:xfrm>
              <a:prstGeom prst="rightArrow">
                <a:avLst>
                  <a:gd name="adj1" fmla="val 50000"/>
                  <a:gd name="adj2" fmla="val 77057"/>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7" name="Right Arrow 76"/>
              <p:cNvSpPr/>
              <p:nvPr/>
            </p:nvSpPr>
            <p:spPr>
              <a:xfrm rot="5400000">
                <a:off x="5645868" y="6124146"/>
                <a:ext cx="213736" cy="152688"/>
              </a:xfrm>
              <a:prstGeom prst="rightArrow">
                <a:avLst>
                  <a:gd name="adj1" fmla="val 50000"/>
                  <a:gd name="adj2" fmla="val 77057"/>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8" name="Right Arrow 77"/>
              <p:cNvSpPr/>
              <p:nvPr/>
            </p:nvSpPr>
            <p:spPr>
              <a:xfrm rot="5400000">
                <a:off x="4342516" y="6124146"/>
                <a:ext cx="213736" cy="152688"/>
              </a:xfrm>
              <a:prstGeom prst="rightArrow">
                <a:avLst>
                  <a:gd name="adj1" fmla="val 50000"/>
                  <a:gd name="adj2" fmla="val 77057"/>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9" name="TextBox 78"/>
              <p:cNvSpPr txBox="1"/>
              <p:nvPr/>
            </p:nvSpPr>
            <p:spPr>
              <a:xfrm>
                <a:off x="6190238" y="5386459"/>
                <a:ext cx="632019" cy="369332"/>
              </a:xfrm>
              <a:prstGeom prst="rect">
                <a:avLst/>
              </a:prstGeom>
              <a:noFill/>
            </p:spPr>
            <p:txBody>
              <a:bodyPr wrap="square" rtlCol="0" anchor="ctr">
                <a:noAutofit/>
              </a:bodyPr>
              <a:lstStyle/>
              <a:p>
                <a:pPr algn="ctr"/>
                <a:r>
                  <a:rPr lang="en-US" b="1" dirty="0"/>
                  <a:t>…</a:t>
                </a:r>
              </a:p>
            </p:txBody>
          </p:sp>
        </p:grpSp>
        <p:sp>
          <p:nvSpPr>
            <p:cNvPr id="35" name="Rectangle 34"/>
            <p:cNvSpPr/>
            <p:nvPr/>
          </p:nvSpPr>
          <p:spPr>
            <a:xfrm>
              <a:off x="902494" y="4724396"/>
              <a:ext cx="1490662" cy="169069"/>
            </a:xfrm>
            <a:prstGeom prst="rect">
              <a:avLst/>
            </a:prstGeom>
            <a:solidFill>
              <a:srgbClr val="E6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solidFill>
                    <a:schemeClr val="tx1"/>
                  </a:solidFill>
                </a:rPr>
                <a:t>Fully-connected layer</a:t>
              </a:r>
            </a:p>
          </p:txBody>
        </p:sp>
        <p:sp>
          <p:nvSpPr>
            <p:cNvPr id="36" name="Rectangle 35"/>
            <p:cNvSpPr/>
            <p:nvPr/>
          </p:nvSpPr>
          <p:spPr>
            <a:xfrm>
              <a:off x="902494" y="5095967"/>
              <a:ext cx="1490662" cy="169069"/>
            </a:xfrm>
            <a:prstGeom prst="rect">
              <a:avLst/>
            </a:prstGeom>
            <a:solidFill>
              <a:srgbClr val="E6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solidFill>
                    <a:schemeClr val="tx1"/>
                  </a:solidFill>
                </a:rPr>
                <a:t>Fully-connected layer</a:t>
              </a:r>
            </a:p>
          </p:txBody>
        </p:sp>
        <p:sp>
          <p:nvSpPr>
            <p:cNvPr id="38" name="Rectangle 37"/>
            <p:cNvSpPr/>
            <p:nvPr/>
          </p:nvSpPr>
          <p:spPr>
            <a:xfrm>
              <a:off x="766762" y="5459813"/>
              <a:ext cx="1762126" cy="169069"/>
            </a:xfrm>
            <a:prstGeom prst="rect">
              <a:avLst/>
            </a:prstGeom>
            <a:solidFill>
              <a:srgbClr val="E9C2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solidFill>
                    <a:schemeClr val="tx1"/>
                  </a:solidFill>
                </a:rPr>
                <a:t>Batch-Normalization</a:t>
              </a:r>
            </a:p>
          </p:txBody>
        </p:sp>
        <p:sp>
          <p:nvSpPr>
            <p:cNvPr id="39" name="Rectangle 38"/>
            <p:cNvSpPr/>
            <p:nvPr/>
          </p:nvSpPr>
          <p:spPr>
            <a:xfrm>
              <a:off x="702470" y="5831384"/>
              <a:ext cx="628650" cy="363846"/>
            </a:xfrm>
            <a:prstGeom prst="rect">
              <a:avLst/>
            </a:prstGeom>
            <a:solidFill>
              <a:srgbClr val="BBC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solidFill>
                    <a:schemeClr val="tx1"/>
                  </a:solidFill>
                </a:rPr>
                <a:t>ConvNet</a:t>
              </a:r>
            </a:p>
          </p:txBody>
        </p:sp>
        <p:sp>
          <p:nvSpPr>
            <p:cNvPr id="41" name="Rectangle 40"/>
            <p:cNvSpPr/>
            <p:nvPr/>
          </p:nvSpPr>
          <p:spPr>
            <a:xfrm>
              <a:off x="1650206" y="6018548"/>
              <a:ext cx="1195387" cy="176682"/>
            </a:xfrm>
            <a:prstGeom prst="rect">
              <a:avLst/>
            </a:prstGeom>
            <a:solidFill>
              <a:srgbClr val="E6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solidFill>
                    <a:schemeClr val="tx1"/>
                  </a:solidFill>
                </a:rPr>
                <a:t>Fully-connected layer</a:t>
              </a:r>
            </a:p>
          </p:txBody>
        </p:sp>
        <p:cxnSp>
          <p:nvCxnSpPr>
            <p:cNvPr id="47" name="Straight Arrow Connector 46"/>
            <p:cNvCxnSpPr>
              <a:endCxn id="41" idx="2"/>
            </p:cNvCxnSpPr>
            <p:nvPr/>
          </p:nvCxnSpPr>
          <p:spPr>
            <a:xfrm flipV="1">
              <a:off x="2245519" y="6195230"/>
              <a:ext cx="2381" cy="115083"/>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1015605" y="6195230"/>
              <a:ext cx="2381" cy="115083"/>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9" idx="0"/>
            </p:cNvCxnSpPr>
            <p:nvPr/>
          </p:nvCxnSpPr>
          <p:spPr>
            <a:xfrm flipH="1" flipV="1">
              <a:off x="1015605" y="5622132"/>
              <a:ext cx="1190" cy="209252"/>
            </a:xfrm>
            <a:prstGeom prst="straightConnector1">
              <a:avLst/>
            </a:prstGeom>
            <a:ln w="635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1" idx="0"/>
            </p:cNvCxnSpPr>
            <p:nvPr/>
          </p:nvCxnSpPr>
          <p:spPr>
            <a:xfrm flipH="1" flipV="1">
              <a:off x="2245519" y="5625507"/>
              <a:ext cx="2381" cy="393041"/>
            </a:xfrm>
            <a:prstGeom prst="straightConnector1">
              <a:avLst/>
            </a:prstGeom>
            <a:ln w="635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8" idx="0"/>
              <a:endCxn id="36" idx="2"/>
            </p:cNvCxnSpPr>
            <p:nvPr/>
          </p:nvCxnSpPr>
          <p:spPr>
            <a:xfrm flipV="1">
              <a:off x="1647825" y="5265036"/>
              <a:ext cx="0" cy="194777"/>
            </a:xfrm>
            <a:prstGeom prst="straightConnector1">
              <a:avLst/>
            </a:prstGeom>
            <a:ln w="635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5" idx="2"/>
            </p:cNvCxnSpPr>
            <p:nvPr/>
          </p:nvCxnSpPr>
          <p:spPr>
            <a:xfrm flipV="1">
              <a:off x="1647825" y="4893465"/>
              <a:ext cx="0" cy="202502"/>
            </a:xfrm>
            <a:prstGeom prst="straightConnector1">
              <a:avLst/>
            </a:prstGeom>
            <a:ln w="635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5" idx="0"/>
            </p:cNvCxnSpPr>
            <p:nvPr/>
          </p:nvCxnSpPr>
          <p:spPr>
            <a:xfrm flipV="1">
              <a:off x="1647825" y="4510088"/>
              <a:ext cx="0" cy="214308"/>
            </a:xfrm>
            <a:prstGeom prst="straightConnector1">
              <a:avLst/>
            </a:prstGeom>
            <a:ln w="635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444562" y="4537145"/>
              <a:ext cx="300894" cy="184666"/>
            </a:xfrm>
            <a:prstGeom prst="rect">
              <a:avLst/>
            </a:prstGeom>
            <a:noFill/>
          </p:spPr>
          <p:txBody>
            <a:bodyPr wrap="square" rtlCol="0" anchor="ctr">
              <a:noAutofit/>
            </a:bodyPr>
            <a:lstStyle/>
            <a:p>
              <a:pPr algn="ctr"/>
              <a:r>
                <a:rPr lang="en-US" sz="600" dirty="0"/>
                <a:t>1</a:t>
              </a:r>
            </a:p>
          </p:txBody>
        </p:sp>
        <p:sp>
          <p:nvSpPr>
            <p:cNvPr id="55" name="TextBox 54"/>
            <p:cNvSpPr txBox="1"/>
            <p:nvPr/>
          </p:nvSpPr>
          <p:spPr>
            <a:xfrm>
              <a:off x="1354932" y="4903756"/>
              <a:ext cx="366712" cy="184666"/>
            </a:xfrm>
            <a:prstGeom prst="rect">
              <a:avLst/>
            </a:prstGeom>
            <a:noFill/>
          </p:spPr>
          <p:txBody>
            <a:bodyPr wrap="square" rtlCol="0" anchor="ctr">
              <a:noAutofit/>
            </a:bodyPr>
            <a:lstStyle/>
            <a:p>
              <a:pPr algn="ctr"/>
              <a:r>
                <a:rPr lang="en-US" sz="600" dirty="0"/>
                <a:t>256</a:t>
              </a:r>
            </a:p>
          </p:txBody>
        </p:sp>
        <p:sp>
          <p:nvSpPr>
            <p:cNvPr id="57" name="TextBox 56"/>
            <p:cNvSpPr txBox="1"/>
            <p:nvPr/>
          </p:nvSpPr>
          <p:spPr>
            <a:xfrm>
              <a:off x="1354932" y="5267860"/>
              <a:ext cx="366712" cy="184666"/>
            </a:xfrm>
            <a:prstGeom prst="rect">
              <a:avLst/>
            </a:prstGeom>
            <a:noFill/>
          </p:spPr>
          <p:txBody>
            <a:bodyPr wrap="square" rtlCol="0" anchor="ctr">
              <a:noAutofit/>
            </a:bodyPr>
            <a:lstStyle/>
            <a:p>
              <a:pPr algn="ctr"/>
              <a:r>
                <a:rPr lang="en-US" sz="600" dirty="0"/>
                <a:t>256</a:t>
              </a:r>
            </a:p>
          </p:txBody>
        </p:sp>
        <p:sp>
          <p:nvSpPr>
            <p:cNvPr id="60" name="TextBox 59"/>
            <p:cNvSpPr txBox="1"/>
            <p:nvPr/>
          </p:nvSpPr>
          <p:spPr>
            <a:xfrm>
              <a:off x="704851" y="5639670"/>
              <a:ext cx="366712" cy="184666"/>
            </a:xfrm>
            <a:prstGeom prst="rect">
              <a:avLst/>
            </a:prstGeom>
            <a:noFill/>
          </p:spPr>
          <p:txBody>
            <a:bodyPr wrap="square" rtlCol="0" anchor="ctr">
              <a:noAutofit/>
            </a:bodyPr>
            <a:lstStyle/>
            <a:p>
              <a:pPr algn="ctr"/>
              <a:r>
                <a:rPr lang="en-US" sz="600" dirty="0"/>
                <a:t>128</a:t>
              </a:r>
            </a:p>
          </p:txBody>
        </p:sp>
        <p:sp>
          <p:nvSpPr>
            <p:cNvPr id="62" name="TextBox 61"/>
            <p:cNvSpPr txBox="1"/>
            <p:nvPr/>
          </p:nvSpPr>
          <p:spPr>
            <a:xfrm>
              <a:off x="1956861" y="5753082"/>
              <a:ext cx="366712" cy="184666"/>
            </a:xfrm>
            <a:prstGeom prst="rect">
              <a:avLst/>
            </a:prstGeom>
            <a:noFill/>
          </p:spPr>
          <p:txBody>
            <a:bodyPr wrap="square" rtlCol="0" anchor="ctr">
              <a:noAutofit/>
            </a:bodyPr>
            <a:lstStyle/>
            <a:p>
              <a:pPr algn="ctr"/>
              <a:r>
                <a:rPr lang="en-US" sz="600" dirty="0"/>
                <a:t>128</a:t>
              </a:r>
            </a:p>
          </p:txBody>
        </p:sp>
      </p:grpSp>
    </p:spTree>
    <p:extLst>
      <p:ext uri="{BB962C8B-B14F-4D97-AF65-F5344CB8AC3E}">
        <p14:creationId xmlns:p14="http://schemas.microsoft.com/office/powerpoint/2010/main" val="9659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D876C-0B56-40EF-9F93-95BFCAA77E87}"/>
              </a:ext>
            </a:extLst>
          </p:cNvPr>
          <p:cNvSpPr>
            <a:spLocks noGrp="1"/>
          </p:cNvSpPr>
          <p:nvPr>
            <p:ph type="title"/>
          </p:nvPr>
        </p:nvSpPr>
        <p:spPr/>
        <p:txBody>
          <a:bodyPr>
            <a:noAutofit/>
          </a:bodyPr>
          <a:lstStyle/>
          <a:p>
            <a:r>
              <a:rPr lang="en-US" dirty="0"/>
              <a:t>Loss Function</a:t>
            </a:r>
            <a:endParaRPr lang="en-IN" dirty="0"/>
          </a:p>
        </p:txBody>
      </p:sp>
      <p:sp>
        <p:nvSpPr>
          <p:cNvPr id="3" name="Content Placeholder 2">
            <a:extLst>
              <a:ext uri="{FF2B5EF4-FFF2-40B4-BE49-F238E27FC236}">
                <a16:creationId xmlns:a16="http://schemas.microsoft.com/office/drawing/2014/main" id="{D24A22A6-7B6F-409E-89DE-F988EFC82187}"/>
              </a:ext>
            </a:extLst>
          </p:cNvPr>
          <p:cNvSpPr>
            <a:spLocks noGrp="1"/>
          </p:cNvSpPr>
          <p:nvPr>
            <p:ph idx="1"/>
          </p:nvPr>
        </p:nvSpPr>
        <p:spPr>
          <a:xfrm>
            <a:off x="457200" y="1600200"/>
            <a:ext cx="8229600" cy="4983778"/>
          </a:xfrm>
        </p:spPr>
        <p:txBody>
          <a:bodyPr>
            <a:noAutofit/>
          </a:bodyPr>
          <a:lstStyle/>
          <a:p>
            <a:pPr>
              <a:spcBef>
                <a:spcPts val="1000"/>
              </a:spcBef>
            </a:pPr>
            <a:r>
              <a:rPr lang="en-US" sz="2800" dirty="0"/>
              <a:t>Example (</a:t>
            </a:r>
            <a:r>
              <a:rPr lang="en-US" sz="2800" i="1" dirty="0">
                <a:cs typeface="Times"/>
              </a:rPr>
              <a:t>x</a:t>
            </a:r>
            <a:r>
              <a:rPr lang="en-US" sz="2800" dirty="0"/>
              <a:t>, </a:t>
            </a:r>
            <a:r>
              <a:rPr lang="en-US" sz="2800" i="1" dirty="0">
                <a:cs typeface="Times"/>
              </a:rPr>
              <a:t>y</a:t>
            </a:r>
            <a:r>
              <a:rPr lang="en-US" sz="2800" dirty="0"/>
              <a:t>), prediction </a:t>
            </a:r>
            <a:r>
              <a:rPr lang="en-US" sz="2800" i="1" dirty="0" err="1">
                <a:cs typeface="Times"/>
              </a:rPr>
              <a:t>p</a:t>
            </a:r>
            <a:endParaRPr lang="en-US" sz="2800" dirty="0"/>
          </a:p>
          <a:p>
            <a:pPr>
              <a:spcBef>
                <a:spcPts val="1000"/>
              </a:spcBef>
              <a:buNone/>
            </a:pPr>
            <a:endParaRPr lang="en-US" sz="2800" dirty="0">
              <a:cs typeface="Times"/>
            </a:endParaRPr>
          </a:p>
        </p:txBody>
      </p:sp>
      <p:graphicFrame>
        <p:nvGraphicFramePr>
          <p:cNvPr id="4" name="Object 3">
            <a:extLst>
              <a:ext uri="{FF2B5EF4-FFF2-40B4-BE49-F238E27FC236}">
                <a16:creationId xmlns:a16="http://schemas.microsoft.com/office/drawing/2014/main" id="{953CC43F-D4C1-4732-87EB-AA56DE0A9676}"/>
              </a:ext>
            </a:extLst>
          </p:cNvPr>
          <p:cNvGraphicFramePr>
            <a:graphicFrameLocks noChangeAspect="1"/>
          </p:cNvGraphicFramePr>
          <p:nvPr>
            <p:extLst>
              <p:ext uri="{D42A27DB-BD31-4B8C-83A1-F6EECF244321}">
                <p14:modId xmlns:p14="http://schemas.microsoft.com/office/powerpoint/2010/main" val="2005631666"/>
              </p:ext>
            </p:extLst>
          </p:nvPr>
        </p:nvGraphicFramePr>
        <p:xfrm>
          <a:off x="3124200" y="2667000"/>
          <a:ext cx="1812925" cy="469900"/>
        </p:xfrm>
        <a:graphic>
          <a:graphicData uri="http://schemas.openxmlformats.org/presentationml/2006/ole">
            <mc:AlternateContent xmlns:mc="http://schemas.openxmlformats.org/markup-compatibility/2006">
              <mc:Choice xmlns:v="urn:schemas-microsoft-com:vml" Requires="v">
                <p:oleObj spid="_x0000_s1052" name="Equation" r:id="rId4" imgW="8522138" imgH="2235315" progId="Equation.3">
                  <p:embed/>
                </p:oleObj>
              </mc:Choice>
              <mc:Fallback>
                <p:oleObj name="Equation" r:id="rId4" imgW="8522138" imgH="2235315" progId="Equation.3">
                  <p:embed/>
                  <p:pic>
                    <p:nvPicPr>
                      <p:cNvPr id="0" name="Picture 9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667000"/>
                        <a:ext cx="1812925" cy="469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Rectangle 4">
            <a:extLst>
              <a:ext uri="{FF2B5EF4-FFF2-40B4-BE49-F238E27FC236}">
                <a16:creationId xmlns:a16="http://schemas.microsoft.com/office/drawing/2014/main" id="{D5F92C44-37BA-46EC-89D3-AFCDD5B9E74E}"/>
              </a:ext>
            </a:extLst>
          </p:cNvPr>
          <p:cNvSpPr/>
          <p:nvPr/>
        </p:nvSpPr>
        <p:spPr>
          <a:xfrm>
            <a:off x="5313363" y="2323455"/>
            <a:ext cx="3403600" cy="461665"/>
          </a:xfrm>
          <a:prstGeom prst="rect">
            <a:avLst/>
          </a:prstGeom>
        </p:spPr>
        <p:txBody>
          <a:bodyPr wrap="square">
            <a:noAutofit/>
          </a:bodyPr>
          <a:lstStyle/>
          <a:p>
            <a:pPr marL="800100" lvl="1" indent="-800100"/>
            <a:r>
              <a:rPr lang="en-US" sz="2400" dirty="0"/>
              <a:t>if </a:t>
            </a:r>
            <a:r>
              <a:rPr lang="en-US" sz="2400" i="1" dirty="0">
                <a:cs typeface="Times"/>
              </a:rPr>
              <a:t>y </a:t>
            </a:r>
            <a:r>
              <a:rPr lang="en-US" sz="2400" dirty="0">
                <a:cs typeface="Times"/>
              </a:rPr>
              <a:t>= 1</a:t>
            </a:r>
            <a:r>
              <a:rPr lang="en-US" sz="2400" dirty="0"/>
              <a:t>, </a:t>
            </a:r>
            <a:r>
              <a:rPr lang="en-US" sz="2400" i="1" dirty="0">
                <a:cs typeface="Times"/>
              </a:rPr>
              <a:t>likelihood </a:t>
            </a:r>
            <a:r>
              <a:rPr lang="en-US" sz="2400" dirty="0"/>
              <a:t>= </a:t>
            </a:r>
            <a:r>
              <a:rPr lang="en-US" sz="2400" i="1" dirty="0">
                <a:cs typeface="Times"/>
              </a:rPr>
              <a:t>p</a:t>
            </a:r>
          </a:p>
        </p:txBody>
      </p:sp>
      <p:sp>
        <p:nvSpPr>
          <p:cNvPr id="6" name="Rectangle 5">
            <a:extLst>
              <a:ext uri="{FF2B5EF4-FFF2-40B4-BE49-F238E27FC236}">
                <a16:creationId xmlns:a16="http://schemas.microsoft.com/office/drawing/2014/main" id="{FD2BACFE-C255-419E-903B-B5C2F39FE76D}"/>
              </a:ext>
            </a:extLst>
          </p:cNvPr>
          <p:cNvSpPr/>
          <p:nvPr/>
        </p:nvSpPr>
        <p:spPr>
          <a:xfrm>
            <a:off x="5332413" y="3043535"/>
            <a:ext cx="3887787" cy="461665"/>
          </a:xfrm>
          <a:prstGeom prst="rect">
            <a:avLst/>
          </a:prstGeom>
        </p:spPr>
        <p:txBody>
          <a:bodyPr wrap="square">
            <a:noAutofit/>
          </a:bodyPr>
          <a:lstStyle/>
          <a:p>
            <a:pPr marL="800100" lvl="1" indent="-800100"/>
            <a:r>
              <a:rPr lang="en-US" sz="2400" dirty="0"/>
              <a:t>if </a:t>
            </a:r>
            <a:r>
              <a:rPr lang="en-US" sz="2400" i="1" dirty="0">
                <a:cs typeface="Times"/>
              </a:rPr>
              <a:t>y </a:t>
            </a:r>
            <a:r>
              <a:rPr lang="en-US" sz="2400" dirty="0">
                <a:cs typeface="Times"/>
              </a:rPr>
              <a:t>= 0</a:t>
            </a:r>
            <a:r>
              <a:rPr lang="en-US" sz="2400" dirty="0"/>
              <a:t>, </a:t>
            </a:r>
            <a:r>
              <a:rPr lang="en-US" sz="2400" i="1" dirty="0">
                <a:cs typeface="Times"/>
              </a:rPr>
              <a:t>likelihood </a:t>
            </a:r>
            <a:r>
              <a:rPr lang="en-US" sz="2400" dirty="0"/>
              <a:t>= 1 – </a:t>
            </a:r>
            <a:r>
              <a:rPr lang="en-US" sz="2400" i="1" dirty="0">
                <a:cs typeface="Times"/>
              </a:rPr>
              <a:t>p</a:t>
            </a:r>
          </a:p>
        </p:txBody>
      </p:sp>
      <p:graphicFrame>
        <p:nvGraphicFramePr>
          <p:cNvPr id="7" name="Object 6">
            <a:extLst>
              <a:ext uri="{FF2B5EF4-FFF2-40B4-BE49-F238E27FC236}">
                <a16:creationId xmlns:a16="http://schemas.microsoft.com/office/drawing/2014/main" id="{63079D37-02D5-4C74-8BB4-A6C9365702D2}"/>
              </a:ext>
            </a:extLst>
          </p:cNvPr>
          <p:cNvGraphicFramePr>
            <a:graphicFrameLocks noChangeAspect="1"/>
          </p:cNvGraphicFramePr>
          <p:nvPr>
            <p:extLst>
              <p:ext uri="{D42A27DB-BD31-4B8C-83A1-F6EECF244321}">
                <p14:modId xmlns:p14="http://schemas.microsoft.com/office/powerpoint/2010/main" val="2966884174"/>
              </p:ext>
            </p:extLst>
          </p:nvPr>
        </p:nvGraphicFramePr>
        <p:xfrm>
          <a:off x="4951413" y="2379415"/>
          <a:ext cx="749300" cy="1096962"/>
        </p:xfrm>
        <a:graphic>
          <a:graphicData uri="http://schemas.openxmlformats.org/presentationml/2006/ole">
            <mc:AlternateContent xmlns:mc="http://schemas.openxmlformats.org/markup-compatibility/2006">
              <mc:Choice xmlns:v="urn:schemas-microsoft-com:vml" Requires="v">
                <p:oleObj spid="_x0000_s1053" name="Equation" r:id="rId6" imgW="8255424" imgH="12065620" progId="Equation.3">
                  <p:embed/>
                </p:oleObj>
              </mc:Choice>
              <mc:Fallback>
                <p:oleObj name="Equation" r:id="rId6" imgW="8255424" imgH="12065620" progId="Equation.3">
                  <p:embed/>
                  <p:pic>
                    <p:nvPicPr>
                      <p:cNvPr id="0" name="Picture 9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1413" y="2379415"/>
                        <a:ext cx="749300" cy="10969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18" name="Group 17"/>
          <p:cNvGrpSpPr/>
          <p:nvPr/>
        </p:nvGrpSpPr>
        <p:grpSpPr>
          <a:xfrm>
            <a:off x="446856" y="3717032"/>
            <a:ext cx="8229600" cy="4983778"/>
            <a:chOff x="446856" y="3717032"/>
            <a:chExt cx="8229600" cy="4983778"/>
          </a:xfrm>
        </p:grpSpPr>
        <p:graphicFrame>
          <p:nvGraphicFramePr>
            <p:cNvPr id="8" name="Object 7">
              <a:extLst>
                <a:ext uri="{FF2B5EF4-FFF2-40B4-BE49-F238E27FC236}">
                  <a16:creationId xmlns:a16="http://schemas.microsoft.com/office/drawing/2014/main" id="{9E209EF6-8A39-45F3-A454-5C92607831D2}"/>
                </a:ext>
              </a:extLst>
            </p:cNvPr>
            <p:cNvGraphicFramePr>
              <a:graphicFrameLocks noChangeAspect="1"/>
            </p:cNvGraphicFramePr>
            <p:nvPr>
              <p:extLst>
                <p:ext uri="{D42A27DB-BD31-4B8C-83A1-F6EECF244321}">
                  <p14:modId xmlns:p14="http://schemas.microsoft.com/office/powerpoint/2010/main" val="1665425280"/>
                </p:ext>
              </p:extLst>
            </p:nvPr>
          </p:nvGraphicFramePr>
          <p:xfrm>
            <a:off x="2108200" y="4381500"/>
            <a:ext cx="4746625" cy="450850"/>
          </p:xfrm>
          <a:graphic>
            <a:graphicData uri="http://schemas.openxmlformats.org/presentationml/2006/ole">
              <mc:AlternateContent xmlns:mc="http://schemas.openxmlformats.org/markup-compatibility/2006">
                <mc:Choice xmlns:v="urn:schemas-microsoft-com:vml" Requires="v">
                  <p:oleObj spid="_x0000_s1054" name="Equation" r:id="rId8" imgW="8280826" imgH="711237" progId="Equation.3">
                    <p:embed/>
                  </p:oleObj>
                </mc:Choice>
                <mc:Fallback>
                  <p:oleObj name="Equation" r:id="rId8" imgW="8280826" imgH="711237" progId="Equation.3">
                    <p:embed/>
                    <p:pic>
                      <p:nvPicPr>
                        <p:cNvPr id="0" name="Picture 9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8200" y="4381500"/>
                          <a:ext cx="4746625" cy="4508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2" name="Content Placeholder 2">
              <a:extLst>
                <a:ext uri="{FF2B5EF4-FFF2-40B4-BE49-F238E27FC236}">
                  <a16:creationId xmlns:a16="http://schemas.microsoft.com/office/drawing/2014/main" id="{46C4732D-37B7-A64A-ACA6-649E6F77C1A6}"/>
                </a:ext>
              </a:extLst>
            </p:cNvPr>
            <p:cNvSpPr txBox="1">
              <a:spLocks/>
            </p:cNvSpPr>
            <p:nvPr/>
          </p:nvSpPr>
          <p:spPr>
            <a:xfrm>
              <a:off x="446856" y="3717032"/>
              <a:ext cx="8229600" cy="4983778"/>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9600"/>
                </a:spcBef>
                <a:buNone/>
              </a:pPr>
              <a:r>
                <a:rPr lang="en-US" sz="2800" dirty="0">
                  <a:cs typeface="Times"/>
                </a:rPr>
                <a:t>     Negated log likelihood (Loss):</a:t>
              </a:r>
            </a:p>
          </p:txBody>
        </p:sp>
      </p:grpSp>
      <p:grpSp>
        <p:nvGrpSpPr>
          <p:cNvPr id="19" name="Group 18"/>
          <p:cNvGrpSpPr/>
          <p:nvPr/>
        </p:nvGrpSpPr>
        <p:grpSpPr>
          <a:xfrm>
            <a:off x="467544" y="4941168"/>
            <a:ext cx="8229600" cy="4983778"/>
            <a:chOff x="467544" y="4941168"/>
            <a:chExt cx="8229600" cy="4983778"/>
          </a:xfrm>
        </p:grpSpPr>
        <p:graphicFrame>
          <p:nvGraphicFramePr>
            <p:cNvPr id="9" name="Object 8">
              <a:extLst>
                <a:ext uri="{FF2B5EF4-FFF2-40B4-BE49-F238E27FC236}">
                  <a16:creationId xmlns:a16="http://schemas.microsoft.com/office/drawing/2014/main" id="{D4A69868-C791-441C-984C-09E69BAE501C}"/>
                </a:ext>
              </a:extLst>
            </p:cNvPr>
            <p:cNvGraphicFramePr>
              <a:graphicFrameLocks noChangeAspect="1"/>
            </p:cNvGraphicFramePr>
            <p:nvPr>
              <p:extLst>
                <p:ext uri="{D42A27DB-BD31-4B8C-83A1-F6EECF244321}">
                  <p14:modId xmlns:p14="http://schemas.microsoft.com/office/powerpoint/2010/main" val="533611831"/>
                </p:ext>
              </p:extLst>
            </p:nvPr>
          </p:nvGraphicFramePr>
          <p:xfrm>
            <a:off x="1066800" y="5526088"/>
            <a:ext cx="7516164" cy="798512"/>
          </p:xfrm>
          <a:graphic>
            <a:graphicData uri="http://schemas.openxmlformats.org/presentationml/2006/ole">
              <mc:AlternateContent xmlns:mc="http://schemas.openxmlformats.org/markup-compatibility/2006">
                <mc:Choice xmlns:v="urn:schemas-microsoft-com:vml" Requires="v">
                  <p:oleObj spid="_x0000_s1055" name="Equation" r:id="rId10" imgW="11468689" imgH="1219263" progId="Equation.3">
                    <p:embed/>
                  </p:oleObj>
                </mc:Choice>
                <mc:Fallback>
                  <p:oleObj name="Equation" r:id="rId10" imgW="11468689" imgH="1219263" progId="Equation.3">
                    <p:embed/>
                    <p:pic>
                      <p:nvPicPr>
                        <p:cNvPr id="0" name="Picture 9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6800" y="5526088"/>
                          <a:ext cx="7516164" cy="7985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877B93C3-47CC-4F05-91CE-0E875104A638}"/>
                </a:ext>
              </a:extLst>
            </p:cNvPr>
            <p:cNvSpPr txBox="1"/>
            <p:nvPr/>
          </p:nvSpPr>
          <p:spPr>
            <a:xfrm>
              <a:off x="5486400" y="6183868"/>
              <a:ext cx="3200401" cy="400110"/>
            </a:xfrm>
            <a:prstGeom prst="rect">
              <a:avLst/>
            </a:prstGeom>
            <a:noFill/>
          </p:spPr>
          <p:txBody>
            <a:bodyPr wrap="square" rtlCol="0">
              <a:noAutofit/>
            </a:bodyPr>
            <a:lstStyle/>
            <a:p>
              <a:pPr algn="r"/>
              <a:r>
                <a:rPr lang="en-US" sz="2000" b="1" dirty="0"/>
                <a:t>Regularization term</a:t>
              </a:r>
            </a:p>
          </p:txBody>
        </p:sp>
        <p:sp>
          <p:nvSpPr>
            <p:cNvPr id="11" name="TextBox 10">
              <a:extLst>
                <a:ext uri="{FF2B5EF4-FFF2-40B4-BE49-F238E27FC236}">
                  <a16:creationId xmlns:a16="http://schemas.microsoft.com/office/drawing/2014/main" id="{445BF341-444C-4512-A2DC-6498702C5351}"/>
                </a:ext>
              </a:extLst>
            </p:cNvPr>
            <p:cNvSpPr txBox="1"/>
            <p:nvPr/>
          </p:nvSpPr>
          <p:spPr>
            <a:xfrm>
              <a:off x="7543800" y="5652166"/>
              <a:ext cx="1011623" cy="443834"/>
            </a:xfrm>
            <a:prstGeom prst="rect">
              <a:avLst/>
            </a:prstGeom>
            <a:noFill/>
            <a:ln w="28575">
              <a:solidFill>
                <a:schemeClr val="accent2">
                  <a:lumMod val="75000"/>
                </a:schemeClr>
              </a:solidFill>
            </a:ln>
          </p:spPr>
          <p:txBody>
            <a:bodyPr wrap="square" rtlCol="0">
              <a:noAutofit/>
            </a:bodyPr>
            <a:lstStyle/>
            <a:p>
              <a:endParaRPr lang="en-US" dirty="0"/>
            </a:p>
          </p:txBody>
        </p:sp>
        <p:sp>
          <p:nvSpPr>
            <p:cNvPr id="13" name="Content Placeholder 2">
              <a:extLst>
                <a:ext uri="{FF2B5EF4-FFF2-40B4-BE49-F238E27FC236}">
                  <a16:creationId xmlns:a16="http://schemas.microsoft.com/office/drawing/2014/main" id="{F702BF43-8F90-DE45-BED9-BB39173197AB}"/>
                </a:ext>
              </a:extLst>
            </p:cNvPr>
            <p:cNvSpPr txBox="1">
              <a:spLocks/>
            </p:cNvSpPr>
            <p:nvPr/>
          </p:nvSpPr>
          <p:spPr>
            <a:xfrm>
              <a:off x="467544" y="4941168"/>
              <a:ext cx="8229600" cy="4983778"/>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600"/>
                </a:spcBef>
              </a:pPr>
              <a:r>
                <a:rPr lang="en-US" sz="2800" dirty="0"/>
                <a:t>Train: minimize regularized log loss:</a:t>
              </a:r>
              <a:endParaRPr lang="en-US" sz="2800" dirty="0">
                <a:cs typeface="Times"/>
              </a:endParaRPr>
            </a:p>
          </p:txBody>
        </p:sp>
      </p:grpSp>
      <p:sp>
        <p:nvSpPr>
          <p:cNvPr id="16" name="Rectangle 15"/>
          <p:cNvSpPr/>
          <p:nvPr/>
        </p:nvSpPr>
        <p:spPr>
          <a:xfrm>
            <a:off x="990600" y="2677180"/>
            <a:ext cx="2111175" cy="523220"/>
          </a:xfrm>
          <a:prstGeom prst="rect">
            <a:avLst/>
          </a:prstGeom>
        </p:spPr>
        <p:txBody>
          <a:bodyPr wrap="none">
            <a:spAutoFit/>
          </a:bodyPr>
          <a:lstStyle/>
          <a:p>
            <a:r>
              <a:rPr lang="en-US" sz="2800" dirty="0">
                <a:cs typeface="Times"/>
              </a:rPr>
              <a:t>Likelihood =</a:t>
            </a:r>
            <a:endParaRPr lang="en-US" sz="2800" dirty="0"/>
          </a:p>
        </p:txBody>
      </p:sp>
    </p:spTree>
    <p:extLst>
      <p:ext uri="{BB962C8B-B14F-4D97-AF65-F5344CB8AC3E}">
        <p14:creationId xmlns:p14="http://schemas.microsoft.com/office/powerpoint/2010/main" val="59418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707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Predicting Clicks</a:t>
            </a:r>
          </a:p>
        </p:txBody>
      </p:sp>
      <p:sp>
        <p:nvSpPr>
          <p:cNvPr id="3" name="Subtitle 2"/>
          <p:cNvSpPr>
            <a:spLocks noGrp="1"/>
          </p:cNvSpPr>
          <p:nvPr>
            <p:ph type="subTitle" idx="1"/>
          </p:nvPr>
        </p:nvSpPr>
        <p:spPr/>
        <p:txBody>
          <a:bodyPr/>
          <a:lstStyle/>
          <a:p>
            <a:r>
              <a:rPr lang="en-US" dirty="0"/>
              <a:t>Different Metrics</a:t>
            </a:r>
            <a:endParaRPr lang="en-IN" dirty="0"/>
          </a:p>
        </p:txBody>
      </p:sp>
    </p:spTree>
    <p:extLst>
      <p:ext uri="{BB962C8B-B14F-4D97-AF65-F5344CB8AC3E}">
        <p14:creationId xmlns:p14="http://schemas.microsoft.com/office/powerpoint/2010/main" val="269042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What Is Enabled by Digital?</a:t>
            </a:r>
          </a:p>
        </p:txBody>
      </p:sp>
      <p:sp>
        <p:nvSpPr>
          <p:cNvPr id="3" name="Content Placeholder 2"/>
          <p:cNvSpPr>
            <a:spLocks noGrp="1"/>
          </p:cNvSpPr>
          <p:nvPr>
            <p:ph idx="1"/>
          </p:nvPr>
        </p:nvSpPr>
        <p:spPr>
          <a:xfrm>
            <a:off x="665002" y="5308974"/>
            <a:ext cx="7642419" cy="955639"/>
          </a:xfrm>
          <a:solidFill>
            <a:schemeClr val="accent2">
              <a:lumMod val="20000"/>
              <a:lumOff val="80000"/>
            </a:schemeClr>
          </a:solidFill>
        </p:spPr>
        <p:txBody>
          <a:bodyPr/>
          <a:lstStyle/>
          <a:p>
            <a:pPr marL="0" indent="0">
              <a:buNone/>
            </a:pPr>
            <a:r>
              <a:rPr lang="en-US" sz="3000" dirty="0"/>
              <a:t>Targeting (this lecture); experimentation and measurability (next lecture)</a:t>
            </a:r>
          </a:p>
          <a:p>
            <a:pPr marL="0" indent="0">
              <a:buNone/>
            </a:pPr>
            <a:endParaRPr lang="en-US" dirty="0"/>
          </a:p>
        </p:txBody>
      </p:sp>
      <p:sp>
        <p:nvSpPr>
          <p:cNvPr id="5" name="Rectangle 4"/>
          <p:cNvSpPr/>
          <p:nvPr/>
        </p:nvSpPr>
        <p:spPr>
          <a:xfrm>
            <a:off x="755576" y="6453336"/>
            <a:ext cx="8229600" cy="276999"/>
          </a:xfrm>
          <a:prstGeom prst="rect">
            <a:avLst/>
          </a:prstGeom>
          <a:noFill/>
        </p:spPr>
        <p:txBody>
          <a:bodyPr wrap="none" anchor="b">
            <a:noAutofit/>
          </a:bodyPr>
          <a:lstStyle/>
          <a:p>
            <a:pPr algn="r"/>
            <a:r>
              <a:rPr lang="en-US" sz="1000" dirty="0">
                <a:solidFill>
                  <a:schemeClr val="bg1">
                    <a:lumMod val="50000"/>
                  </a:schemeClr>
                </a:solidFill>
              </a:rPr>
              <a:t>source: https://commons.wikimedia.org/w/index.php?curid=8358951</a:t>
            </a:r>
          </a:p>
        </p:txBody>
      </p:sp>
      <p:sp>
        <p:nvSpPr>
          <p:cNvPr id="9" name="Rectangle 8">
            <a:extLst>
              <a:ext uri="{FF2B5EF4-FFF2-40B4-BE49-F238E27FC236}">
                <a16:creationId xmlns:a16="http://schemas.microsoft.com/office/drawing/2014/main" id="{533E435C-0B46-3441-951A-89A9D270FDC4}"/>
              </a:ext>
            </a:extLst>
          </p:cNvPr>
          <p:cNvSpPr/>
          <p:nvPr/>
        </p:nvSpPr>
        <p:spPr>
          <a:xfrm>
            <a:off x="457200" y="1886487"/>
            <a:ext cx="6096000" cy="1446109"/>
          </a:xfrm>
          <a:prstGeom prst="rect">
            <a:avLst/>
          </a:prstGeom>
        </p:spPr>
        <p:txBody>
          <a:bodyPr wrap="square">
            <a:noAutofit/>
          </a:bodyPr>
          <a:lstStyle/>
          <a:p>
            <a:pPr>
              <a:spcBef>
                <a:spcPts val="600"/>
              </a:spcBef>
            </a:pPr>
            <a:r>
              <a:rPr lang="en-US" sz="3000" dirty="0"/>
              <a:t>“</a:t>
            </a:r>
            <a:r>
              <a:rPr lang="en-US" sz="3000" i="1" dirty="0"/>
              <a:t>Half the money I spend on advertising is wasted; the trouble is I don't know which half </a:t>
            </a:r>
            <a:r>
              <a:rPr lang="en-US" sz="3000" dirty="0"/>
              <a:t>”--- John Wanamaker</a:t>
            </a:r>
          </a:p>
        </p:txBody>
      </p:sp>
      <p:pic>
        <p:nvPicPr>
          <p:cNvPr id="10" name="Picture 9" descr="John Wanamaker portrait photograph. A black and white portrait of John Wanamaker in a bowtie." title="John Wanamaker portrait photograph">
            <a:extLst>
              <a:ext uri="{FF2B5EF4-FFF2-40B4-BE49-F238E27FC236}">
                <a16:creationId xmlns:a16="http://schemas.microsoft.com/office/drawing/2014/main" id="{137A6D51-4DEA-8B44-80BE-5BF0937198B4}"/>
              </a:ext>
            </a:extLst>
          </p:cNvPr>
          <p:cNvPicPr>
            <a:picLocks noChangeAspect="1"/>
          </p:cNvPicPr>
          <p:nvPr/>
        </p:nvPicPr>
        <p:blipFill rotWithShape="1">
          <a:blip r:embed="rId3" cstate="print"/>
          <a:srcRect t="2023" r="2782" b="1"/>
          <a:stretch/>
        </p:blipFill>
        <p:spPr>
          <a:xfrm>
            <a:off x="6994647" y="1905942"/>
            <a:ext cx="1703832" cy="2325408"/>
          </a:xfrm>
          <a:prstGeom prst="rect">
            <a:avLst/>
          </a:prstGeom>
        </p:spPr>
      </p:pic>
      <p:sp>
        <p:nvSpPr>
          <p:cNvPr id="11" name="TextBox 10">
            <a:extLst>
              <a:ext uri="{FF2B5EF4-FFF2-40B4-BE49-F238E27FC236}">
                <a16:creationId xmlns:a16="http://schemas.microsoft.com/office/drawing/2014/main" id="{6651990B-325F-5A44-9983-BB9CB25163EC}"/>
              </a:ext>
            </a:extLst>
          </p:cNvPr>
          <p:cNvSpPr txBox="1"/>
          <p:nvPr/>
        </p:nvSpPr>
        <p:spPr>
          <a:xfrm>
            <a:off x="-139485" y="1426501"/>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B6243013-B9DD-5A45-BD15-2A0F4861E8A0}"/>
              </a:ext>
            </a:extLst>
          </p:cNvPr>
          <p:cNvSpPr txBox="1"/>
          <p:nvPr/>
        </p:nvSpPr>
        <p:spPr>
          <a:xfrm>
            <a:off x="-2014780" y="1364508"/>
            <a:ext cx="184731"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descr="A graphical representation of a calibration curve. Two jumping line graphs with respect to predicted probability would come to match one another's position in true probability." title="A graphical representation of a calibration curve"/>
          <p:cNvGrpSpPr/>
          <p:nvPr/>
        </p:nvGrpSpPr>
        <p:grpSpPr>
          <a:xfrm>
            <a:off x="3793840" y="4454525"/>
            <a:ext cx="3140732" cy="2155536"/>
            <a:chOff x="3793840" y="4454525"/>
            <a:chExt cx="3140732" cy="2155536"/>
          </a:xfrm>
        </p:grpSpPr>
        <p:grpSp>
          <p:nvGrpSpPr>
            <p:cNvPr id="14" name="Group 13"/>
            <p:cNvGrpSpPr/>
            <p:nvPr/>
          </p:nvGrpSpPr>
          <p:grpSpPr>
            <a:xfrm>
              <a:off x="3793840" y="4454525"/>
              <a:ext cx="3140732" cy="2155536"/>
              <a:chOff x="3793840" y="4454525"/>
              <a:chExt cx="3140732" cy="2155536"/>
            </a:xfrm>
          </p:grpSpPr>
          <p:sp>
            <p:nvSpPr>
              <p:cNvPr id="31" name="Rectangle 30"/>
              <p:cNvSpPr/>
              <p:nvPr/>
            </p:nvSpPr>
            <p:spPr>
              <a:xfrm>
                <a:off x="4238625" y="4495799"/>
                <a:ext cx="2622550" cy="1698625"/>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28" name="Group 27"/>
              <p:cNvGrpSpPr/>
              <p:nvPr/>
            </p:nvGrpSpPr>
            <p:grpSpPr>
              <a:xfrm>
                <a:off x="3913026" y="4454525"/>
                <a:ext cx="3021546" cy="2001687"/>
                <a:chOff x="3913026" y="4454525"/>
                <a:chExt cx="3021546" cy="2001687"/>
              </a:xfrm>
            </p:grpSpPr>
            <p:sp>
              <p:nvSpPr>
                <p:cNvPr id="73" name="TextBox 72"/>
                <p:cNvSpPr txBox="1"/>
                <p:nvPr/>
              </p:nvSpPr>
              <p:spPr>
                <a:xfrm>
                  <a:off x="3913026" y="5698564"/>
                  <a:ext cx="347664" cy="215444"/>
                </a:xfrm>
                <a:prstGeom prst="rect">
                  <a:avLst/>
                </a:prstGeom>
                <a:noFill/>
              </p:spPr>
              <p:txBody>
                <a:bodyPr wrap="square" rtlCol="0" anchor="ctr">
                  <a:noAutofit/>
                </a:bodyPr>
                <a:lstStyle/>
                <a:p>
                  <a:pPr algn="ctr"/>
                  <a:r>
                    <a:rPr lang="en-US" sz="800" dirty="0"/>
                    <a:t>0.2</a:t>
                  </a:r>
                </a:p>
              </p:txBody>
            </p:sp>
            <p:sp>
              <p:nvSpPr>
                <p:cNvPr id="74" name="TextBox 73"/>
                <p:cNvSpPr txBox="1"/>
                <p:nvPr/>
              </p:nvSpPr>
              <p:spPr>
                <a:xfrm>
                  <a:off x="3913026" y="5382992"/>
                  <a:ext cx="347664" cy="215444"/>
                </a:xfrm>
                <a:prstGeom prst="rect">
                  <a:avLst/>
                </a:prstGeom>
                <a:noFill/>
              </p:spPr>
              <p:txBody>
                <a:bodyPr wrap="square" rtlCol="0" anchor="ctr">
                  <a:noAutofit/>
                </a:bodyPr>
                <a:lstStyle/>
                <a:p>
                  <a:pPr algn="ctr"/>
                  <a:r>
                    <a:rPr lang="en-US" sz="800" dirty="0"/>
                    <a:t>0.4</a:t>
                  </a:r>
                </a:p>
              </p:txBody>
            </p:sp>
            <p:sp>
              <p:nvSpPr>
                <p:cNvPr id="75" name="TextBox 74"/>
                <p:cNvSpPr txBox="1"/>
                <p:nvPr/>
              </p:nvSpPr>
              <p:spPr>
                <a:xfrm>
                  <a:off x="3913026" y="5074354"/>
                  <a:ext cx="347664" cy="215444"/>
                </a:xfrm>
                <a:prstGeom prst="rect">
                  <a:avLst/>
                </a:prstGeom>
                <a:noFill/>
              </p:spPr>
              <p:txBody>
                <a:bodyPr wrap="square" rtlCol="0" anchor="ctr">
                  <a:noAutofit/>
                </a:bodyPr>
                <a:lstStyle/>
                <a:p>
                  <a:pPr algn="ctr"/>
                  <a:r>
                    <a:rPr lang="en-US" sz="800" dirty="0"/>
                    <a:t>0.6</a:t>
                  </a:r>
                </a:p>
              </p:txBody>
            </p:sp>
            <p:sp>
              <p:nvSpPr>
                <p:cNvPr id="76" name="TextBox 75"/>
                <p:cNvSpPr txBox="1"/>
                <p:nvPr/>
              </p:nvSpPr>
              <p:spPr>
                <a:xfrm>
                  <a:off x="3913026" y="4771105"/>
                  <a:ext cx="347664" cy="215444"/>
                </a:xfrm>
                <a:prstGeom prst="rect">
                  <a:avLst/>
                </a:prstGeom>
                <a:noFill/>
              </p:spPr>
              <p:txBody>
                <a:bodyPr wrap="square" rtlCol="0" anchor="ctr">
                  <a:noAutofit/>
                </a:bodyPr>
                <a:lstStyle/>
                <a:p>
                  <a:pPr algn="ctr"/>
                  <a:r>
                    <a:rPr lang="en-US" sz="800" dirty="0"/>
                    <a:t>0.8</a:t>
                  </a:r>
                </a:p>
              </p:txBody>
            </p:sp>
            <p:sp>
              <p:nvSpPr>
                <p:cNvPr id="77" name="TextBox 76"/>
                <p:cNvSpPr txBox="1"/>
                <p:nvPr/>
              </p:nvSpPr>
              <p:spPr>
                <a:xfrm>
                  <a:off x="3913026" y="4454525"/>
                  <a:ext cx="347664" cy="215444"/>
                </a:xfrm>
                <a:prstGeom prst="rect">
                  <a:avLst/>
                </a:prstGeom>
                <a:noFill/>
              </p:spPr>
              <p:txBody>
                <a:bodyPr wrap="square" rtlCol="0" anchor="ctr">
                  <a:noAutofit/>
                </a:bodyPr>
                <a:lstStyle/>
                <a:p>
                  <a:pPr algn="ctr"/>
                  <a:r>
                    <a:rPr lang="en-US" sz="800" dirty="0"/>
                    <a:t>1.0</a:t>
                  </a:r>
                </a:p>
              </p:txBody>
            </p:sp>
            <p:sp>
              <p:nvSpPr>
                <p:cNvPr id="78" name="TextBox 77"/>
                <p:cNvSpPr txBox="1"/>
                <p:nvPr/>
              </p:nvSpPr>
              <p:spPr>
                <a:xfrm>
                  <a:off x="3913026" y="6016311"/>
                  <a:ext cx="347664" cy="215444"/>
                </a:xfrm>
                <a:prstGeom prst="rect">
                  <a:avLst/>
                </a:prstGeom>
                <a:noFill/>
              </p:spPr>
              <p:txBody>
                <a:bodyPr wrap="square" rtlCol="0" anchor="ctr">
                  <a:noAutofit/>
                </a:bodyPr>
                <a:lstStyle/>
                <a:p>
                  <a:pPr algn="ctr"/>
                  <a:r>
                    <a:rPr lang="en-US" sz="800" dirty="0"/>
                    <a:t>0.0</a:t>
                  </a:r>
                </a:p>
              </p:txBody>
            </p:sp>
            <p:sp>
              <p:nvSpPr>
                <p:cNvPr id="79" name="TextBox 78"/>
                <p:cNvSpPr txBox="1"/>
                <p:nvPr/>
              </p:nvSpPr>
              <p:spPr>
                <a:xfrm>
                  <a:off x="4521528" y="6240768"/>
                  <a:ext cx="347664" cy="215444"/>
                </a:xfrm>
                <a:prstGeom prst="rect">
                  <a:avLst/>
                </a:prstGeom>
                <a:noFill/>
              </p:spPr>
              <p:txBody>
                <a:bodyPr wrap="square" rtlCol="0" anchor="ctr">
                  <a:noAutofit/>
                </a:bodyPr>
                <a:lstStyle/>
                <a:p>
                  <a:pPr algn="ctr"/>
                  <a:r>
                    <a:rPr lang="en-US" sz="800" dirty="0"/>
                    <a:t>0.2</a:t>
                  </a:r>
                </a:p>
              </p:txBody>
            </p:sp>
            <p:sp>
              <p:nvSpPr>
                <p:cNvPr id="80" name="TextBox 79"/>
                <p:cNvSpPr txBox="1"/>
                <p:nvPr/>
              </p:nvSpPr>
              <p:spPr>
                <a:xfrm>
                  <a:off x="5047470" y="6240768"/>
                  <a:ext cx="347664" cy="215444"/>
                </a:xfrm>
                <a:prstGeom prst="rect">
                  <a:avLst/>
                </a:prstGeom>
                <a:noFill/>
              </p:spPr>
              <p:txBody>
                <a:bodyPr wrap="square" rtlCol="0" anchor="ctr">
                  <a:noAutofit/>
                </a:bodyPr>
                <a:lstStyle/>
                <a:p>
                  <a:pPr algn="ctr"/>
                  <a:r>
                    <a:rPr lang="en-US" sz="800" dirty="0"/>
                    <a:t>0.4</a:t>
                  </a:r>
                </a:p>
              </p:txBody>
            </p:sp>
            <p:sp>
              <p:nvSpPr>
                <p:cNvPr id="81" name="TextBox 80"/>
                <p:cNvSpPr txBox="1"/>
                <p:nvPr/>
              </p:nvSpPr>
              <p:spPr>
                <a:xfrm>
                  <a:off x="5572871" y="6240768"/>
                  <a:ext cx="347664" cy="215444"/>
                </a:xfrm>
                <a:prstGeom prst="rect">
                  <a:avLst/>
                </a:prstGeom>
                <a:noFill/>
              </p:spPr>
              <p:txBody>
                <a:bodyPr wrap="square" rtlCol="0" anchor="ctr">
                  <a:noAutofit/>
                </a:bodyPr>
                <a:lstStyle/>
                <a:p>
                  <a:pPr algn="ctr"/>
                  <a:r>
                    <a:rPr lang="en-US" sz="800" dirty="0"/>
                    <a:t>0.6</a:t>
                  </a:r>
                </a:p>
              </p:txBody>
            </p:sp>
            <p:sp>
              <p:nvSpPr>
                <p:cNvPr id="82" name="TextBox 81"/>
                <p:cNvSpPr txBox="1"/>
                <p:nvPr/>
              </p:nvSpPr>
              <p:spPr>
                <a:xfrm>
                  <a:off x="6091015" y="6240768"/>
                  <a:ext cx="347664" cy="215444"/>
                </a:xfrm>
                <a:prstGeom prst="rect">
                  <a:avLst/>
                </a:prstGeom>
                <a:noFill/>
              </p:spPr>
              <p:txBody>
                <a:bodyPr wrap="square" rtlCol="0" anchor="ctr">
                  <a:noAutofit/>
                </a:bodyPr>
                <a:lstStyle/>
                <a:p>
                  <a:pPr algn="ctr"/>
                  <a:r>
                    <a:rPr lang="en-US" sz="800" dirty="0"/>
                    <a:t>0.8</a:t>
                  </a:r>
                </a:p>
              </p:txBody>
            </p:sp>
            <p:sp>
              <p:nvSpPr>
                <p:cNvPr id="83" name="TextBox 82"/>
                <p:cNvSpPr txBox="1"/>
                <p:nvPr/>
              </p:nvSpPr>
              <p:spPr>
                <a:xfrm>
                  <a:off x="6586908" y="6240768"/>
                  <a:ext cx="347664" cy="215444"/>
                </a:xfrm>
                <a:prstGeom prst="rect">
                  <a:avLst/>
                </a:prstGeom>
                <a:noFill/>
              </p:spPr>
              <p:txBody>
                <a:bodyPr wrap="square" rtlCol="0" anchor="ctr">
                  <a:noAutofit/>
                </a:bodyPr>
                <a:lstStyle/>
                <a:p>
                  <a:pPr algn="ctr"/>
                  <a:r>
                    <a:rPr lang="en-US" sz="800" dirty="0"/>
                    <a:t>1.0</a:t>
                  </a:r>
                </a:p>
              </p:txBody>
            </p:sp>
          </p:grpSp>
          <p:cxnSp>
            <p:nvCxnSpPr>
              <p:cNvPr id="29" name="Straight Connector 28"/>
              <p:cNvCxnSpPr/>
              <p:nvPr/>
            </p:nvCxnSpPr>
            <p:spPr>
              <a:xfrm flipH="1" flipV="1">
                <a:off x="5979478" y="4888707"/>
                <a:ext cx="145097" cy="66674"/>
              </a:xfrm>
              <a:prstGeom prst="line">
                <a:avLst/>
              </a:prstGeom>
              <a:ln w="6350">
                <a:solidFill>
                  <a:srgbClr val="3196DB"/>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flipV="1">
                <a:off x="6089017" y="4929048"/>
                <a:ext cx="54768" cy="54768"/>
              </a:xfrm>
              <a:prstGeom prst="ellipse">
                <a:avLst/>
              </a:prstGeom>
              <a:solidFill>
                <a:srgbClr val="319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32" name="Group 31"/>
              <p:cNvGrpSpPr/>
              <p:nvPr/>
            </p:nvGrpSpPr>
            <p:grpSpPr>
              <a:xfrm>
                <a:off x="4197350" y="4572000"/>
                <a:ext cx="45719" cy="1547472"/>
                <a:chOff x="4203700" y="4572000"/>
                <a:chExt cx="863600" cy="1547472"/>
              </a:xfrm>
            </p:grpSpPr>
            <p:cxnSp>
              <p:nvCxnSpPr>
                <p:cNvPr id="67" name="Straight Connector 66"/>
                <p:cNvCxnSpPr/>
                <p:nvPr/>
              </p:nvCxnSpPr>
              <p:spPr>
                <a:xfrm>
                  <a:off x="4203700" y="4572000"/>
                  <a:ext cx="863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203700" y="4883150"/>
                  <a:ext cx="863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203700" y="5191125"/>
                  <a:ext cx="863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203700" y="5497172"/>
                  <a:ext cx="863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203700" y="5808322"/>
                  <a:ext cx="863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203700" y="6119472"/>
                  <a:ext cx="863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rot="16200000">
                <a:off x="5719884" y="5164025"/>
                <a:ext cx="45719" cy="2096987"/>
                <a:chOff x="4203691" y="4572000"/>
                <a:chExt cx="863627" cy="2096987"/>
              </a:xfrm>
            </p:grpSpPr>
            <p:cxnSp>
              <p:nvCxnSpPr>
                <p:cNvPr id="62" name="Straight Connector 61"/>
                <p:cNvCxnSpPr/>
                <p:nvPr/>
              </p:nvCxnSpPr>
              <p:spPr>
                <a:xfrm>
                  <a:off x="4203700" y="4572000"/>
                  <a:ext cx="863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203700" y="5099051"/>
                  <a:ext cx="863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3700" y="5624407"/>
                  <a:ext cx="863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203691" y="6145109"/>
                  <a:ext cx="863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03700" y="6668987"/>
                  <a:ext cx="86361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rot="16200000">
                <a:off x="3189668" y="5237390"/>
                <a:ext cx="1423788" cy="215444"/>
              </a:xfrm>
              <a:prstGeom prst="rect">
                <a:avLst/>
              </a:prstGeom>
              <a:noFill/>
            </p:spPr>
            <p:txBody>
              <a:bodyPr wrap="none" rtlCol="0" anchor="ctr">
                <a:noAutofit/>
              </a:bodyPr>
              <a:lstStyle/>
              <a:p>
                <a:pPr algn="ctr"/>
                <a:r>
                  <a:rPr lang="en-US" sz="800" dirty="0"/>
                  <a:t>True probability in each bin</a:t>
                </a:r>
              </a:p>
            </p:txBody>
          </p:sp>
          <p:cxnSp>
            <p:nvCxnSpPr>
              <p:cNvPr id="35" name="Straight Connector 34"/>
              <p:cNvCxnSpPr/>
              <p:nvPr/>
            </p:nvCxnSpPr>
            <p:spPr>
              <a:xfrm flipV="1">
                <a:off x="4350544" y="5598436"/>
                <a:ext cx="221456" cy="240389"/>
              </a:xfrm>
              <a:prstGeom prst="line">
                <a:avLst/>
              </a:prstGeom>
              <a:ln w="6350">
                <a:solidFill>
                  <a:srgbClr val="FFB77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583906" y="5526882"/>
                <a:ext cx="288132" cy="71437"/>
              </a:xfrm>
              <a:prstGeom prst="line">
                <a:avLst/>
              </a:prstGeom>
              <a:ln w="6350">
                <a:solidFill>
                  <a:srgbClr val="FFB77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872038" y="5548313"/>
                <a:ext cx="259556" cy="566737"/>
              </a:xfrm>
              <a:prstGeom prst="line">
                <a:avLst/>
              </a:prstGeom>
              <a:ln w="6350">
                <a:solidFill>
                  <a:srgbClr val="FFB77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131595" y="5705475"/>
                <a:ext cx="245268" cy="407194"/>
              </a:xfrm>
              <a:prstGeom prst="line">
                <a:avLst/>
              </a:prstGeom>
              <a:ln w="6350">
                <a:solidFill>
                  <a:srgbClr val="FFB77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384007" y="5222081"/>
                <a:ext cx="197643" cy="463826"/>
              </a:xfrm>
              <a:prstGeom prst="line">
                <a:avLst/>
              </a:prstGeom>
              <a:ln w="6350">
                <a:solidFill>
                  <a:srgbClr val="FFB77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5598319" y="5233988"/>
                <a:ext cx="302420" cy="52388"/>
              </a:xfrm>
              <a:prstGeom prst="line">
                <a:avLst/>
              </a:prstGeom>
              <a:ln w="6350">
                <a:solidFill>
                  <a:srgbClr val="FFB77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900738" y="4955381"/>
                <a:ext cx="223837" cy="319089"/>
              </a:xfrm>
              <a:prstGeom prst="line">
                <a:avLst/>
              </a:prstGeom>
              <a:ln w="6350">
                <a:solidFill>
                  <a:srgbClr val="FFB77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6131277" y="4572000"/>
                <a:ext cx="214754" cy="376238"/>
              </a:xfrm>
              <a:prstGeom prst="line">
                <a:avLst/>
              </a:prstGeom>
              <a:ln w="6350">
                <a:solidFill>
                  <a:srgbClr val="FFB77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353459" y="4579143"/>
                <a:ext cx="380716" cy="371476"/>
              </a:xfrm>
              <a:prstGeom prst="line">
                <a:avLst/>
              </a:prstGeom>
              <a:ln w="6350">
                <a:solidFill>
                  <a:srgbClr val="FFB775"/>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flipV="1">
                <a:off x="4326732" y="5808324"/>
                <a:ext cx="54768" cy="54768"/>
              </a:xfrm>
              <a:prstGeom prst="ellipse">
                <a:avLst/>
              </a:prstGeom>
              <a:solidFill>
                <a:srgbClr val="FFB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5" name="Oval 44"/>
              <p:cNvSpPr/>
              <p:nvPr/>
            </p:nvSpPr>
            <p:spPr>
              <a:xfrm flipV="1">
                <a:off x="4550569" y="5581694"/>
                <a:ext cx="54768" cy="54768"/>
              </a:xfrm>
              <a:prstGeom prst="ellipse">
                <a:avLst/>
              </a:prstGeom>
              <a:solidFill>
                <a:srgbClr val="FFB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Oval 45"/>
              <p:cNvSpPr/>
              <p:nvPr/>
            </p:nvSpPr>
            <p:spPr>
              <a:xfrm flipV="1">
                <a:off x="4840044" y="5507875"/>
                <a:ext cx="54768" cy="54768"/>
              </a:xfrm>
              <a:prstGeom prst="ellipse">
                <a:avLst/>
              </a:prstGeom>
              <a:solidFill>
                <a:srgbClr val="FFB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7" name="Oval 46"/>
              <p:cNvSpPr/>
              <p:nvPr/>
            </p:nvSpPr>
            <p:spPr>
              <a:xfrm flipV="1">
                <a:off x="5104363" y="6093101"/>
                <a:ext cx="54768" cy="54768"/>
              </a:xfrm>
              <a:prstGeom prst="ellipse">
                <a:avLst/>
              </a:prstGeom>
              <a:solidFill>
                <a:srgbClr val="FFB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8" name="Oval 47"/>
              <p:cNvSpPr/>
              <p:nvPr/>
            </p:nvSpPr>
            <p:spPr>
              <a:xfrm flipV="1">
                <a:off x="5361538" y="5667637"/>
                <a:ext cx="54768" cy="54768"/>
              </a:xfrm>
              <a:prstGeom prst="ellipse">
                <a:avLst/>
              </a:prstGeom>
              <a:solidFill>
                <a:srgbClr val="FFB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9" name="Oval 48"/>
              <p:cNvSpPr/>
              <p:nvPr/>
            </p:nvSpPr>
            <p:spPr>
              <a:xfrm flipV="1">
                <a:off x="5866213" y="5260444"/>
                <a:ext cx="54768" cy="54768"/>
              </a:xfrm>
              <a:prstGeom prst="ellipse">
                <a:avLst/>
              </a:prstGeom>
              <a:solidFill>
                <a:srgbClr val="FFB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0" name="Oval 49"/>
              <p:cNvSpPr/>
              <p:nvPr/>
            </p:nvSpPr>
            <p:spPr>
              <a:xfrm flipV="1">
                <a:off x="6100924" y="4931831"/>
                <a:ext cx="54768" cy="54768"/>
              </a:xfrm>
              <a:prstGeom prst="ellipse">
                <a:avLst/>
              </a:prstGeom>
              <a:solidFill>
                <a:srgbClr val="FFB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1" name="Oval 50"/>
              <p:cNvSpPr/>
              <p:nvPr/>
            </p:nvSpPr>
            <p:spPr>
              <a:xfrm flipV="1">
                <a:off x="6317617" y="4546848"/>
                <a:ext cx="54768" cy="54768"/>
              </a:xfrm>
              <a:prstGeom prst="ellipse">
                <a:avLst/>
              </a:prstGeom>
              <a:solidFill>
                <a:srgbClr val="FFB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2" name="Oval 51"/>
              <p:cNvSpPr/>
              <p:nvPr/>
            </p:nvSpPr>
            <p:spPr>
              <a:xfrm flipV="1">
                <a:off x="6712905" y="4930831"/>
                <a:ext cx="54768" cy="54768"/>
              </a:xfrm>
              <a:prstGeom prst="ellipse">
                <a:avLst/>
              </a:prstGeom>
              <a:solidFill>
                <a:srgbClr val="FFB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Oval 52"/>
              <p:cNvSpPr/>
              <p:nvPr/>
            </p:nvSpPr>
            <p:spPr>
              <a:xfrm flipV="1">
                <a:off x="5953843" y="4859992"/>
                <a:ext cx="54768" cy="54768"/>
              </a:xfrm>
              <a:prstGeom prst="ellipse">
                <a:avLst/>
              </a:prstGeom>
              <a:solidFill>
                <a:srgbClr val="319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4" name="Oval 53"/>
              <p:cNvSpPr/>
              <p:nvPr/>
            </p:nvSpPr>
            <p:spPr>
              <a:xfrm flipV="1">
                <a:off x="4697689" y="5964892"/>
                <a:ext cx="54768" cy="54768"/>
              </a:xfrm>
              <a:prstGeom prst="ellipse">
                <a:avLst/>
              </a:prstGeom>
              <a:solidFill>
                <a:srgbClr val="319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5" name="Oval 54"/>
              <p:cNvSpPr/>
              <p:nvPr/>
            </p:nvSpPr>
            <p:spPr>
              <a:xfrm flipV="1">
                <a:off x="4640539" y="5707329"/>
                <a:ext cx="54768" cy="54768"/>
              </a:xfrm>
              <a:prstGeom prst="ellipse">
                <a:avLst/>
              </a:prstGeom>
              <a:solidFill>
                <a:srgbClr val="319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56" name="Straight Connector 55"/>
              <p:cNvCxnSpPr/>
              <p:nvPr/>
            </p:nvCxnSpPr>
            <p:spPr>
              <a:xfrm>
                <a:off x="4664869" y="5741893"/>
                <a:ext cx="61912" cy="256476"/>
              </a:xfrm>
              <a:prstGeom prst="line">
                <a:avLst/>
              </a:prstGeom>
              <a:ln w="6350">
                <a:solidFill>
                  <a:srgbClr val="3196DB"/>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738285" y="5222081"/>
                <a:ext cx="845746" cy="765080"/>
              </a:xfrm>
              <a:prstGeom prst="line">
                <a:avLst/>
              </a:prstGeom>
              <a:ln w="6350">
                <a:solidFill>
                  <a:srgbClr val="3196DB"/>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5574506" y="4874744"/>
                <a:ext cx="400050" cy="356862"/>
              </a:xfrm>
              <a:prstGeom prst="line">
                <a:avLst/>
              </a:prstGeom>
              <a:ln w="6350">
                <a:solidFill>
                  <a:srgbClr val="3196DB"/>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245769" y="4495802"/>
                <a:ext cx="2612005" cy="16930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flipV="1">
                <a:off x="5558876" y="5203294"/>
                <a:ext cx="54768" cy="54768"/>
              </a:xfrm>
              <a:prstGeom prst="ellipse">
                <a:avLst/>
              </a:prstGeom>
              <a:solidFill>
                <a:srgbClr val="FFB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1" name="TextBox 60"/>
              <p:cNvSpPr txBox="1"/>
              <p:nvPr/>
            </p:nvSpPr>
            <p:spPr>
              <a:xfrm>
                <a:off x="4990292" y="6394617"/>
                <a:ext cx="1119217" cy="215444"/>
              </a:xfrm>
              <a:prstGeom prst="rect">
                <a:avLst/>
              </a:prstGeom>
              <a:noFill/>
            </p:spPr>
            <p:txBody>
              <a:bodyPr wrap="none" rtlCol="0" anchor="ctr">
                <a:noAutofit/>
              </a:bodyPr>
              <a:lstStyle/>
              <a:p>
                <a:pPr algn="ctr"/>
                <a:r>
                  <a:rPr lang="en-US" sz="800" dirty="0"/>
                  <a:t>Predicted probability</a:t>
                </a:r>
              </a:p>
            </p:txBody>
          </p:sp>
        </p:grpSp>
        <p:grpSp>
          <p:nvGrpSpPr>
            <p:cNvPr id="15" name="Group 14"/>
            <p:cNvGrpSpPr/>
            <p:nvPr/>
          </p:nvGrpSpPr>
          <p:grpSpPr>
            <a:xfrm>
              <a:off x="4299543" y="4530875"/>
              <a:ext cx="645096" cy="326886"/>
              <a:chOff x="4266628" y="4509293"/>
              <a:chExt cx="645096" cy="326886"/>
            </a:xfrm>
          </p:grpSpPr>
          <p:sp>
            <p:nvSpPr>
              <p:cNvPr id="16" name="Rectangle 15"/>
              <p:cNvSpPr/>
              <p:nvPr/>
            </p:nvSpPr>
            <p:spPr>
              <a:xfrm>
                <a:off x="4266628" y="4529138"/>
                <a:ext cx="635572" cy="304788"/>
              </a:xfrm>
              <a:prstGeom prst="rect">
                <a:avLst/>
              </a:prstGeom>
              <a:solidFill>
                <a:srgbClr val="F7F7F7"/>
              </a:solidFill>
              <a:ln w="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 name="TextBox 16"/>
              <p:cNvSpPr txBox="1"/>
              <p:nvPr/>
            </p:nvSpPr>
            <p:spPr>
              <a:xfrm>
                <a:off x="4442342" y="4509293"/>
                <a:ext cx="469382" cy="215444"/>
              </a:xfrm>
              <a:prstGeom prst="rect">
                <a:avLst/>
              </a:prstGeom>
              <a:noFill/>
            </p:spPr>
            <p:txBody>
              <a:bodyPr wrap="square" rtlCol="0" anchor="ctr">
                <a:noAutofit/>
              </a:bodyPr>
              <a:lstStyle/>
              <a:p>
                <a:r>
                  <a:rPr lang="en-US" sz="800" dirty="0"/>
                  <a:t>logreg</a:t>
                </a:r>
              </a:p>
            </p:txBody>
          </p:sp>
          <p:sp>
            <p:nvSpPr>
              <p:cNvPr id="18" name="TextBox 17"/>
              <p:cNvSpPr txBox="1"/>
              <p:nvPr/>
            </p:nvSpPr>
            <p:spPr>
              <a:xfrm>
                <a:off x="4442342" y="4620735"/>
                <a:ext cx="256053" cy="215444"/>
              </a:xfrm>
              <a:prstGeom prst="rect">
                <a:avLst/>
              </a:prstGeom>
              <a:noFill/>
            </p:spPr>
            <p:txBody>
              <a:bodyPr wrap="square" rtlCol="0" anchor="ctr">
                <a:noAutofit/>
              </a:bodyPr>
              <a:lstStyle/>
              <a:p>
                <a:r>
                  <a:rPr lang="en-US" sz="800" dirty="0" err="1"/>
                  <a:t>rf</a:t>
                </a:r>
                <a:endParaRPr lang="en-US" sz="800" dirty="0"/>
              </a:p>
            </p:txBody>
          </p:sp>
          <p:cxnSp>
            <p:nvCxnSpPr>
              <p:cNvPr id="19" name="Straight Connector 18"/>
              <p:cNvCxnSpPr/>
              <p:nvPr/>
            </p:nvCxnSpPr>
            <p:spPr>
              <a:xfrm>
                <a:off x="4310062" y="4627819"/>
                <a:ext cx="162675" cy="0"/>
              </a:xfrm>
              <a:prstGeom prst="line">
                <a:avLst/>
              </a:prstGeom>
              <a:ln w="6350">
                <a:solidFill>
                  <a:srgbClr val="3196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10062" y="4747076"/>
                <a:ext cx="162675" cy="0"/>
              </a:xfrm>
              <a:prstGeom prst="line">
                <a:avLst/>
              </a:prstGeom>
              <a:ln w="6350">
                <a:solidFill>
                  <a:srgbClr val="FFB775"/>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flipV="1">
                <a:off x="4364015" y="4600435"/>
                <a:ext cx="54768" cy="54768"/>
              </a:xfrm>
              <a:prstGeom prst="ellipse">
                <a:avLst/>
              </a:prstGeom>
              <a:solidFill>
                <a:srgbClr val="319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5" name="Oval 24"/>
              <p:cNvSpPr/>
              <p:nvPr/>
            </p:nvSpPr>
            <p:spPr>
              <a:xfrm flipV="1">
                <a:off x="4364015" y="4719692"/>
                <a:ext cx="54768" cy="54768"/>
              </a:xfrm>
              <a:prstGeom prst="ellipse">
                <a:avLst/>
              </a:prstGeom>
              <a:solidFill>
                <a:srgbClr val="FFB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sp>
        <p:nvSpPr>
          <p:cNvPr id="2" name="Title 1"/>
          <p:cNvSpPr>
            <a:spLocks noGrp="1"/>
          </p:cNvSpPr>
          <p:nvPr>
            <p:ph type="title"/>
          </p:nvPr>
        </p:nvSpPr>
        <p:spPr/>
        <p:txBody>
          <a:bodyPr>
            <a:noAutofit/>
          </a:bodyPr>
          <a:lstStyle/>
          <a:p>
            <a:r>
              <a:rPr lang="en-US"/>
              <a:t>Different Metrics</a:t>
            </a:r>
            <a:endParaRPr lang="en-US" dirty="0"/>
          </a:p>
        </p:txBody>
      </p:sp>
      <p:sp>
        <p:nvSpPr>
          <p:cNvPr id="13" name="Content Placeholder 12"/>
          <p:cNvSpPr>
            <a:spLocks noGrp="1"/>
          </p:cNvSpPr>
          <p:nvPr>
            <p:ph idx="1"/>
          </p:nvPr>
        </p:nvSpPr>
        <p:spPr>
          <a:xfrm>
            <a:off x="457200" y="1355461"/>
            <a:ext cx="8229600" cy="2445998"/>
          </a:xfrm>
        </p:spPr>
        <p:txBody>
          <a:bodyPr>
            <a:noAutofit/>
          </a:bodyPr>
          <a:lstStyle/>
          <a:p>
            <a:r>
              <a:rPr lang="en-US" sz="2800" dirty="0"/>
              <a:t>Accuracy</a:t>
            </a:r>
          </a:p>
          <a:p>
            <a:pPr lvl="1"/>
            <a:r>
              <a:rPr lang="en-US" sz="2400" dirty="0"/>
              <a:t>How well does the trained model predict clicks on new data?</a:t>
            </a:r>
          </a:p>
          <a:p>
            <a:r>
              <a:rPr lang="en-US" sz="2800" dirty="0"/>
              <a:t>Ranking accuracy</a:t>
            </a:r>
          </a:p>
          <a:p>
            <a:pPr lvl="1"/>
            <a:r>
              <a:rPr lang="en-US" sz="2400" dirty="0"/>
              <a:t>Does the model rank positive examples ahead of negative examples?</a:t>
            </a:r>
          </a:p>
        </p:txBody>
      </p:sp>
      <p:sp>
        <p:nvSpPr>
          <p:cNvPr id="10" name="Rectangle 9">
            <a:extLst>
              <a:ext uri="{FF2B5EF4-FFF2-40B4-BE49-F238E27FC236}">
                <a16:creationId xmlns:a16="http://schemas.microsoft.com/office/drawing/2014/main" id="{A7DD844F-C702-4803-AAB9-9A1C9C0A95D0}"/>
              </a:ext>
            </a:extLst>
          </p:cNvPr>
          <p:cNvSpPr/>
          <p:nvPr/>
        </p:nvSpPr>
        <p:spPr>
          <a:xfrm>
            <a:off x="777875" y="6504801"/>
            <a:ext cx="8229600" cy="276999"/>
          </a:xfrm>
          <a:prstGeom prst="rect">
            <a:avLst/>
          </a:prstGeom>
          <a:noFill/>
        </p:spPr>
        <p:txBody>
          <a:bodyPr wrap="none" anchor="b">
            <a:noAutofit/>
          </a:bodyPr>
          <a:lstStyle/>
          <a:p>
            <a:pPr algn="r"/>
            <a:r>
              <a:rPr lang="en-US" sz="1000" dirty="0">
                <a:solidFill>
                  <a:schemeClr val="bg1">
                    <a:lumMod val="50000"/>
                  </a:schemeClr>
                </a:solidFill>
              </a:rPr>
              <a:t>source: http://changhsinlee.com/python-calibration-plot/</a:t>
            </a:r>
          </a:p>
        </p:txBody>
      </p:sp>
      <p:grpSp>
        <p:nvGrpSpPr>
          <p:cNvPr id="4" name="Group 3">
            <a:extLst>
              <a:ext uri="{FF2B5EF4-FFF2-40B4-BE49-F238E27FC236}">
                <a16:creationId xmlns:a16="http://schemas.microsoft.com/office/drawing/2014/main" id="{C847D854-57DF-0A47-8B4B-3174320B3846}"/>
              </a:ext>
            </a:extLst>
          </p:cNvPr>
          <p:cNvGrpSpPr/>
          <p:nvPr/>
        </p:nvGrpSpPr>
        <p:grpSpPr>
          <a:xfrm>
            <a:off x="457200" y="4032182"/>
            <a:ext cx="8771432" cy="2445998"/>
            <a:chOff x="457200" y="4032182"/>
            <a:chExt cx="8771432" cy="2445998"/>
          </a:xfrm>
        </p:grpSpPr>
        <p:graphicFrame>
          <p:nvGraphicFramePr>
            <p:cNvPr id="22" name="Object 21"/>
            <p:cNvGraphicFramePr>
              <a:graphicFrameLocks noChangeAspect="1"/>
            </p:cNvGraphicFramePr>
            <p:nvPr/>
          </p:nvGraphicFramePr>
          <p:xfrm>
            <a:off x="777875" y="4619198"/>
            <a:ext cx="2629666" cy="657788"/>
          </p:xfrm>
          <a:graphic>
            <a:graphicData uri="http://schemas.openxmlformats.org/presentationml/2006/ole">
              <mc:AlternateContent xmlns:mc="http://schemas.openxmlformats.org/markup-compatibility/2006">
                <mc:Choice xmlns:v="urn:schemas-microsoft-com:vml" Requires="v">
                  <p:oleObj spid="_x0000_s14338" name="Equation" r:id="rId4" imgW="8534839" imgH="2133710" progId="Equation.3">
                    <p:embed/>
                  </p:oleObj>
                </mc:Choice>
                <mc:Fallback>
                  <p:oleObj name="Equation" r:id="rId4" imgW="8534839" imgH="2133710" progId="Equation.3">
                    <p:embed/>
                    <p:pic>
                      <p:nvPicPr>
                        <p:cNvPr id="22"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5" y="4619198"/>
                          <a:ext cx="2629666" cy="6577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1" name="Rectangle 20"/>
            <p:cNvSpPr/>
            <p:nvPr/>
          </p:nvSpPr>
          <p:spPr>
            <a:xfrm>
              <a:off x="4218482" y="4133850"/>
              <a:ext cx="2639883" cy="338554"/>
            </a:xfrm>
            <a:prstGeom prst="rect">
              <a:avLst/>
            </a:prstGeom>
            <a:solidFill>
              <a:schemeClr val="bg1"/>
            </a:solidFill>
          </p:spPr>
          <p:txBody>
            <a:bodyPr wrap="square">
              <a:noAutofit/>
            </a:bodyPr>
            <a:lstStyle/>
            <a:p>
              <a:pPr marL="0" lvl="1" algn="ctr">
                <a:spcBef>
                  <a:spcPts val="200"/>
                </a:spcBef>
              </a:pPr>
              <a:r>
                <a:rPr lang="en-US" sz="1600" b="1" dirty="0"/>
                <a:t>Calibration curve</a:t>
              </a:r>
            </a:p>
          </p:txBody>
        </p:sp>
        <p:sp>
          <p:nvSpPr>
            <p:cNvPr id="27" name="TextBox 26">
              <a:extLst>
                <a:ext uri="{FF2B5EF4-FFF2-40B4-BE49-F238E27FC236}">
                  <a16:creationId xmlns:a16="http://schemas.microsoft.com/office/drawing/2014/main" id="{3D293EC4-2C22-5348-B420-C3CE5FE4182A}"/>
                </a:ext>
              </a:extLst>
            </p:cNvPr>
            <p:cNvSpPr txBox="1"/>
            <p:nvPr/>
          </p:nvSpPr>
          <p:spPr>
            <a:xfrm>
              <a:off x="7666575" y="4223364"/>
              <a:ext cx="1562057" cy="707886"/>
            </a:xfrm>
            <a:prstGeom prst="rect">
              <a:avLst/>
            </a:prstGeom>
            <a:noFill/>
          </p:spPr>
          <p:txBody>
            <a:bodyPr wrap="square" rtlCol="0">
              <a:noAutofit/>
            </a:bodyPr>
            <a:lstStyle/>
            <a:p>
              <a:r>
                <a:rPr lang="en-US" sz="2000" b="1" dirty="0"/>
                <a:t>Perfect</a:t>
              </a:r>
              <a:br>
                <a:rPr lang="en-US" sz="2000" b="1" dirty="0"/>
              </a:br>
              <a:r>
                <a:rPr lang="en-US" sz="2000" b="1" dirty="0"/>
                <a:t>calibration</a:t>
              </a:r>
            </a:p>
          </p:txBody>
        </p:sp>
        <p:sp>
          <p:nvSpPr>
            <p:cNvPr id="11" name="Content Placeholder 12">
              <a:extLst>
                <a:ext uri="{FF2B5EF4-FFF2-40B4-BE49-F238E27FC236}">
                  <a16:creationId xmlns:a16="http://schemas.microsoft.com/office/drawing/2014/main" id="{0A3F7514-A249-CA48-B1D4-E9E952A95E2B}"/>
                </a:ext>
              </a:extLst>
            </p:cNvPr>
            <p:cNvSpPr txBox="1">
              <a:spLocks/>
            </p:cNvSpPr>
            <p:nvPr/>
          </p:nvSpPr>
          <p:spPr>
            <a:xfrm>
              <a:off x="457200" y="4032182"/>
              <a:ext cx="8229600" cy="2445998"/>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a:t>Calibration</a:t>
              </a:r>
            </a:p>
          </p:txBody>
        </p:sp>
        <p:cxnSp>
          <p:nvCxnSpPr>
            <p:cNvPr id="26" name="Straight Arrow Connector 25">
              <a:extLst>
                <a:ext uri="{FF2B5EF4-FFF2-40B4-BE49-F238E27FC236}">
                  <a16:creationId xmlns:a16="http://schemas.microsoft.com/office/drawing/2014/main" id="{EC6AE85B-AA49-6445-AE1F-7852B324698B}"/>
                </a:ext>
              </a:extLst>
            </p:cNvPr>
            <p:cNvCxnSpPr>
              <a:cxnSpLocks/>
            </p:cNvCxnSpPr>
            <p:nvPr/>
          </p:nvCxnSpPr>
          <p:spPr>
            <a:xfrm flipH="1">
              <a:off x="6760740" y="4619198"/>
              <a:ext cx="842200" cy="0"/>
            </a:xfrm>
            <a:prstGeom prst="straightConnector1">
              <a:avLst/>
            </a:prstGeom>
            <a:ln w="28575">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505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7559-C0CB-4688-9DA9-E966F6950FB4}"/>
              </a:ext>
            </a:extLst>
          </p:cNvPr>
          <p:cNvSpPr>
            <a:spLocks noGrp="1"/>
          </p:cNvSpPr>
          <p:nvPr>
            <p:ph type="title"/>
          </p:nvPr>
        </p:nvSpPr>
        <p:spPr/>
        <p:txBody>
          <a:bodyPr/>
          <a:lstStyle/>
          <a:p>
            <a:r>
              <a:rPr lang="en-US" dirty="0"/>
              <a:t>Measuring Accuracy</a:t>
            </a:r>
            <a:endParaRPr lang="en-IN" dirty="0"/>
          </a:p>
        </p:txBody>
      </p:sp>
      <p:grpSp>
        <p:nvGrpSpPr>
          <p:cNvPr id="7" name="Group 6">
            <a:extLst>
              <a:ext uri="{FF2B5EF4-FFF2-40B4-BE49-F238E27FC236}">
                <a16:creationId xmlns:a16="http://schemas.microsoft.com/office/drawing/2014/main" id="{4B32229D-42A1-4524-A097-0104B446ACF5}"/>
              </a:ext>
            </a:extLst>
          </p:cNvPr>
          <p:cNvGrpSpPr/>
          <p:nvPr/>
        </p:nvGrpSpPr>
        <p:grpSpPr>
          <a:xfrm>
            <a:off x="1125748" y="2324100"/>
            <a:ext cx="6638506" cy="1998662"/>
            <a:chOff x="1959649" y="2362201"/>
            <a:chExt cx="5626114" cy="1693861"/>
          </a:xfrm>
        </p:grpSpPr>
        <p:graphicFrame>
          <p:nvGraphicFramePr>
            <p:cNvPr id="4" name="Object 3">
              <a:extLst>
                <a:ext uri="{FF2B5EF4-FFF2-40B4-BE49-F238E27FC236}">
                  <a16:creationId xmlns:a16="http://schemas.microsoft.com/office/drawing/2014/main" id="{B1C9235F-1913-4BBF-AE64-D5B652F1D70D}"/>
                </a:ext>
              </a:extLst>
            </p:cNvPr>
            <p:cNvGraphicFramePr>
              <a:graphicFrameLocks noChangeAspect="1"/>
            </p:cNvGraphicFramePr>
            <p:nvPr>
              <p:extLst>
                <p:ext uri="{D42A27DB-BD31-4B8C-83A1-F6EECF244321}">
                  <p14:modId xmlns:p14="http://schemas.microsoft.com/office/powerpoint/2010/main" val="582022483"/>
                </p:ext>
              </p:extLst>
            </p:nvPr>
          </p:nvGraphicFramePr>
          <p:xfrm>
            <a:off x="1959649" y="2362201"/>
            <a:ext cx="5626114" cy="1282700"/>
          </p:xfrm>
          <a:graphic>
            <a:graphicData uri="http://schemas.openxmlformats.org/presentationml/2006/ole">
              <mc:AlternateContent xmlns:mc="http://schemas.openxmlformats.org/markup-compatibility/2006">
                <mc:Choice xmlns:v="urn:schemas-microsoft-com:vml" Requires="v">
                  <p:oleObj spid="_x0000_s10511" name="Equation" r:id="rId4" imgW="10617746" imgH="2438525" progId="Equation.3">
                    <p:embed/>
                  </p:oleObj>
                </mc:Choice>
                <mc:Fallback>
                  <p:oleObj name="Equation" r:id="rId4" imgW="10617746" imgH="2438525" progId="Equation.3">
                    <p:embed/>
                    <p:pic>
                      <p:nvPicPr>
                        <p:cNvPr id="0" name="Picture 2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9649" y="2362201"/>
                          <a:ext cx="5626114" cy="12827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Rectangle 5">
              <a:extLst>
                <a:ext uri="{FF2B5EF4-FFF2-40B4-BE49-F238E27FC236}">
                  <a16:creationId xmlns:a16="http://schemas.microsoft.com/office/drawing/2014/main" id="{29EF6BC3-A93C-475C-BBC2-BA4927454583}"/>
                </a:ext>
              </a:extLst>
            </p:cNvPr>
            <p:cNvSpPr/>
            <p:nvPr/>
          </p:nvSpPr>
          <p:spPr>
            <a:xfrm>
              <a:off x="2004105" y="3205162"/>
              <a:ext cx="5543776" cy="8509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 name="Rectangle 4">
            <a:extLst>
              <a:ext uri="{FF2B5EF4-FFF2-40B4-BE49-F238E27FC236}">
                <a16:creationId xmlns:a16="http://schemas.microsoft.com/office/drawing/2014/main" id="{81D9CA94-E751-B44F-92EF-CB8064FC894E}"/>
              </a:ext>
            </a:extLst>
          </p:cNvPr>
          <p:cNvSpPr/>
          <p:nvPr/>
        </p:nvSpPr>
        <p:spPr>
          <a:xfrm>
            <a:off x="702510" y="3290072"/>
            <a:ext cx="7306932" cy="53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F6397F9-93DD-4718-AAB3-FCFC99303D60}"/>
              </a:ext>
            </a:extLst>
          </p:cNvPr>
          <p:cNvSpPr>
            <a:spLocks noGrp="1"/>
          </p:cNvSpPr>
          <p:nvPr>
            <p:ph idx="1"/>
          </p:nvPr>
        </p:nvSpPr>
        <p:spPr>
          <a:xfrm>
            <a:off x="457200" y="1714501"/>
            <a:ext cx="8229600" cy="609599"/>
          </a:xfrm>
        </p:spPr>
        <p:txBody>
          <a:bodyPr/>
          <a:lstStyle/>
          <a:p>
            <a:r>
              <a:rPr lang="en-US" sz="3000" dirty="0"/>
              <a:t>Log loss on </a:t>
            </a:r>
            <a:r>
              <a:rPr lang="en-US" sz="3000" b="1" dirty="0"/>
              <a:t>test</a:t>
            </a:r>
            <a:r>
              <a:rPr lang="en-US" sz="3000" dirty="0"/>
              <a:t> data</a:t>
            </a:r>
          </a:p>
          <a:p>
            <a:endParaRPr lang="en-US" dirty="0"/>
          </a:p>
          <a:p>
            <a:pPr>
              <a:buNone/>
            </a:pPr>
            <a:endParaRPr lang="en-US" dirty="0"/>
          </a:p>
          <a:p>
            <a:r>
              <a:rPr lang="en-US" sz="3000" dirty="0"/>
              <a:t>Promotes calibration (if predicts 2x CTR, then normalizing by 0.5 will improve loss) </a:t>
            </a:r>
          </a:p>
        </p:txBody>
      </p:sp>
    </p:spTree>
    <p:extLst>
      <p:ext uri="{BB962C8B-B14F-4D97-AF65-F5344CB8AC3E}">
        <p14:creationId xmlns:p14="http://schemas.microsoft.com/office/powerpoint/2010/main" val="4189995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Measuring Rank Accuracy</a:t>
            </a:r>
            <a:endParaRPr lang="en-US" dirty="0"/>
          </a:p>
        </p:txBody>
      </p:sp>
      <p:graphicFrame>
        <p:nvGraphicFramePr>
          <p:cNvPr id="26" name="Table 25"/>
          <p:cNvGraphicFramePr>
            <a:graphicFrameLocks noGrp="1"/>
          </p:cNvGraphicFramePr>
          <p:nvPr/>
        </p:nvGraphicFramePr>
        <p:xfrm>
          <a:off x="-482721" y="1643498"/>
          <a:ext cx="3967893" cy="2474265"/>
        </p:xfrm>
        <a:graphic>
          <a:graphicData uri="http://schemas.openxmlformats.org/drawingml/2006/table">
            <a:tbl>
              <a:tblPr firstRow="1" bandRow="1">
                <a:tableStyleId>{21E4AEA4-8DFA-4A89-87EB-49C32662AFE0}</a:tableStyleId>
              </a:tblPr>
              <a:tblGrid>
                <a:gridCol w="1322631">
                  <a:extLst>
                    <a:ext uri="{9D8B030D-6E8A-4147-A177-3AD203B41FA5}">
                      <a16:colId xmlns:a16="http://schemas.microsoft.com/office/drawing/2014/main" val="20000"/>
                    </a:ext>
                  </a:extLst>
                </a:gridCol>
                <a:gridCol w="1322631">
                  <a:extLst>
                    <a:ext uri="{9D8B030D-6E8A-4147-A177-3AD203B41FA5}">
                      <a16:colId xmlns:a16="http://schemas.microsoft.com/office/drawing/2014/main" val="20001"/>
                    </a:ext>
                  </a:extLst>
                </a:gridCol>
                <a:gridCol w="1322631">
                  <a:extLst>
                    <a:ext uri="{9D8B030D-6E8A-4147-A177-3AD203B41FA5}">
                      <a16:colId xmlns:a16="http://schemas.microsoft.com/office/drawing/2014/main" val="20002"/>
                    </a:ext>
                  </a:extLst>
                </a:gridCol>
              </a:tblGrid>
              <a:tr h="824755">
                <a:tc>
                  <a:txBody>
                    <a:bodyPr/>
                    <a:lstStyle/>
                    <a:p>
                      <a:endParaRPr lang="en-US" sz="1500" dirty="0"/>
                    </a:p>
                  </a:txBody>
                  <a:tcPr marL="75503" marR="75503" marT="37752" marB="37752">
                    <a:noFill/>
                  </a:tcPr>
                </a:tc>
                <a:tc>
                  <a:txBody>
                    <a:bodyPr/>
                    <a:lstStyle/>
                    <a:p>
                      <a:pPr algn="ctr"/>
                      <a:r>
                        <a:rPr lang="en-US" sz="1600" dirty="0">
                          <a:solidFill>
                            <a:schemeClr val="tx1"/>
                          </a:solidFill>
                          <a:latin typeface="+mn-lt"/>
                          <a:cs typeface="Times" panose="02020603050405020304" pitchFamily="18" charset="0"/>
                        </a:rPr>
                        <a:t>P</a:t>
                      </a:r>
                    </a:p>
                  </a:txBody>
                  <a:tcPr marL="75503" marR="75503" marT="37752" marB="37752" anchor="b">
                    <a:noFill/>
                  </a:tcPr>
                </a:tc>
                <a:tc>
                  <a:txBody>
                    <a:bodyPr/>
                    <a:lstStyle/>
                    <a:p>
                      <a:pPr algn="ctr"/>
                      <a:r>
                        <a:rPr lang="en-US" sz="1600" dirty="0">
                          <a:solidFill>
                            <a:schemeClr val="tx1"/>
                          </a:solidFill>
                          <a:latin typeface="+mn-lt"/>
                          <a:cs typeface="Times" panose="02020603050405020304" pitchFamily="18" charset="0"/>
                        </a:rPr>
                        <a:t>N</a:t>
                      </a:r>
                    </a:p>
                  </a:txBody>
                  <a:tcPr marL="75503" marR="75503" marT="37752" marB="37752" anchor="b">
                    <a:noFill/>
                  </a:tcPr>
                </a:tc>
                <a:extLst>
                  <a:ext uri="{0D108BD9-81ED-4DB2-BD59-A6C34878D82A}">
                    <a16:rowId xmlns:a16="http://schemas.microsoft.com/office/drawing/2014/main" val="10000"/>
                  </a:ext>
                </a:extLst>
              </a:tr>
              <a:tr h="824755">
                <a:tc>
                  <a:txBody>
                    <a:bodyPr/>
                    <a:lstStyle/>
                    <a:p>
                      <a:pPr algn="r"/>
                      <a:r>
                        <a:rPr lang="en-US" sz="1600" dirty="0">
                          <a:latin typeface="+mn-lt"/>
                          <a:cs typeface="Times" panose="02020603050405020304" pitchFamily="18" charset="0"/>
                        </a:rPr>
                        <a:t>1</a:t>
                      </a:r>
                    </a:p>
                    <a:p>
                      <a:pPr algn="r"/>
                      <a:endParaRPr lang="en-US" sz="1500" dirty="0">
                        <a:latin typeface="Times" panose="02020603050405020304" pitchFamily="18" charset="0"/>
                        <a:cs typeface="Times" panose="02020603050405020304" pitchFamily="18" charset="0"/>
                      </a:endParaRPr>
                    </a:p>
                  </a:txBody>
                  <a:tcPr marL="75503" marR="75503" marT="37752" marB="37752" anchor="ctr">
                    <a:solidFill>
                      <a:schemeClr val="bg1"/>
                    </a:solidFill>
                  </a:tcPr>
                </a:tc>
                <a:tc>
                  <a:txBody>
                    <a:bodyPr/>
                    <a:lstStyle/>
                    <a:p>
                      <a:pPr algn="ctr"/>
                      <a:r>
                        <a:rPr lang="en-US" sz="1500" b="1" dirty="0"/>
                        <a:t>T</a:t>
                      </a:r>
                      <a:r>
                        <a:rPr lang="en-US" sz="1500" dirty="0"/>
                        <a:t>rue</a:t>
                      </a:r>
                      <a:endParaRPr lang="en-US" sz="1500" baseline="0" dirty="0"/>
                    </a:p>
                    <a:p>
                      <a:pPr algn="ctr"/>
                      <a:r>
                        <a:rPr lang="en-US" sz="1500" b="1" baseline="0" dirty="0"/>
                        <a:t>P</a:t>
                      </a:r>
                      <a:r>
                        <a:rPr lang="en-US" sz="1500" baseline="0" dirty="0"/>
                        <a:t>ositives</a:t>
                      </a:r>
                      <a:endParaRPr lang="en-US" sz="1500" b="1" dirty="0"/>
                    </a:p>
                  </a:txBody>
                  <a:tcPr marL="75503" marR="75503" marT="37752" marB="37752" anchor="ctr"/>
                </a:tc>
                <a:tc>
                  <a:txBody>
                    <a:bodyPr/>
                    <a:lstStyle/>
                    <a:p>
                      <a:pPr algn="ctr"/>
                      <a:r>
                        <a:rPr lang="en-US" sz="1500" b="1" dirty="0"/>
                        <a:t>F</a:t>
                      </a:r>
                      <a:r>
                        <a:rPr lang="en-US" sz="1500" dirty="0"/>
                        <a:t>alse</a:t>
                      </a:r>
                    </a:p>
                    <a:p>
                      <a:pPr algn="ctr"/>
                      <a:r>
                        <a:rPr lang="en-US" sz="1500" b="1" dirty="0"/>
                        <a:t>P</a:t>
                      </a:r>
                      <a:r>
                        <a:rPr lang="en-US" sz="1500" dirty="0"/>
                        <a:t>ositives</a:t>
                      </a:r>
                      <a:endParaRPr lang="en-US" sz="1500" b="1" dirty="0"/>
                    </a:p>
                  </a:txBody>
                  <a:tcPr marL="75503" marR="75503" marT="37752" marB="37752" anchor="ctr"/>
                </a:tc>
                <a:extLst>
                  <a:ext uri="{0D108BD9-81ED-4DB2-BD59-A6C34878D82A}">
                    <a16:rowId xmlns:a16="http://schemas.microsoft.com/office/drawing/2014/main" val="10001"/>
                  </a:ext>
                </a:extLst>
              </a:tr>
              <a:tr h="824755">
                <a:tc>
                  <a:txBody>
                    <a:bodyPr/>
                    <a:lstStyle/>
                    <a:p>
                      <a:pPr algn="r"/>
                      <a:r>
                        <a:rPr lang="en-US" sz="1600" dirty="0">
                          <a:latin typeface="+mn-lt"/>
                          <a:cs typeface="Times" panose="02020603050405020304" pitchFamily="18" charset="0"/>
                        </a:rPr>
                        <a:t>0</a:t>
                      </a:r>
                    </a:p>
                  </a:txBody>
                  <a:tcPr marL="75503" marR="75503" marT="37752" marB="37752" anchor="ctr">
                    <a:solidFill>
                      <a:schemeClr val="bg1"/>
                    </a:solidFill>
                  </a:tcPr>
                </a:tc>
                <a:tc>
                  <a:txBody>
                    <a:bodyPr/>
                    <a:lstStyle/>
                    <a:p>
                      <a:pPr algn="ctr"/>
                      <a:r>
                        <a:rPr lang="en-US" sz="1500" b="1" dirty="0"/>
                        <a:t>F</a:t>
                      </a:r>
                      <a:r>
                        <a:rPr lang="en-US" sz="1500" dirty="0"/>
                        <a:t>alse</a:t>
                      </a:r>
                    </a:p>
                    <a:p>
                      <a:pPr algn="ctr"/>
                      <a:r>
                        <a:rPr lang="en-US" sz="1500" b="1" dirty="0"/>
                        <a:t>N</a:t>
                      </a:r>
                      <a:r>
                        <a:rPr lang="en-US" sz="1500" dirty="0"/>
                        <a:t>egatives</a:t>
                      </a:r>
                      <a:endParaRPr lang="en-US" sz="1500" b="1" dirty="0"/>
                    </a:p>
                  </a:txBody>
                  <a:tcPr marL="75503" marR="75503" marT="37752" marB="37752" anchor="ctr"/>
                </a:tc>
                <a:tc>
                  <a:txBody>
                    <a:bodyPr/>
                    <a:lstStyle/>
                    <a:p>
                      <a:pPr algn="ctr"/>
                      <a:r>
                        <a:rPr lang="en-US" sz="1500" b="1" dirty="0"/>
                        <a:t>T</a:t>
                      </a:r>
                      <a:r>
                        <a:rPr lang="en-US" sz="1500" dirty="0"/>
                        <a:t>rue</a:t>
                      </a:r>
                    </a:p>
                    <a:p>
                      <a:pPr algn="ctr"/>
                      <a:r>
                        <a:rPr lang="en-US" sz="1500" b="1" dirty="0"/>
                        <a:t>N</a:t>
                      </a:r>
                      <a:r>
                        <a:rPr lang="en-US" sz="1500" dirty="0"/>
                        <a:t>egatives</a:t>
                      </a:r>
                      <a:endParaRPr lang="en-US" sz="1500" b="1" dirty="0"/>
                    </a:p>
                  </a:txBody>
                  <a:tcPr marL="75503" marR="75503" marT="37752" marB="37752" anchor="ctr"/>
                </a:tc>
                <a:extLst>
                  <a:ext uri="{0D108BD9-81ED-4DB2-BD59-A6C34878D82A}">
                    <a16:rowId xmlns:a16="http://schemas.microsoft.com/office/drawing/2014/main" val="10002"/>
                  </a:ext>
                </a:extLst>
              </a:tr>
            </a:tbl>
          </a:graphicData>
        </a:graphic>
      </p:graphicFrame>
      <p:sp>
        <p:nvSpPr>
          <p:cNvPr id="32" name="TextBox 31"/>
          <p:cNvSpPr txBox="1"/>
          <p:nvPr/>
        </p:nvSpPr>
        <p:spPr>
          <a:xfrm>
            <a:off x="1385897" y="1886449"/>
            <a:ext cx="1122808" cy="338554"/>
          </a:xfrm>
          <a:prstGeom prst="rect">
            <a:avLst/>
          </a:prstGeom>
          <a:noFill/>
        </p:spPr>
        <p:txBody>
          <a:bodyPr wrap="none" rtlCol="0">
            <a:noAutofit/>
          </a:bodyPr>
          <a:lstStyle/>
          <a:p>
            <a:r>
              <a:rPr lang="en-US" sz="1600" dirty="0"/>
              <a:t>True class</a:t>
            </a:r>
          </a:p>
        </p:txBody>
      </p:sp>
      <p:sp>
        <p:nvSpPr>
          <p:cNvPr id="34" name="TextBox 33"/>
          <p:cNvSpPr txBox="1"/>
          <p:nvPr/>
        </p:nvSpPr>
        <p:spPr>
          <a:xfrm rot="16200000">
            <a:off x="-349380" y="3063158"/>
            <a:ext cx="1574470" cy="338554"/>
          </a:xfrm>
          <a:prstGeom prst="rect">
            <a:avLst/>
          </a:prstGeom>
          <a:noFill/>
        </p:spPr>
        <p:txBody>
          <a:bodyPr wrap="none" rtlCol="0">
            <a:noAutofit/>
          </a:bodyPr>
          <a:lstStyle/>
          <a:p>
            <a:r>
              <a:rPr lang="en-US" sz="1600" dirty="0"/>
              <a:t>Predicted class</a:t>
            </a:r>
          </a:p>
        </p:txBody>
      </p:sp>
      <p:sp>
        <p:nvSpPr>
          <p:cNvPr id="35" name="TextBox 34"/>
          <p:cNvSpPr txBox="1"/>
          <p:nvPr/>
        </p:nvSpPr>
        <p:spPr>
          <a:xfrm>
            <a:off x="100790" y="4256896"/>
            <a:ext cx="3535106" cy="338554"/>
          </a:xfrm>
          <a:prstGeom prst="rect">
            <a:avLst/>
          </a:prstGeom>
          <a:noFill/>
        </p:spPr>
        <p:txBody>
          <a:bodyPr wrap="square" rtlCol="0">
            <a:noAutofit/>
          </a:bodyPr>
          <a:lstStyle/>
          <a:p>
            <a:r>
              <a:rPr lang="en-US" sz="1600" dirty="0"/>
              <a:t>FP rate = </a:t>
            </a:r>
            <a:r>
              <a:rPr lang="en-US" sz="1600" i="1" dirty="0">
                <a:cs typeface="Times"/>
              </a:rPr>
              <a:t>	                  </a:t>
            </a:r>
            <a:r>
              <a:rPr lang="en-US" sz="1600" dirty="0"/>
              <a:t>TP rate =</a:t>
            </a:r>
            <a:endParaRPr lang="en-US" sz="1600" i="1" dirty="0">
              <a:cs typeface="Times"/>
            </a:endParaRPr>
          </a:p>
        </p:txBody>
      </p:sp>
      <p:graphicFrame>
        <p:nvGraphicFramePr>
          <p:cNvPr id="36" name="Object 35"/>
          <p:cNvGraphicFramePr>
            <a:graphicFrameLocks noChangeAspect="1"/>
          </p:cNvGraphicFramePr>
          <p:nvPr/>
        </p:nvGraphicFramePr>
        <p:xfrm>
          <a:off x="1094108" y="4323204"/>
          <a:ext cx="555060" cy="401940"/>
        </p:xfrm>
        <a:graphic>
          <a:graphicData uri="http://schemas.openxmlformats.org/presentationml/2006/ole">
            <mc:AlternateContent xmlns:mc="http://schemas.openxmlformats.org/markup-compatibility/2006">
              <mc:Choice xmlns:v="urn:schemas-microsoft-com:vml" Requires="v">
                <p:oleObj spid="_x0000_s15363" name="Equation" r:id="rId4" imgW="8471335" imgH="6134415" progId="Equation.3">
                  <p:embed/>
                </p:oleObj>
              </mc:Choice>
              <mc:Fallback>
                <p:oleObj name="Equation" r:id="rId4" imgW="8471335" imgH="6134415" progId="Equation.3">
                  <p:embed/>
                  <p:pic>
                    <p:nvPicPr>
                      <p:cNvPr id="36"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108" y="4323204"/>
                        <a:ext cx="555060" cy="40194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7" name="Object 36"/>
          <p:cNvGraphicFramePr>
            <a:graphicFrameLocks noChangeAspect="1"/>
          </p:cNvGraphicFramePr>
          <p:nvPr/>
        </p:nvGraphicFramePr>
        <p:xfrm>
          <a:off x="3040413" y="4322852"/>
          <a:ext cx="517525" cy="401637"/>
        </p:xfrm>
        <a:graphic>
          <a:graphicData uri="http://schemas.openxmlformats.org/presentationml/2006/ole">
            <mc:AlternateContent xmlns:mc="http://schemas.openxmlformats.org/markup-compatibility/2006">
              <mc:Choice xmlns:v="urn:schemas-microsoft-com:vml" Requires="v">
                <p:oleObj spid="_x0000_s15364" name="Equation" r:id="rId6" imgW="8230023" imgH="6401129" progId="Equation.3">
                  <p:embed/>
                </p:oleObj>
              </mc:Choice>
              <mc:Fallback>
                <p:oleObj name="Equation" r:id="rId6" imgW="8230023" imgH="6401129" progId="Equation.3">
                  <p:embed/>
                  <p:pic>
                    <p:nvPicPr>
                      <p:cNvPr id="37"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0413" y="4322852"/>
                        <a:ext cx="517525" cy="4016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1" name="TextBox 40"/>
          <p:cNvSpPr txBox="1"/>
          <p:nvPr/>
        </p:nvSpPr>
        <p:spPr>
          <a:xfrm>
            <a:off x="35496" y="1436583"/>
            <a:ext cx="5082551" cy="1200329"/>
          </a:xfrm>
          <a:prstGeom prst="rect">
            <a:avLst/>
          </a:prstGeom>
          <a:noFill/>
        </p:spPr>
        <p:txBody>
          <a:bodyPr wrap="square" rtlCol="0">
            <a:noAutofit/>
          </a:bodyPr>
          <a:lstStyle/>
          <a:p>
            <a:pPr>
              <a:spcBef>
                <a:spcPts val="300"/>
              </a:spcBef>
            </a:pPr>
            <a:r>
              <a:rPr lang="en-US" sz="2000" b="1" dirty="0"/>
              <a:t>Classifier</a:t>
            </a:r>
            <a:r>
              <a:rPr lang="en-US" sz="2000" dirty="0"/>
              <a:t>:  if </a:t>
            </a:r>
            <a:r>
              <a:rPr lang="en-US" sz="2000" i="1" dirty="0">
                <a:cs typeface="Times"/>
              </a:rPr>
              <a:t>p</a:t>
            </a:r>
            <a:r>
              <a:rPr lang="en-US" sz="2000" dirty="0"/>
              <a:t>&gt;</a:t>
            </a:r>
            <a:r>
              <a:rPr lang="en-US" sz="2000" i="1" dirty="0">
                <a:cs typeface="Times"/>
              </a:rPr>
              <a:t>H</a:t>
            </a:r>
            <a:r>
              <a:rPr lang="en-US" sz="2000" dirty="0"/>
              <a:t>, then 1, else 0</a:t>
            </a:r>
          </a:p>
        </p:txBody>
      </p:sp>
      <p:grpSp>
        <p:nvGrpSpPr>
          <p:cNvPr id="4" name="Group 3">
            <a:extLst>
              <a:ext uri="{FF2B5EF4-FFF2-40B4-BE49-F238E27FC236}">
                <a16:creationId xmlns:a16="http://schemas.microsoft.com/office/drawing/2014/main" id="{5BF23FD0-60ED-BC4B-B9FB-1ADC61EED09C}"/>
              </a:ext>
            </a:extLst>
          </p:cNvPr>
          <p:cNvGrpSpPr/>
          <p:nvPr/>
        </p:nvGrpSpPr>
        <p:grpSpPr>
          <a:xfrm>
            <a:off x="607132" y="5361796"/>
            <a:ext cx="8439708" cy="1152128"/>
            <a:chOff x="607132" y="5361796"/>
            <a:chExt cx="8439708" cy="1152128"/>
          </a:xfrm>
        </p:grpSpPr>
        <p:pic>
          <p:nvPicPr>
            <p:cNvPr id="39" name="Picture 38" descr="Light bulb clip art" title="Light bulb clip art"/>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526" y="5795392"/>
              <a:ext cx="605704" cy="718532"/>
            </a:xfrm>
            <a:prstGeom prst="rect">
              <a:avLst/>
            </a:prstGeom>
          </p:spPr>
        </p:pic>
        <p:sp>
          <p:nvSpPr>
            <p:cNvPr id="21" name="Rectangle 20">
              <a:extLst>
                <a:ext uri="{FF2B5EF4-FFF2-40B4-BE49-F238E27FC236}">
                  <a16:creationId xmlns:a16="http://schemas.microsoft.com/office/drawing/2014/main" id="{81F83BCD-4EEE-2C4D-A086-607F0F87CB09}"/>
                </a:ext>
              </a:extLst>
            </p:cNvPr>
            <p:cNvSpPr/>
            <p:nvPr/>
          </p:nvSpPr>
          <p:spPr>
            <a:xfrm>
              <a:off x="1503040" y="5733256"/>
              <a:ext cx="7543800" cy="707886"/>
            </a:xfrm>
            <a:prstGeom prst="rect">
              <a:avLst/>
            </a:prstGeom>
          </p:spPr>
          <p:txBody>
            <a:bodyPr wrap="square">
              <a:noAutofit/>
            </a:bodyPr>
            <a:lstStyle/>
            <a:p>
              <a:pPr marL="0" lvl="1">
                <a:lnSpc>
                  <a:spcPts val="2380"/>
                </a:lnSpc>
                <a:spcBef>
                  <a:spcPts val="600"/>
                </a:spcBef>
              </a:pPr>
              <a:r>
                <a:rPr lang="en-US" sz="2000" i="1" dirty="0">
                  <a:cs typeface="Times"/>
                </a:rPr>
                <a:t>AUC </a:t>
              </a:r>
              <a:r>
                <a:rPr lang="en-US" sz="2000" dirty="0"/>
                <a:t>can be interpreted as the probability a random positive example is ranked above a random negative example.</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749C02B-208D-C04F-A4ED-D7A952033150}"/>
                    </a:ext>
                  </a:extLst>
                </p:cNvPr>
                <p:cNvSpPr/>
                <p:nvPr/>
              </p:nvSpPr>
              <p:spPr>
                <a:xfrm>
                  <a:off x="607132" y="5361796"/>
                  <a:ext cx="7543800" cy="707886"/>
                </a:xfrm>
                <a:prstGeom prst="rect">
                  <a:avLst/>
                </a:prstGeom>
              </p:spPr>
              <p:txBody>
                <a:bodyPr wrap="square">
                  <a:noAutofit/>
                </a:bodyPr>
                <a:lstStyle/>
                <a:p>
                  <a:pPr marL="0" lvl="1">
                    <a:lnSpc>
                      <a:spcPts val="2380"/>
                    </a:lnSpc>
                    <a:spcBef>
                      <a:spcPts val="600"/>
                    </a:spcBef>
                  </a:pPr>
                  <a:r>
                    <a:rPr lang="en-US" sz="2000" i="1" dirty="0">
                      <a:cs typeface="Times"/>
                    </a:rPr>
                    <a:t>AUC = area under curve; AUC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a:rPr>
                        <m:t>∈</m:t>
                      </m:r>
                    </m:oMath>
                  </a14:m>
                  <a:r>
                    <a:rPr lang="en-US" sz="2000" dirty="0"/>
                    <a:t> [0.5, 1]</a:t>
                  </a:r>
                </a:p>
              </p:txBody>
            </p:sp>
          </mc:Choice>
          <mc:Fallback xmlns="" xmlns:mv="urn:schemas-microsoft-com:mac:vml">
            <p:sp>
              <p:nvSpPr>
                <p:cNvPr id="22" name="Rectangle 21">
                  <a:extLst>
                    <a:ext uri="{FF2B5EF4-FFF2-40B4-BE49-F238E27FC236}">
                      <a16:creationId xmlns:a="http://schemas.openxmlformats.org/drawingml/2006/main" xmlns:r="http://schemas.openxmlformats.org/officeDocument/2006/relationships" xmlns:p="http://schemas.openxmlformats.org/presentationml/2006/main" xmlns:mc="http://schemas.openxmlformats.org/markup-compatibility/2006" xmlns:a14="http://schemas.microsoft.com/office/drawing/2010/main" xmlns="" xmlns:a16="http://schemas.microsoft.com/office/drawing/2014/main" xmlns:mv="urn:schemas-microsoft-com:mac:vml" id="{1749C02B-208D-C04F-A4ED-D7A952033150}"/>
                    </a:ext>
                  </a:extLst>
                </p:cNvPr>
                <p:cNvSpPr>
                  <a:spLocks noRot="1" noChangeAspect="1" noMove="1" noResize="1" noEditPoints="1" noAdjustHandles="1" noChangeArrowheads="1" noChangeShapeType="1" noTextEdit="1"/>
                </p:cNvSpPr>
                <p:nvPr/>
              </p:nvSpPr>
              <p:spPr>
                <a:xfrm>
                  <a:off x="607132" y="5361796"/>
                  <a:ext cx="7543800" cy="707886"/>
                </a:xfrm>
                <a:prstGeom prst="rect">
                  <a:avLst/>
                </a:prstGeom>
                <a:blipFill>
                  <a:blip r:embed="rId10"/>
                  <a:stretch>
                    <a:fillRect l="-1010" t="-3509"/>
                  </a:stretch>
                </a:blipFill>
              </p:spPr>
              <p:txBody>
                <a:bodyPr/>
                <a:lstStyle/>
                <a:p>
                  <a:r>
                    <a:rPr lang="en-US">
                      <a:noFill/>
                    </a:rPr>
                    <a:t> </a:t>
                  </a:r>
                </a:p>
              </p:txBody>
            </p:sp>
          </mc:Fallback>
        </mc:AlternateContent>
      </p:grpSp>
      <p:sp>
        <p:nvSpPr>
          <p:cNvPr id="23" name="Rectangle 22">
            <a:extLst>
              <a:ext uri="{FF2B5EF4-FFF2-40B4-BE49-F238E27FC236}">
                <a16:creationId xmlns:a16="http://schemas.microsoft.com/office/drawing/2014/main" id="{EB5BE185-0F32-5A46-8022-8962AC36BD48}"/>
              </a:ext>
            </a:extLst>
          </p:cNvPr>
          <p:cNvSpPr/>
          <p:nvPr/>
        </p:nvSpPr>
        <p:spPr>
          <a:xfrm>
            <a:off x="8790206" y="6434541"/>
            <a:ext cx="364202" cy="369332"/>
          </a:xfrm>
          <a:prstGeom prst="rect">
            <a:avLst/>
          </a:prstGeom>
        </p:spPr>
        <p:txBody>
          <a:bodyPr wrap="none">
            <a:spAutoFit/>
          </a:bodyPr>
          <a:lstStyle/>
          <a:p>
            <a:r>
              <a:rPr lang="en-US" dirty="0"/>
              <a:t>Q</a:t>
            </a:r>
          </a:p>
        </p:txBody>
      </p:sp>
      <p:grpSp>
        <p:nvGrpSpPr>
          <p:cNvPr id="25" name="Group 24" descr="A comparative line graph shows an excellent relationship between a true positive and false positive rate compares to a worthless one." title="Comparing ROC Curves"/>
          <p:cNvGrpSpPr/>
          <p:nvPr/>
        </p:nvGrpSpPr>
        <p:grpSpPr>
          <a:xfrm>
            <a:off x="4202978" y="1392595"/>
            <a:ext cx="4833518" cy="3807861"/>
            <a:chOff x="4202978" y="1392595"/>
            <a:chExt cx="4833518" cy="3807861"/>
          </a:xfrm>
        </p:grpSpPr>
        <p:grpSp>
          <p:nvGrpSpPr>
            <p:cNvPr id="31" name="Group 30" descr="A comparative line graph shows an excellent relationship between a true positive and false positive rate compares to a worthless one." title="Comparing ROC Curves"/>
            <p:cNvGrpSpPr/>
            <p:nvPr/>
          </p:nvGrpSpPr>
          <p:grpSpPr>
            <a:xfrm>
              <a:off x="4202978" y="1913733"/>
              <a:ext cx="3066898" cy="3020370"/>
              <a:chOff x="4202978" y="1913733"/>
              <a:chExt cx="3066898" cy="3020370"/>
            </a:xfrm>
          </p:grpSpPr>
          <p:grpSp>
            <p:nvGrpSpPr>
              <p:cNvPr id="47" name="Group 46"/>
              <p:cNvGrpSpPr/>
              <p:nvPr/>
            </p:nvGrpSpPr>
            <p:grpSpPr>
              <a:xfrm>
                <a:off x="4821866" y="2270051"/>
                <a:ext cx="2328529" cy="2194246"/>
                <a:chOff x="4821866" y="2270051"/>
                <a:chExt cx="2328529" cy="2194246"/>
              </a:xfrm>
            </p:grpSpPr>
            <p:grpSp>
              <p:nvGrpSpPr>
                <p:cNvPr id="83" name="Group 82"/>
                <p:cNvGrpSpPr/>
                <p:nvPr/>
              </p:nvGrpSpPr>
              <p:grpSpPr>
                <a:xfrm>
                  <a:off x="4821866" y="2270051"/>
                  <a:ext cx="57316" cy="2147887"/>
                  <a:chOff x="4821865" y="2270051"/>
                  <a:chExt cx="782187" cy="2147887"/>
                </a:xfrm>
              </p:grpSpPr>
              <p:cxnSp>
                <p:nvCxnSpPr>
                  <p:cNvPr id="97" name="Straight Connector 96"/>
                  <p:cNvCxnSpPr/>
                  <p:nvPr/>
                </p:nvCxnSpPr>
                <p:spPr>
                  <a:xfrm>
                    <a:off x="4821865" y="2270051"/>
                    <a:ext cx="782187"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821865" y="2491507"/>
                    <a:ext cx="782187"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821865" y="2703438"/>
                    <a:ext cx="782187"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821865" y="2924894"/>
                    <a:ext cx="782187"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821865" y="3141589"/>
                    <a:ext cx="782187"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821865" y="3363045"/>
                    <a:ext cx="782187"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821865" y="3574976"/>
                    <a:ext cx="782187"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821865" y="3796432"/>
                    <a:ext cx="782187"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4821865" y="3984551"/>
                    <a:ext cx="782187"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821865" y="4196482"/>
                    <a:ext cx="782187"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821865" y="4417938"/>
                    <a:ext cx="782187"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rot="16200000">
                  <a:off x="5982336" y="3298583"/>
                  <a:ext cx="57317" cy="2274112"/>
                  <a:chOff x="4821858" y="2270051"/>
                  <a:chExt cx="782290" cy="2274112"/>
                </a:xfrm>
              </p:grpSpPr>
              <p:cxnSp>
                <p:nvCxnSpPr>
                  <p:cNvPr id="86" name="Straight Connector 85"/>
                  <p:cNvCxnSpPr/>
                  <p:nvPr/>
                </p:nvCxnSpPr>
                <p:spPr>
                  <a:xfrm>
                    <a:off x="4821865" y="2270051"/>
                    <a:ext cx="782187"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821858" y="2508176"/>
                    <a:ext cx="782187"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821872" y="2722489"/>
                    <a:ext cx="782180"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821872" y="2955851"/>
                    <a:ext cx="782180"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821872" y="3179691"/>
                    <a:ext cx="782180"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821872" y="3415435"/>
                    <a:ext cx="782180"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821872" y="3639271"/>
                    <a:ext cx="782180"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821872" y="3863106"/>
                    <a:ext cx="782180"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821872" y="4096473"/>
                    <a:ext cx="782180"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821872" y="4308401"/>
                    <a:ext cx="782180"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821878" y="4544163"/>
                    <a:ext cx="782270"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grpSp>
            <p:sp>
              <p:nvSpPr>
                <p:cNvPr id="85" name="Rectangle 84"/>
                <p:cNvSpPr/>
                <p:nvPr/>
              </p:nvSpPr>
              <p:spPr>
                <a:xfrm>
                  <a:off x="4875029" y="2270051"/>
                  <a:ext cx="2275366" cy="2142461"/>
                </a:xfrm>
                <a:prstGeom prst="rect">
                  <a:avLst/>
                </a:prstGeom>
                <a:solidFill>
                  <a:srgbClr val="F3F3F3"/>
                </a:solidFill>
                <a:ln w="158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48" name="Rounded Rectangle 47"/>
              <p:cNvSpPr/>
              <p:nvPr/>
            </p:nvSpPr>
            <p:spPr>
              <a:xfrm>
                <a:off x="6172199" y="3671890"/>
                <a:ext cx="752475" cy="638175"/>
              </a:xfrm>
              <a:prstGeom prst="roundRect">
                <a:avLst>
                  <a:gd name="adj" fmla="val 8853"/>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9" name="Freeform 48"/>
              <p:cNvSpPr/>
              <p:nvPr/>
            </p:nvSpPr>
            <p:spPr>
              <a:xfrm>
                <a:off x="4873625" y="2285983"/>
                <a:ext cx="2273300" cy="2133617"/>
              </a:xfrm>
              <a:custGeom>
                <a:avLst/>
                <a:gdLst>
                  <a:gd name="connsiteX0" fmla="*/ 0 w 2273300"/>
                  <a:gd name="connsiteY0" fmla="*/ 2139225 h 2139225"/>
                  <a:gd name="connsiteX1" fmla="*/ 180975 w 2273300"/>
                  <a:gd name="connsiteY1" fmla="*/ 637450 h 2139225"/>
                  <a:gd name="connsiteX2" fmla="*/ 403225 w 2273300"/>
                  <a:gd name="connsiteY2" fmla="*/ 202475 h 2139225"/>
                  <a:gd name="connsiteX3" fmla="*/ 844550 w 2273300"/>
                  <a:gd name="connsiteY3" fmla="*/ 97700 h 2139225"/>
                  <a:gd name="connsiteX4" fmla="*/ 1454150 w 2273300"/>
                  <a:gd name="connsiteY4" fmla="*/ 69125 h 2139225"/>
                  <a:gd name="connsiteX5" fmla="*/ 2273300 w 2273300"/>
                  <a:gd name="connsiteY5" fmla="*/ 5625 h 2139225"/>
                  <a:gd name="connsiteX0" fmla="*/ 0 w 2273300"/>
                  <a:gd name="connsiteY0" fmla="*/ 2139225 h 2139225"/>
                  <a:gd name="connsiteX1" fmla="*/ 180975 w 2273300"/>
                  <a:gd name="connsiteY1" fmla="*/ 637450 h 2139225"/>
                  <a:gd name="connsiteX2" fmla="*/ 403225 w 2273300"/>
                  <a:gd name="connsiteY2" fmla="*/ 202475 h 2139225"/>
                  <a:gd name="connsiteX3" fmla="*/ 844550 w 2273300"/>
                  <a:gd name="connsiteY3" fmla="*/ 97700 h 2139225"/>
                  <a:gd name="connsiteX4" fmla="*/ 1454150 w 2273300"/>
                  <a:gd name="connsiteY4" fmla="*/ 69125 h 2139225"/>
                  <a:gd name="connsiteX5" fmla="*/ 2273300 w 2273300"/>
                  <a:gd name="connsiteY5" fmla="*/ 5625 h 2139225"/>
                  <a:gd name="connsiteX0" fmla="*/ 0 w 2273300"/>
                  <a:gd name="connsiteY0" fmla="*/ 2139225 h 2139225"/>
                  <a:gd name="connsiteX1" fmla="*/ 180975 w 2273300"/>
                  <a:gd name="connsiteY1" fmla="*/ 637450 h 2139225"/>
                  <a:gd name="connsiteX2" fmla="*/ 403225 w 2273300"/>
                  <a:gd name="connsiteY2" fmla="*/ 202475 h 2139225"/>
                  <a:gd name="connsiteX3" fmla="*/ 844550 w 2273300"/>
                  <a:gd name="connsiteY3" fmla="*/ 97700 h 2139225"/>
                  <a:gd name="connsiteX4" fmla="*/ 1454150 w 2273300"/>
                  <a:gd name="connsiteY4" fmla="*/ 69125 h 2139225"/>
                  <a:gd name="connsiteX5" fmla="*/ 2273300 w 2273300"/>
                  <a:gd name="connsiteY5" fmla="*/ 5625 h 2139225"/>
                  <a:gd name="connsiteX0" fmla="*/ 0 w 2273300"/>
                  <a:gd name="connsiteY0" fmla="*/ 2139225 h 2139225"/>
                  <a:gd name="connsiteX1" fmla="*/ 180975 w 2273300"/>
                  <a:gd name="connsiteY1" fmla="*/ 637450 h 2139225"/>
                  <a:gd name="connsiteX2" fmla="*/ 403225 w 2273300"/>
                  <a:gd name="connsiteY2" fmla="*/ 202475 h 2139225"/>
                  <a:gd name="connsiteX3" fmla="*/ 844550 w 2273300"/>
                  <a:gd name="connsiteY3" fmla="*/ 97700 h 2139225"/>
                  <a:gd name="connsiteX4" fmla="*/ 1454150 w 2273300"/>
                  <a:gd name="connsiteY4" fmla="*/ 69125 h 2139225"/>
                  <a:gd name="connsiteX5" fmla="*/ 2273300 w 2273300"/>
                  <a:gd name="connsiteY5" fmla="*/ 5625 h 2139225"/>
                  <a:gd name="connsiteX0" fmla="*/ 0 w 2273300"/>
                  <a:gd name="connsiteY0" fmla="*/ 2139225 h 2139225"/>
                  <a:gd name="connsiteX1" fmla="*/ 180975 w 2273300"/>
                  <a:gd name="connsiteY1" fmla="*/ 637450 h 2139225"/>
                  <a:gd name="connsiteX2" fmla="*/ 403225 w 2273300"/>
                  <a:gd name="connsiteY2" fmla="*/ 202475 h 2139225"/>
                  <a:gd name="connsiteX3" fmla="*/ 844550 w 2273300"/>
                  <a:gd name="connsiteY3" fmla="*/ 97700 h 2139225"/>
                  <a:gd name="connsiteX4" fmla="*/ 1454150 w 2273300"/>
                  <a:gd name="connsiteY4" fmla="*/ 69125 h 2139225"/>
                  <a:gd name="connsiteX5" fmla="*/ 2273300 w 2273300"/>
                  <a:gd name="connsiteY5" fmla="*/ 5625 h 2139225"/>
                  <a:gd name="connsiteX0" fmla="*/ 0 w 2273300"/>
                  <a:gd name="connsiteY0" fmla="*/ 2139225 h 2139225"/>
                  <a:gd name="connsiteX1" fmla="*/ 180975 w 2273300"/>
                  <a:gd name="connsiteY1" fmla="*/ 637450 h 2139225"/>
                  <a:gd name="connsiteX2" fmla="*/ 403225 w 2273300"/>
                  <a:gd name="connsiteY2" fmla="*/ 202475 h 2139225"/>
                  <a:gd name="connsiteX3" fmla="*/ 844550 w 2273300"/>
                  <a:gd name="connsiteY3" fmla="*/ 97700 h 2139225"/>
                  <a:gd name="connsiteX4" fmla="*/ 1454150 w 2273300"/>
                  <a:gd name="connsiteY4" fmla="*/ 69125 h 2139225"/>
                  <a:gd name="connsiteX5" fmla="*/ 2273300 w 2273300"/>
                  <a:gd name="connsiteY5" fmla="*/ 5625 h 2139225"/>
                  <a:gd name="connsiteX0" fmla="*/ 0 w 2273300"/>
                  <a:gd name="connsiteY0" fmla="*/ 2133617 h 2133617"/>
                  <a:gd name="connsiteX1" fmla="*/ 180975 w 2273300"/>
                  <a:gd name="connsiteY1" fmla="*/ 631842 h 2133617"/>
                  <a:gd name="connsiteX2" fmla="*/ 403225 w 2273300"/>
                  <a:gd name="connsiteY2" fmla="*/ 196867 h 2133617"/>
                  <a:gd name="connsiteX3" fmla="*/ 844550 w 2273300"/>
                  <a:gd name="connsiteY3" fmla="*/ 92092 h 2133617"/>
                  <a:gd name="connsiteX4" fmla="*/ 1454150 w 2273300"/>
                  <a:gd name="connsiteY4" fmla="*/ 63517 h 2133617"/>
                  <a:gd name="connsiteX5" fmla="*/ 2273300 w 2273300"/>
                  <a:gd name="connsiteY5" fmla="*/ 17 h 2133617"/>
                  <a:gd name="connsiteX0" fmla="*/ 0 w 2273300"/>
                  <a:gd name="connsiteY0" fmla="*/ 2133617 h 2133617"/>
                  <a:gd name="connsiteX1" fmla="*/ 180975 w 2273300"/>
                  <a:gd name="connsiteY1" fmla="*/ 631842 h 2133617"/>
                  <a:gd name="connsiteX2" fmla="*/ 403225 w 2273300"/>
                  <a:gd name="connsiteY2" fmla="*/ 196867 h 2133617"/>
                  <a:gd name="connsiteX3" fmla="*/ 844550 w 2273300"/>
                  <a:gd name="connsiteY3" fmla="*/ 92092 h 2133617"/>
                  <a:gd name="connsiteX4" fmla="*/ 1454150 w 2273300"/>
                  <a:gd name="connsiteY4" fmla="*/ 63517 h 2133617"/>
                  <a:gd name="connsiteX5" fmla="*/ 2273300 w 2273300"/>
                  <a:gd name="connsiteY5" fmla="*/ 17 h 2133617"/>
                  <a:gd name="connsiteX0" fmla="*/ 0 w 2273300"/>
                  <a:gd name="connsiteY0" fmla="*/ 2133617 h 2133617"/>
                  <a:gd name="connsiteX1" fmla="*/ 180975 w 2273300"/>
                  <a:gd name="connsiteY1" fmla="*/ 631842 h 2133617"/>
                  <a:gd name="connsiteX2" fmla="*/ 403225 w 2273300"/>
                  <a:gd name="connsiteY2" fmla="*/ 196867 h 2133617"/>
                  <a:gd name="connsiteX3" fmla="*/ 844550 w 2273300"/>
                  <a:gd name="connsiteY3" fmla="*/ 92092 h 2133617"/>
                  <a:gd name="connsiteX4" fmla="*/ 1454150 w 2273300"/>
                  <a:gd name="connsiteY4" fmla="*/ 63517 h 2133617"/>
                  <a:gd name="connsiteX5" fmla="*/ 2273300 w 2273300"/>
                  <a:gd name="connsiteY5" fmla="*/ 17 h 213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300" h="2133617">
                    <a:moveTo>
                      <a:pt x="0" y="2133617"/>
                    </a:moveTo>
                    <a:cubicBezTo>
                      <a:pt x="56885" y="1544125"/>
                      <a:pt x="113771" y="954633"/>
                      <a:pt x="180975" y="631842"/>
                    </a:cubicBezTo>
                    <a:cubicBezTo>
                      <a:pt x="229129" y="324926"/>
                      <a:pt x="311679" y="264600"/>
                      <a:pt x="403225" y="196867"/>
                    </a:cubicBezTo>
                    <a:cubicBezTo>
                      <a:pt x="538427" y="121991"/>
                      <a:pt x="669396" y="114317"/>
                      <a:pt x="844550" y="92092"/>
                    </a:cubicBezTo>
                    <a:cubicBezTo>
                      <a:pt x="1007004" y="82567"/>
                      <a:pt x="1216025" y="78863"/>
                      <a:pt x="1454150" y="63517"/>
                    </a:cubicBezTo>
                    <a:cubicBezTo>
                      <a:pt x="1692275" y="48171"/>
                      <a:pt x="2154237" y="-1041"/>
                      <a:pt x="2273300" y="17"/>
                    </a:cubicBezTo>
                  </a:path>
                </a:pathLst>
              </a:custGeom>
              <a:noFill/>
              <a:ln w="15875">
                <a:solidFill>
                  <a:srgbClr val="F1D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0" name="Freeform 49"/>
              <p:cNvSpPr/>
              <p:nvPr/>
            </p:nvSpPr>
            <p:spPr>
              <a:xfrm>
                <a:off x="4879182" y="2289174"/>
                <a:ext cx="2248693" cy="2110581"/>
              </a:xfrm>
              <a:custGeom>
                <a:avLst/>
                <a:gdLst>
                  <a:gd name="connsiteX0" fmla="*/ 0 w 2260600"/>
                  <a:gd name="connsiteY0" fmla="*/ 2127250 h 2127250"/>
                  <a:gd name="connsiteX1" fmla="*/ 488950 w 2260600"/>
                  <a:gd name="connsiteY1" fmla="*/ 965200 h 2127250"/>
                  <a:gd name="connsiteX2" fmla="*/ 1082675 w 2260600"/>
                  <a:gd name="connsiteY2" fmla="*/ 349250 h 2127250"/>
                  <a:gd name="connsiteX3" fmla="*/ 2260600 w 2260600"/>
                  <a:gd name="connsiteY3" fmla="*/ 0 h 2127250"/>
                  <a:gd name="connsiteX0" fmla="*/ 0 w 2251075"/>
                  <a:gd name="connsiteY0" fmla="*/ 2122487 h 2122487"/>
                  <a:gd name="connsiteX1" fmla="*/ 479425 w 2251075"/>
                  <a:gd name="connsiteY1" fmla="*/ 965200 h 2122487"/>
                  <a:gd name="connsiteX2" fmla="*/ 1073150 w 2251075"/>
                  <a:gd name="connsiteY2" fmla="*/ 349250 h 2122487"/>
                  <a:gd name="connsiteX3" fmla="*/ 2251075 w 2251075"/>
                  <a:gd name="connsiteY3" fmla="*/ 0 h 2122487"/>
                  <a:gd name="connsiteX0" fmla="*/ 0 w 2248693"/>
                  <a:gd name="connsiteY0" fmla="*/ 2110581 h 2110581"/>
                  <a:gd name="connsiteX1" fmla="*/ 477043 w 2248693"/>
                  <a:gd name="connsiteY1" fmla="*/ 965200 h 2110581"/>
                  <a:gd name="connsiteX2" fmla="*/ 1070768 w 2248693"/>
                  <a:gd name="connsiteY2" fmla="*/ 349250 h 2110581"/>
                  <a:gd name="connsiteX3" fmla="*/ 2248693 w 2248693"/>
                  <a:gd name="connsiteY3" fmla="*/ 0 h 2110581"/>
                  <a:gd name="connsiteX0" fmla="*/ 0 w 2248693"/>
                  <a:gd name="connsiteY0" fmla="*/ 2110581 h 2110581"/>
                  <a:gd name="connsiteX1" fmla="*/ 477043 w 2248693"/>
                  <a:gd name="connsiteY1" fmla="*/ 965200 h 2110581"/>
                  <a:gd name="connsiteX2" fmla="*/ 1070768 w 2248693"/>
                  <a:gd name="connsiteY2" fmla="*/ 349250 h 2110581"/>
                  <a:gd name="connsiteX3" fmla="*/ 2248693 w 2248693"/>
                  <a:gd name="connsiteY3" fmla="*/ 0 h 2110581"/>
                  <a:gd name="connsiteX0" fmla="*/ 0 w 2248693"/>
                  <a:gd name="connsiteY0" fmla="*/ 2110581 h 2110581"/>
                  <a:gd name="connsiteX1" fmla="*/ 477043 w 2248693"/>
                  <a:gd name="connsiteY1" fmla="*/ 965200 h 2110581"/>
                  <a:gd name="connsiteX2" fmla="*/ 1070768 w 2248693"/>
                  <a:gd name="connsiteY2" fmla="*/ 349250 h 2110581"/>
                  <a:gd name="connsiteX3" fmla="*/ 2248693 w 2248693"/>
                  <a:gd name="connsiteY3" fmla="*/ 0 h 2110581"/>
                  <a:gd name="connsiteX0" fmla="*/ 0 w 2248693"/>
                  <a:gd name="connsiteY0" fmla="*/ 2110581 h 2110581"/>
                  <a:gd name="connsiteX1" fmla="*/ 477043 w 2248693"/>
                  <a:gd name="connsiteY1" fmla="*/ 965200 h 2110581"/>
                  <a:gd name="connsiteX2" fmla="*/ 1070768 w 2248693"/>
                  <a:gd name="connsiteY2" fmla="*/ 349250 h 2110581"/>
                  <a:gd name="connsiteX3" fmla="*/ 2248693 w 2248693"/>
                  <a:gd name="connsiteY3" fmla="*/ 0 h 2110581"/>
                  <a:gd name="connsiteX0" fmla="*/ 0 w 2248693"/>
                  <a:gd name="connsiteY0" fmla="*/ 2110581 h 2110581"/>
                  <a:gd name="connsiteX1" fmla="*/ 477043 w 2248693"/>
                  <a:gd name="connsiteY1" fmla="*/ 965200 h 2110581"/>
                  <a:gd name="connsiteX2" fmla="*/ 1068387 w 2248693"/>
                  <a:gd name="connsiteY2" fmla="*/ 337343 h 2110581"/>
                  <a:gd name="connsiteX3" fmla="*/ 2248693 w 2248693"/>
                  <a:gd name="connsiteY3" fmla="*/ 0 h 2110581"/>
                  <a:gd name="connsiteX0" fmla="*/ 0 w 2248693"/>
                  <a:gd name="connsiteY0" fmla="*/ 2110581 h 2110581"/>
                  <a:gd name="connsiteX1" fmla="*/ 477043 w 2248693"/>
                  <a:gd name="connsiteY1" fmla="*/ 965200 h 2110581"/>
                  <a:gd name="connsiteX2" fmla="*/ 1068387 w 2248693"/>
                  <a:gd name="connsiteY2" fmla="*/ 337343 h 2110581"/>
                  <a:gd name="connsiteX3" fmla="*/ 2248693 w 2248693"/>
                  <a:gd name="connsiteY3" fmla="*/ 0 h 2110581"/>
                  <a:gd name="connsiteX0" fmla="*/ 0 w 2248693"/>
                  <a:gd name="connsiteY0" fmla="*/ 2110581 h 2110581"/>
                  <a:gd name="connsiteX1" fmla="*/ 477043 w 2248693"/>
                  <a:gd name="connsiteY1" fmla="*/ 965200 h 2110581"/>
                  <a:gd name="connsiteX2" fmla="*/ 1068387 w 2248693"/>
                  <a:gd name="connsiteY2" fmla="*/ 337343 h 2110581"/>
                  <a:gd name="connsiteX3" fmla="*/ 2248693 w 2248693"/>
                  <a:gd name="connsiteY3" fmla="*/ 0 h 2110581"/>
                </a:gdLst>
                <a:ahLst/>
                <a:cxnLst>
                  <a:cxn ang="0">
                    <a:pos x="connsiteX0" y="connsiteY0"/>
                  </a:cxn>
                  <a:cxn ang="0">
                    <a:pos x="connsiteX1" y="connsiteY1"/>
                  </a:cxn>
                  <a:cxn ang="0">
                    <a:pos x="connsiteX2" y="connsiteY2"/>
                  </a:cxn>
                  <a:cxn ang="0">
                    <a:pos x="connsiteX3" y="connsiteY3"/>
                  </a:cxn>
                </a:cxnLst>
                <a:rect l="l" t="t" r="r" b="b"/>
                <a:pathLst>
                  <a:path w="2248693" h="2110581">
                    <a:moveTo>
                      <a:pt x="0" y="2110581"/>
                    </a:moveTo>
                    <a:cubicBezTo>
                      <a:pt x="139964" y="1677722"/>
                      <a:pt x="310488" y="1261136"/>
                      <a:pt x="477043" y="965200"/>
                    </a:cubicBezTo>
                    <a:cubicBezTo>
                      <a:pt x="655504" y="607351"/>
                      <a:pt x="775493" y="469635"/>
                      <a:pt x="1068387" y="337343"/>
                    </a:cubicBezTo>
                    <a:cubicBezTo>
                      <a:pt x="1363662" y="209813"/>
                      <a:pt x="2063485" y="30162"/>
                      <a:pt x="2248693" y="0"/>
                    </a:cubicBezTo>
                  </a:path>
                </a:pathLst>
              </a:custGeom>
              <a:noFill/>
              <a:ln w="15875">
                <a:solidFill>
                  <a:srgbClr val="C66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1" name="Freeform 50"/>
              <p:cNvSpPr/>
              <p:nvPr/>
            </p:nvSpPr>
            <p:spPr>
              <a:xfrm>
                <a:off x="4883150" y="2289175"/>
                <a:ext cx="2241550" cy="2117725"/>
              </a:xfrm>
              <a:custGeom>
                <a:avLst/>
                <a:gdLst>
                  <a:gd name="connsiteX0" fmla="*/ 0 w 2241550"/>
                  <a:gd name="connsiteY0" fmla="*/ 2117725 h 2117725"/>
                  <a:gd name="connsiteX1" fmla="*/ 1108075 w 2241550"/>
                  <a:gd name="connsiteY1" fmla="*/ 1085850 h 2117725"/>
                  <a:gd name="connsiteX2" fmla="*/ 2241550 w 2241550"/>
                  <a:gd name="connsiteY2" fmla="*/ 0 h 2117725"/>
                  <a:gd name="connsiteX0" fmla="*/ 0 w 2241550"/>
                  <a:gd name="connsiteY0" fmla="*/ 2117725 h 2117725"/>
                  <a:gd name="connsiteX1" fmla="*/ 1120775 w 2241550"/>
                  <a:gd name="connsiteY1" fmla="*/ 1085850 h 2117725"/>
                  <a:gd name="connsiteX2" fmla="*/ 2241550 w 2241550"/>
                  <a:gd name="connsiteY2" fmla="*/ 0 h 2117725"/>
                </a:gdLst>
                <a:ahLst/>
                <a:cxnLst>
                  <a:cxn ang="0">
                    <a:pos x="connsiteX0" y="connsiteY0"/>
                  </a:cxn>
                  <a:cxn ang="0">
                    <a:pos x="connsiteX1" y="connsiteY1"/>
                  </a:cxn>
                  <a:cxn ang="0">
                    <a:pos x="connsiteX2" y="connsiteY2"/>
                  </a:cxn>
                </a:cxnLst>
                <a:rect l="l" t="t" r="r" b="b"/>
                <a:pathLst>
                  <a:path w="2241550" h="2117725">
                    <a:moveTo>
                      <a:pt x="0" y="2117725"/>
                    </a:moveTo>
                    <a:lnTo>
                      <a:pt x="1120775" y="1085850"/>
                    </a:lnTo>
                    <a:cubicBezTo>
                      <a:pt x="1494367" y="732896"/>
                      <a:pt x="2029883" y="173567"/>
                      <a:pt x="2241550" y="0"/>
                    </a:cubicBezTo>
                  </a:path>
                </a:pathLst>
              </a:custGeom>
              <a:noFill/>
              <a:ln w="15875">
                <a:solidFill>
                  <a:srgbClr val="2A1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2" name="TextBox 51"/>
              <p:cNvSpPr txBox="1"/>
              <p:nvPr/>
            </p:nvSpPr>
            <p:spPr>
              <a:xfrm>
                <a:off x="4726350" y="4467311"/>
                <a:ext cx="263213" cy="261610"/>
              </a:xfrm>
              <a:prstGeom prst="rect">
                <a:avLst/>
              </a:prstGeom>
              <a:noFill/>
            </p:spPr>
            <p:txBody>
              <a:bodyPr wrap="none" rtlCol="0">
                <a:noAutofit/>
              </a:bodyPr>
              <a:lstStyle/>
              <a:p>
                <a:pPr algn="r"/>
                <a:r>
                  <a:rPr lang="en-US" sz="1000" dirty="0"/>
                  <a:t>0</a:t>
                </a:r>
              </a:p>
            </p:txBody>
          </p:sp>
          <p:sp>
            <p:nvSpPr>
              <p:cNvPr id="53" name="TextBox 52"/>
              <p:cNvSpPr txBox="1"/>
              <p:nvPr/>
            </p:nvSpPr>
            <p:spPr>
              <a:xfrm>
                <a:off x="4933021" y="4469421"/>
                <a:ext cx="360996" cy="246221"/>
              </a:xfrm>
              <a:prstGeom prst="rect">
                <a:avLst/>
              </a:prstGeom>
              <a:noFill/>
            </p:spPr>
            <p:txBody>
              <a:bodyPr wrap="none" rtlCol="0">
                <a:noAutofit/>
              </a:bodyPr>
              <a:lstStyle/>
              <a:p>
                <a:pPr algn="ctr"/>
                <a:r>
                  <a:rPr lang="en-US" sz="1000" dirty="0"/>
                  <a:t>0.1</a:t>
                </a:r>
              </a:p>
            </p:txBody>
          </p:sp>
          <p:sp>
            <p:nvSpPr>
              <p:cNvPr id="54" name="TextBox 53"/>
              <p:cNvSpPr txBox="1"/>
              <p:nvPr/>
            </p:nvSpPr>
            <p:spPr>
              <a:xfrm>
                <a:off x="5144567" y="4469421"/>
                <a:ext cx="360997" cy="246221"/>
              </a:xfrm>
              <a:prstGeom prst="rect">
                <a:avLst/>
              </a:prstGeom>
              <a:noFill/>
            </p:spPr>
            <p:txBody>
              <a:bodyPr wrap="none" rtlCol="0">
                <a:noAutofit/>
              </a:bodyPr>
              <a:lstStyle/>
              <a:p>
                <a:pPr algn="ctr"/>
                <a:r>
                  <a:rPr lang="en-US" sz="1000" dirty="0"/>
                  <a:t>0.2</a:t>
                </a:r>
              </a:p>
            </p:txBody>
          </p:sp>
          <p:sp>
            <p:nvSpPr>
              <p:cNvPr id="55" name="TextBox 54"/>
              <p:cNvSpPr txBox="1"/>
              <p:nvPr/>
            </p:nvSpPr>
            <p:spPr>
              <a:xfrm>
                <a:off x="5381109" y="4469421"/>
                <a:ext cx="360997" cy="246221"/>
              </a:xfrm>
              <a:prstGeom prst="rect">
                <a:avLst/>
              </a:prstGeom>
              <a:noFill/>
            </p:spPr>
            <p:txBody>
              <a:bodyPr wrap="none" rtlCol="0">
                <a:noAutofit/>
              </a:bodyPr>
              <a:lstStyle/>
              <a:p>
                <a:pPr algn="ctr"/>
                <a:r>
                  <a:rPr lang="en-US" sz="1000" dirty="0"/>
                  <a:t>0.3</a:t>
                </a:r>
              </a:p>
            </p:txBody>
          </p:sp>
          <p:sp>
            <p:nvSpPr>
              <p:cNvPr id="56" name="TextBox 55"/>
              <p:cNvSpPr txBox="1"/>
              <p:nvPr/>
            </p:nvSpPr>
            <p:spPr>
              <a:xfrm>
                <a:off x="5604052" y="4469421"/>
                <a:ext cx="360997" cy="246221"/>
              </a:xfrm>
              <a:prstGeom prst="rect">
                <a:avLst/>
              </a:prstGeom>
              <a:noFill/>
            </p:spPr>
            <p:txBody>
              <a:bodyPr wrap="none" rtlCol="0">
                <a:noAutofit/>
              </a:bodyPr>
              <a:lstStyle/>
              <a:p>
                <a:pPr algn="ctr"/>
                <a:r>
                  <a:rPr lang="en-US" sz="1000" dirty="0"/>
                  <a:t>0.4</a:t>
                </a:r>
              </a:p>
            </p:txBody>
          </p:sp>
          <p:sp>
            <p:nvSpPr>
              <p:cNvPr id="57" name="TextBox 56"/>
              <p:cNvSpPr txBox="1"/>
              <p:nvPr/>
            </p:nvSpPr>
            <p:spPr>
              <a:xfrm>
                <a:off x="5841133" y="4469421"/>
                <a:ext cx="360997" cy="246221"/>
              </a:xfrm>
              <a:prstGeom prst="rect">
                <a:avLst/>
              </a:prstGeom>
              <a:noFill/>
            </p:spPr>
            <p:txBody>
              <a:bodyPr wrap="none" rtlCol="0">
                <a:noAutofit/>
              </a:bodyPr>
              <a:lstStyle/>
              <a:p>
                <a:pPr algn="ctr"/>
                <a:r>
                  <a:rPr lang="en-US" sz="1000" dirty="0"/>
                  <a:t>0.5</a:t>
                </a:r>
              </a:p>
            </p:txBody>
          </p:sp>
          <p:sp>
            <p:nvSpPr>
              <p:cNvPr id="58" name="TextBox 57"/>
              <p:cNvSpPr txBox="1"/>
              <p:nvPr/>
            </p:nvSpPr>
            <p:spPr>
              <a:xfrm>
                <a:off x="6061699" y="4469421"/>
                <a:ext cx="360997" cy="246221"/>
              </a:xfrm>
              <a:prstGeom prst="rect">
                <a:avLst/>
              </a:prstGeom>
              <a:noFill/>
            </p:spPr>
            <p:txBody>
              <a:bodyPr wrap="none" rtlCol="0">
                <a:noAutofit/>
              </a:bodyPr>
              <a:lstStyle/>
              <a:p>
                <a:pPr algn="ctr"/>
                <a:r>
                  <a:rPr lang="en-US" sz="1000" dirty="0"/>
                  <a:t>0.6</a:t>
                </a:r>
              </a:p>
            </p:txBody>
          </p:sp>
          <p:sp>
            <p:nvSpPr>
              <p:cNvPr id="59" name="TextBox 58"/>
              <p:cNvSpPr txBox="1"/>
              <p:nvPr/>
            </p:nvSpPr>
            <p:spPr>
              <a:xfrm>
                <a:off x="6282728" y="4469421"/>
                <a:ext cx="360997" cy="246221"/>
              </a:xfrm>
              <a:prstGeom prst="rect">
                <a:avLst/>
              </a:prstGeom>
              <a:noFill/>
            </p:spPr>
            <p:txBody>
              <a:bodyPr wrap="none" rtlCol="0">
                <a:noAutofit/>
              </a:bodyPr>
              <a:lstStyle/>
              <a:p>
                <a:pPr algn="ctr"/>
                <a:r>
                  <a:rPr lang="en-US" sz="1000" dirty="0"/>
                  <a:t>0.7</a:t>
                </a:r>
              </a:p>
            </p:txBody>
          </p:sp>
          <p:sp>
            <p:nvSpPr>
              <p:cNvPr id="60" name="TextBox 59"/>
              <p:cNvSpPr txBox="1"/>
              <p:nvPr/>
            </p:nvSpPr>
            <p:spPr>
              <a:xfrm>
                <a:off x="6506977" y="4469421"/>
                <a:ext cx="360997" cy="246221"/>
              </a:xfrm>
              <a:prstGeom prst="rect">
                <a:avLst/>
              </a:prstGeom>
              <a:noFill/>
            </p:spPr>
            <p:txBody>
              <a:bodyPr wrap="none" rtlCol="0">
                <a:noAutofit/>
              </a:bodyPr>
              <a:lstStyle/>
              <a:p>
                <a:pPr algn="ctr"/>
                <a:r>
                  <a:rPr lang="en-US" sz="1000" dirty="0"/>
                  <a:t>0.8</a:t>
                </a:r>
              </a:p>
            </p:txBody>
          </p:sp>
          <p:sp>
            <p:nvSpPr>
              <p:cNvPr id="61" name="TextBox 60"/>
              <p:cNvSpPr txBox="1"/>
              <p:nvPr/>
            </p:nvSpPr>
            <p:spPr>
              <a:xfrm>
                <a:off x="6728102" y="4469421"/>
                <a:ext cx="360997" cy="246221"/>
              </a:xfrm>
              <a:prstGeom prst="rect">
                <a:avLst/>
              </a:prstGeom>
              <a:noFill/>
            </p:spPr>
            <p:txBody>
              <a:bodyPr wrap="none" rtlCol="0">
                <a:noAutofit/>
              </a:bodyPr>
              <a:lstStyle/>
              <a:p>
                <a:pPr algn="ctr"/>
                <a:r>
                  <a:rPr lang="en-US" sz="1000" dirty="0"/>
                  <a:t>0.9</a:t>
                </a:r>
              </a:p>
            </p:txBody>
          </p:sp>
          <p:sp>
            <p:nvSpPr>
              <p:cNvPr id="62" name="TextBox 61"/>
              <p:cNvSpPr txBox="1"/>
              <p:nvPr/>
            </p:nvSpPr>
            <p:spPr>
              <a:xfrm>
                <a:off x="7014678" y="4469421"/>
                <a:ext cx="255198" cy="246221"/>
              </a:xfrm>
              <a:prstGeom prst="rect">
                <a:avLst/>
              </a:prstGeom>
              <a:noFill/>
            </p:spPr>
            <p:txBody>
              <a:bodyPr wrap="none" rtlCol="0">
                <a:noAutofit/>
              </a:bodyPr>
              <a:lstStyle/>
              <a:p>
                <a:pPr algn="ctr"/>
                <a:r>
                  <a:rPr lang="en-US" sz="1000" dirty="0"/>
                  <a:t>1</a:t>
                </a:r>
              </a:p>
            </p:txBody>
          </p:sp>
          <p:sp>
            <p:nvSpPr>
              <p:cNvPr id="63" name="TextBox 62"/>
              <p:cNvSpPr txBox="1"/>
              <p:nvPr/>
            </p:nvSpPr>
            <p:spPr>
              <a:xfrm>
                <a:off x="5301508" y="4687882"/>
                <a:ext cx="1467406" cy="246221"/>
              </a:xfrm>
              <a:prstGeom prst="rect">
                <a:avLst/>
              </a:prstGeom>
              <a:noFill/>
            </p:spPr>
            <p:txBody>
              <a:bodyPr wrap="none" rtlCol="0">
                <a:noAutofit/>
              </a:bodyPr>
              <a:lstStyle/>
              <a:p>
                <a:pPr algn="ctr"/>
                <a:r>
                  <a:rPr lang="en-US" sz="1200" b="1" dirty="0"/>
                  <a:t>False positive rate</a:t>
                </a:r>
              </a:p>
            </p:txBody>
          </p:sp>
          <p:sp>
            <p:nvSpPr>
              <p:cNvPr id="64" name="TextBox 63"/>
              <p:cNvSpPr txBox="1"/>
              <p:nvPr/>
            </p:nvSpPr>
            <p:spPr>
              <a:xfrm rot="16200000">
                <a:off x="3612409" y="3282945"/>
                <a:ext cx="1427359" cy="246221"/>
              </a:xfrm>
              <a:prstGeom prst="rect">
                <a:avLst/>
              </a:prstGeom>
              <a:noFill/>
            </p:spPr>
            <p:txBody>
              <a:bodyPr wrap="none" rtlCol="0">
                <a:noAutofit/>
              </a:bodyPr>
              <a:lstStyle/>
              <a:p>
                <a:pPr algn="ctr"/>
                <a:r>
                  <a:rPr lang="en-US" sz="1200" b="1" dirty="0"/>
                  <a:t>True positive rate</a:t>
                </a:r>
              </a:p>
            </p:txBody>
          </p:sp>
          <p:sp>
            <p:nvSpPr>
              <p:cNvPr id="65" name="TextBox 64"/>
              <p:cNvSpPr txBox="1"/>
              <p:nvPr/>
            </p:nvSpPr>
            <p:spPr>
              <a:xfrm>
                <a:off x="5225044" y="1913733"/>
                <a:ext cx="1571264" cy="246221"/>
              </a:xfrm>
              <a:prstGeom prst="rect">
                <a:avLst/>
              </a:prstGeom>
              <a:noFill/>
            </p:spPr>
            <p:txBody>
              <a:bodyPr wrap="none" rtlCol="0">
                <a:noAutofit/>
              </a:bodyPr>
              <a:lstStyle/>
              <a:p>
                <a:pPr algn="ctr"/>
                <a:r>
                  <a:rPr lang="en-US" sz="1000" b="1" dirty="0"/>
                  <a:t>Comparing ROC Curves</a:t>
                </a:r>
              </a:p>
            </p:txBody>
          </p:sp>
          <p:sp>
            <p:nvSpPr>
              <p:cNvPr id="66" name="TextBox 65"/>
              <p:cNvSpPr txBox="1"/>
              <p:nvPr/>
            </p:nvSpPr>
            <p:spPr>
              <a:xfrm>
                <a:off x="6308537" y="3662424"/>
                <a:ext cx="670376" cy="215444"/>
              </a:xfrm>
              <a:prstGeom prst="rect">
                <a:avLst/>
              </a:prstGeom>
              <a:noFill/>
            </p:spPr>
            <p:txBody>
              <a:bodyPr wrap="none" rtlCol="0">
                <a:noAutofit/>
              </a:bodyPr>
              <a:lstStyle/>
              <a:p>
                <a:r>
                  <a:rPr lang="en-US" sz="800" dirty="0"/>
                  <a:t>Worthless</a:t>
                </a:r>
              </a:p>
            </p:txBody>
          </p:sp>
          <p:sp>
            <p:nvSpPr>
              <p:cNvPr id="67" name="TextBox 66"/>
              <p:cNvSpPr txBox="1"/>
              <p:nvPr/>
            </p:nvSpPr>
            <p:spPr>
              <a:xfrm>
                <a:off x="6308537" y="3891985"/>
                <a:ext cx="437940" cy="215444"/>
              </a:xfrm>
              <a:prstGeom prst="rect">
                <a:avLst/>
              </a:prstGeom>
              <a:noFill/>
            </p:spPr>
            <p:txBody>
              <a:bodyPr wrap="none" rtlCol="0">
                <a:noAutofit/>
              </a:bodyPr>
              <a:lstStyle/>
              <a:p>
                <a:r>
                  <a:rPr lang="en-US" sz="800" dirty="0"/>
                  <a:t>Good</a:t>
                </a:r>
              </a:p>
            </p:txBody>
          </p:sp>
          <p:sp>
            <p:nvSpPr>
              <p:cNvPr id="68" name="TextBox 67"/>
              <p:cNvSpPr txBox="1"/>
              <p:nvPr/>
            </p:nvSpPr>
            <p:spPr>
              <a:xfrm>
                <a:off x="6308537" y="4113101"/>
                <a:ext cx="603050" cy="215444"/>
              </a:xfrm>
              <a:prstGeom prst="rect">
                <a:avLst/>
              </a:prstGeom>
              <a:noFill/>
            </p:spPr>
            <p:txBody>
              <a:bodyPr wrap="none" rtlCol="0">
                <a:noAutofit/>
              </a:bodyPr>
              <a:lstStyle/>
              <a:p>
                <a:r>
                  <a:rPr lang="en-US" sz="800" dirty="0"/>
                  <a:t>Excellent</a:t>
                </a:r>
              </a:p>
            </p:txBody>
          </p:sp>
          <p:cxnSp>
            <p:nvCxnSpPr>
              <p:cNvPr id="69" name="Straight Connector 68"/>
              <p:cNvCxnSpPr/>
              <p:nvPr/>
            </p:nvCxnSpPr>
            <p:spPr>
              <a:xfrm flipH="1">
                <a:off x="6215063" y="3765384"/>
                <a:ext cx="132517" cy="0"/>
              </a:xfrm>
              <a:prstGeom prst="line">
                <a:avLst/>
              </a:prstGeom>
              <a:ln w="12700">
                <a:solidFill>
                  <a:srgbClr val="2A1D6D"/>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6215063" y="3997085"/>
                <a:ext cx="132517" cy="0"/>
              </a:xfrm>
              <a:prstGeom prst="line">
                <a:avLst/>
              </a:prstGeom>
              <a:ln w="12700">
                <a:solidFill>
                  <a:srgbClr val="C661C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6215063" y="4220823"/>
                <a:ext cx="132517" cy="0"/>
              </a:xfrm>
              <a:prstGeom prst="line">
                <a:avLst/>
              </a:prstGeom>
              <a:ln w="12700">
                <a:solidFill>
                  <a:srgbClr val="F1D059"/>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4550017" y="4291429"/>
                <a:ext cx="263213" cy="261610"/>
              </a:xfrm>
              <a:prstGeom prst="rect">
                <a:avLst/>
              </a:prstGeom>
              <a:noFill/>
            </p:spPr>
            <p:txBody>
              <a:bodyPr wrap="none" rtlCol="0">
                <a:noAutofit/>
              </a:bodyPr>
              <a:lstStyle/>
              <a:p>
                <a:pPr algn="r"/>
                <a:r>
                  <a:rPr lang="en-US" sz="1000" dirty="0"/>
                  <a:t>0</a:t>
                </a:r>
              </a:p>
            </p:txBody>
          </p:sp>
          <p:sp>
            <p:nvSpPr>
              <p:cNvPr id="73" name="TextBox 72"/>
              <p:cNvSpPr txBox="1"/>
              <p:nvPr/>
            </p:nvSpPr>
            <p:spPr>
              <a:xfrm>
                <a:off x="4432998" y="4077784"/>
                <a:ext cx="380232" cy="261610"/>
              </a:xfrm>
              <a:prstGeom prst="rect">
                <a:avLst/>
              </a:prstGeom>
              <a:noFill/>
            </p:spPr>
            <p:txBody>
              <a:bodyPr wrap="none" rtlCol="0">
                <a:noAutofit/>
              </a:bodyPr>
              <a:lstStyle/>
              <a:p>
                <a:pPr algn="r"/>
                <a:r>
                  <a:rPr lang="en-US" sz="1000" dirty="0"/>
                  <a:t>0.1</a:t>
                </a:r>
              </a:p>
            </p:txBody>
          </p:sp>
          <p:sp>
            <p:nvSpPr>
              <p:cNvPr id="74" name="TextBox 73"/>
              <p:cNvSpPr txBox="1"/>
              <p:nvPr/>
            </p:nvSpPr>
            <p:spPr>
              <a:xfrm>
                <a:off x="4432998" y="3889796"/>
                <a:ext cx="380232" cy="261610"/>
              </a:xfrm>
              <a:prstGeom prst="rect">
                <a:avLst/>
              </a:prstGeom>
              <a:noFill/>
            </p:spPr>
            <p:txBody>
              <a:bodyPr wrap="none" rtlCol="0">
                <a:noAutofit/>
              </a:bodyPr>
              <a:lstStyle/>
              <a:p>
                <a:pPr algn="r"/>
                <a:r>
                  <a:rPr lang="en-US" sz="1000" dirty="0"/>
                  <a:t>0.2</a:t>
                </a:r>
              </a:p>
            </p:txBody>
          </p:sp>
          <p:sp>
            <p:nvSpPr>
              <p:cNvPr id="75" name="TextBox 74"/>
              <p:cNvSpPr txBox="1"/>
              <p:nvPr/>
            </p:nvSpPr>
            <p:spPr>
              <a:xfrm>
                <a:off x="4432998" y="3671421"/>
                <a:ext cx="380232" cy="261610"/>
              </a:xfrm>
              <a:prstGeom prst="rect">
                <a:avLst/>
              </a:prstGeom>
              <a:noFill/>
            </p:spPr>
            <p:txBody>
              <a:bodyPr wrap="none" rtlCol="0">
                <a:noAutofit/>
              </a:bodyPr>
              <a:lstStyle/>
              <a:p>
                <a:pPr algn="r"/>
                <a:r>
                  <a:rPr lang="en-US" sz="1000" dirty="0"/>
                  <a:t>0.3</a:t>
                </a:r>
              </a:p>
            </p:txBody>
          </p:sp>
          <p:sp>
            <p:nvSpPr>
              <p:cNvPr id="76" name="TextBox 75"/>
              <p:cNvSpPr txBox="1"/>
              <p:nvPr/>
            </p:nvSpPr>
            <p:spPr>
              <a:xfrm>
                <a:off x="4432998" y="3458132"/>
                <a:ext cx="380232" cy="261610"/>
              </a:xfrm>
              <a:prstGeom prst="rect">
                <a:avLst/>
              </a:prstGeom>
              <a:noFill/>
            </p:spPr>
            <p:txBody>
              <a:bodyPr wrap="none" rtlCol="0">
                <a:noAutofit/>
              </a:bodyPr>
              <a:lstStyle/>
              <a:p>
                <a:pPr algn="r"/>
                <a:r>
                  <a:rPr lang="en-US" sz="1000" dirty="0"/>
                  <a:t>0.4</a:t>
                </a:r>
              </a:p>
            </p:txBody>
          </p:sp>
          <p:sp>
            <p:nvSpPr>
              <p:cNvPr id="77" name="TextBox 76"/>
              <p:cNvSpPr txBox="1"/>
              <p:nvPr/>
            </p:nvSpPr>
            <p:spPr>
              <a:xfrm>
                <a:off x="4432998" y="3239828"/>
                <a:ext cx="380232" cy="261610"/>
              </a:xfrm>
              <a:prstGeom prst="rect">
                <a:avLst/>
              </a:prstGeom>
              <a:noFill/>
            </p:spPr>
            <p:txBody>
              <a:bodyPr wrap="none" rtlCol="0">
                <a:noAutofit/>
              </a:bodyPr>
              <a:lstStyle/>
              <a:p>
                <a:pPr algn="r"/>
                <a:r>
                  <a:rPr lang="en-US" sz="1000" dirty="0"/>
                  <a:t>0.5</a:t>
                </a:r>
              </a:p>
            </p:txBody>
          </p:sp>
          <p:sp>
            <p:nvSpPr>
              <p:cNvPr id="78" name="TextBox 77"/>
              <p:cNvSpPr txBox="1"/>
              <p:nvPr/>
            </p:nvSpPr>
            <p:spPr>
              <a:xfrm>
                <a:off x="4432998" y="3019495"/>
                <a:ext cx="380232" cy="261610"/>
              </a:xfrm>
              <a:prstGeom prst="rect">
                <a:avLst/>
              </a:prstGeom>
              <a:noFill/>
            </p:spPr>
            <p:txBody>
              <a:bodyPr wrap="none" rtlCol="0">
                <a:noAutofit/>
              </a:bodyPr>
              <a:lstStyle/>
              <a:p>
                <a:pPr algn="r"/>
                <a:r>
                  <a:rPr lang="en-US" sz="1000" dirty="0"/>
                  <a:t>0.6</a:t>
                </a:r>
              </a:p>
            </p:txBody>
          </p:sp>
          <p:sp>
            <p:nvSpPr>
              <p:cNvPr id="79" name="TextBox 78"/>
              <p:cNvSpPr txBox="1"/>
              <p:nvPr/>
            </p:nvSpPr>
            <p:spPr>
              <a:xfrm>
                <a:off x="4432998" y="2798182"/>
                <a:ext cx="380232" cy="261610"/>
              </a:xfrm>
              <a:prstGeom prst="rect">
                <a:avLst/>
              </a:prstGeom>
              <a:noFill/>
            </p:spPr>
            <p:txBody>
              <a:bodyPr wrap="none" rtlCol="0">
                <a:noAutofit/>
              </a:bodyPr>
              <a:lstStyle/>
              <a:p>
                <a:pPr algn="r"/>
                <a:r>
                  <a:rPr lang="en-US" sz="1000" dirty="0"/>
                  <a:t>0.7</a:t>
                </a:r>
              </a:p>
            </p:txBody>
          </p:sp>
          <p:sp>
            <p:nvSpPr>
              <p:cNvPr id="80" name="TextBox 79"/>
              <p:cNvSpPr txBox="1"/>
              <p:nvPr/>
            </p:nvSpPr>
            <p:spPr>
              <a:xfrm>
                <a:off x="4432998" y="2588545"/>
                <a:ext cx="380232" cy="261610"/>
              </a:xfrm>
              <a:prstGeom prst="rect">
                <a:avLst/>
              </a:prstGeom>
              <a:noFill/>
            </p:spPr>
            <p:txBody>
              <a:bodyPr wrap="none" rtlCol="0">
                <a:noAutofit/>
              </a:bodyPr>
              <a:lstStyle/>
              <a:p>
                <a:pPr algn="r"/>
                <a:r>
                  <a:rPr lang="en-US" sz="1000" dirty="0"/>
                  <a:t>0.8</a:t>
                </a:r>
              </a:p>
            </p:txBody>
          </p:sp>
          <p:sp>
            <p:nvSpPr>
              <p:cNvPr id="81" name="TextBox 80"/>
              <p:cNvSpPr txBox="1"/>
              <p:nvPr/>
            </p:nvSpPr>
            <p:spPr>
              <a:xfrm>
                <a:off x="4432998" y="2363639"/>
                <a:ext cx="380232" cy="261610"/>
              </a:xfrm>
              <a:prstGeom prst="rect">
                <a:avLst/>
              </a:prstGeom>
              <a:noFill/>
            </p:spPr>
            <p:txBody>
              <a:bodyPr wrap="none" rtlCol="0">
                <a:noAutofit/>
              </a:bodyPr>
              <a:lstStyle/>
              <a:p>
                <a:pPr algn="r"/>
                <a:r>
                  <a:rPr lang="en-US" sz="1000" dirty="0"/>
                  <a:t>0.9</a:t>
                </a:r>
              </a:p>
            </p:txBody>
          </p:sp>
          <p:sp>
            <p:nvSpPr>
              <p:cNvPr id="82" name="TextBox 81"/>
              <p:cNvSpPr txBox="1"/>
              <p:nvPr/>
            </p:nvSpPr>
            <p:spPr>
              <a:xfrm>
                <a:off x="4550017" y="2148697"/>
                <a:ext cx="263213" cy="261610"/>
              </a:xfrm>
              <a:prstGeom prst="rect">
                <a:avLst/>
              </a:prstGeom>
              <a:noFill/>
            </p:spPr>
            <p:txBody>
              <a:bodyPr wrap="none" rtlCol="0">
                <a:noAutofit/>
              </a:bodyPr>
              <a:lstStyle/>
              <a:p>
                <a:pPr algn="r"/>
                <a:r>
                  <a:rPr lang="en-US" sz="1000" dirty="0"/>
                  <a:t>1</a:t>
                </a:r>
              </a:p>
            </p:txBody>
          </p:sp>
        </p:grpSp>
        <p:grpSp>
          <p:nvGrpSpPr>
            <p:cNvPr id="33" name="Group 32">
              <a:extLst>
                <a:ext uri="{FF2B5EF4-FFF2-40B4-BE49-F238E27FC236}">
                  <a16:creationId xmlns:a16="http://schemas.microsoft.com/office/drawing/2014/main" id="{BE3A9158-C619-E74B-B87A-068C193FB5DC}"/>
                </a:ext>
              </a:extLst>
            </p:cNvPr>
            <p:cNvGrpSpPr/>
            <p:nvPr/>
          </p:nvGrpSpPr>
          <p:grpSpPr>
            <a:xfrm>
              <a:off x="4211960" y="1392595"/>
              <a:ext cx="4824536" cy="3807861"/>
              <a:chOff x="4211960" y="1392595"/>
              <a:chExt cx="4824536" cy="3807861"/>
            </a:xfrm>
          </p:grpSpPr>
          <p:sp>
            <p:nvSpPr>
              <p:cNvPr id="38" name="TextBox 37"/>
              <p:cNvSpPr txBox="1"/>
              <p:nvPr/>
            </p:nvSpPr>
            <p:spPr>
              <a:xfrm>
                <a:off x="4211960" y="1392595"/>
                <a:ext cx="4744882" cy="400110"/>
              </a:xfrm>
              <a:prstGeom prst="rect">
                <a:avLst/>
              </a:prstGeom>
              <a:noFill/>
            </p:spPr>
            <p:txBody>
              <a:bodyPr wrap="square" rtlCol="0">
                <a:noAutofit/>
              </a:bodyPr>
              <a:lstStyle/>
              <a:p>
                <a:r>
                  <a:rPr lang="en-US" sz="2000" b="1" dirty="0"/>
                  <a:t>ROC curve</a:t>
                </a:r>
                <a:r>
                  <a:rPr lang="en-US" sz="2000" dirty="0"/>
                  <a:t>: vary </a:t>
                </a:r>
                <a:r>
                  <a:rPr lang="en-US" sz="2000" i="1" dirty="0"/>
                  <a:t>H</a:t>
                </a:r>
                <a:r>
                  <a:rPr lang="en-US" sz="2000" dirty="0"/>
                  <a:t>, plot </a:t>
                </a:r>
                <a:r>
                  <a:rPr lang="en-US" sz="2000" i="1" dirty="0">
                    <a:cs typeface="Times"/>
                  </a:rPr>
                  <a:t>FPR </a:t>
                </a:r>
                <a:r>
                  <a:rPr lang="en-US" sz="2000" dirty="0"/>
                  <a:t>vs. </a:t>
                </a:r>
                <a:r>
                  <a:rPr lang="en-US" sz="2000" i="1" dirty="0">
                    <a:cs typeface="Times"/>
                  </a:rPr>
                  <a:t>TPR</a:t>
                </a:r>
                <a:endParaRPr lang="en-US" sz="2000" dirty="0"/>
              </a:p>
            </p:txBody>
          </p:sp>
          <p:sp>
            <p:nvSpPr>
              <p:cNvPr id="40" name="Rectangle 39"/>
              <p:cNvSpPr/>
              <p:nvPr/>
            </p:nvSpPr>
            <p:spPr>
              <a:xfrm>
                <a:off x="4272203" y="4943043"/>
                <a:ext cx="3072318" cy="257413"/>
              </a:xfrm>
              <a:prstGeom prst="rect">
                <a:avLst/>
              </a:prstGeom>
            </p:spPr>
            <p:txBody>
              <a:bodyPr wrap="square">
                <a:noAutofit/>
              </a:bodyPr>
              <a:lstStyle/>
              <a:p>
                <a:pPr algn="r"/>
                <a:r>
                  <a:rPr lang="en-US" sz="1000" dirty="0">
                    <a:solidFill>
                      <a:schemeClr val="bg1">
                        <a:lumMod val="50000"/>
                      </a:schemeClr>
                    </a:solidFill>
                  </a:rPr>
                  <a:t>source: http://gim.unmc.edu/dxtests/roc3.htm</a:t>
                </a:r>
              </a:p>
            </p:txBody>
          </p:sp>
          <p:sp>
            <p:nvSpPr>
              <p:cNvPr id="42" name="Oval 41"/>
              <p:cNvSpPr/>
              <p:nvPr/>
            </p:nvSpPr>
            <p:spPr>
              <a:xfrm flipH="1">
                <a:off x="4775876" y="4222473"/>
                <a:ext cx="305504" cy="305504"/>
              </a:xfrm>
              <a:prstGeom prst="ellipse">
                <a:avLst/>
              </a:prstGeom>
              <a:solidFill>
                <a:srgbClr val="5C5C5C"/>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sz="1000" dirty="0"/>
                  <a:t>A</a:t>
                </a:r>
              </a:p>
            </p:txBody>
          </p:sp>
          <p:sp>
            <p:nvSpPr>
              <p:cNvPr id="43" name="Oval 42"/>
              <p:cNvSpPr/>
              <p:nvPr/>
            </p:nvSpPr>
            <p:spPr>
              <a:xfrm flipH="1">
                <a:off x="6904280" y="2253362"/>
                <a:ext cx="305504" cy="305504"/>
              </a:xfrm>
              <a:prstGeom prst="ellipse">
                <a:avLst/>
              </a:prstGeom>
              <a:solidFill>
                <a:srgbClr val="5C5C5C"/>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sz="1000" dirty="0"/>
                  <a:t>B</a:t>
                </a:r>
              </a:p>
            </p:txBody>
          </p:sp>
          <p:sp>
            <p:nvSpPr>
              <p:cNvPr id="44" name="Oval 43"/>
              <p:cNvSpPr/>
              <p:nvPr/>
            </p:nvSpPr>
            <p:spPr>
              <a:xfrm flipH="1">
                <a:off x="5146330" y="3842352"/>
                <a:ext cx="305504" cy="305504"/>
              </a:xfrm>
              <a:prstGeom prst="ellipse">
                <a:avLst/>
              </a:prstGeom>
              <a:solidFill>
                <a:srgbClr val="5C5C5C"/>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sz="1000" dirty="0"/>
                  <a:t>D</a:t>
                </a:r>
              </a:p>
            </p:txBody>
          </p:sp>
          <p:sp>
            <p:nvSpPr>
              <p:cNvPr id="45" name="Oval 44"/>
              <p:cNvSpPr/>
              <p:nvPr/>
            </p:nvSpPr>
            <p:spPr>
              <a:xfrm flipH="1">
                <a:off x="4944383" y="2555990"/>
                <a:ext cx="305504" cy="305504"/>
              </a:xfrm>
              <a:prstGeom prst="ellipse">
                <a:avLst/>
              </a:prstGeom>
              <a:solidFill>
                <a:srgbClr val="5C5C5C"/>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r>
                  <a:rPr lang="en-US" sz="1000" dirty="0"/>
                  <a:t>C</a:t>
                </a:r>
              </a:p>
            </p:txBody>
          </p:sp>
          <p:sp>
            <p:nvSpPr>
              <p:cNvPr id="46" name="TextBox 45"/>
              <p:cNvSpPr txBox="1"/>
              <p:nvPr/>
            </p:nvSpPr>
            <p:spPr>
              <a:xfrm>
                <a:off x="7462075" y="1939213"/>
                <a:ext cx="1574421" cy="1633803"/>
              </a:xfrm>
              <a:prstGeom prst="rect">
                <a:avLst/>
              </a:prstGeom>
              <a:solidFill>
                <a:schemeClr val="accent2">
                  <a:lumMod val="20000"/>
                  <a:lumOff val="80000"/>
                </a:schemeClr>
              </a:solidFill>
            </p:spPr>
            <p:txBody>
              <a:bodyPr wrap="square" rtlCol="0">
                <a:noAutofit/>
              </a:bodyPr>
              <a:lstStyle/>
              <a:p>
                <a:pPr>
                  <a:spcBef>
                    <a:spcPts val="300"/>
                  </a:spcBef>
                </a:pPr>
                <a:r>
                  <a:rPr lang="en-US" dirty="0"/>
                  <a:t>A: always “0”. B: always “1”.  </a:t>
                </a:r>
              </a:p>
              <a:p>
                <a:pPr>
                  <a:spcBef>
                    <a:spcPts val="300"/>
                  </a:spcBef>
                </a:pPr>
                <a:r>
                  <a:rPr lang="en-US" dirty="0"/>
                  <a:t>C: excellent</a:t>
                </a:r>
              </a:p>
              <a:p>
                <a:pPr>
                  <a:spcBef>
                    <a:spcPts val="300"/>
                  </a:spcBef>
                </a:pPr>
                <a:r>
                  <a:rPr lang="en-US" dirty="0"/>
                  <a:t>D: “1” with </a:t>
                </a:r>
                <a:r>
                  <a:rPr lang="en-US" dirty="0" err="1"/>
                  <a:t>prob</a:t>
                </a:r>
                <a:r>
                  <a:rPr lang="en-US" dirty="0"/>
                  <a:t> 0.2.  </a:t>
                </a:r>
              </a:p>
              <a:p>
                <a:pPr>
                  <a:spcBef>
                    <a:spcPts val="300"/>
                  </a:spcBef>
                </a:pPr>
                <a:r>
                  <a:rPr lang="en-US" dirty="0"/>
                  <a:t> </a:t>
                </a:r>
              </a:p>
            </p:txBody>
          </p:sp>
        </p:grpSp>
      </p:grpSp>
    </p:spTree>
    <p:extLst>
      <p:ext uri="{BB962C8B-B14F-4D97-AF65-F5344CB8AC3E}">
        <p14:creationId xmlns:p14="http://schemas.microsoft.com/office/powerpoint/2010/main" val="333108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565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940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Calibration</a:t>
            </a:r>
          </a:p>
        </p:txBody>
      </p:sp>
      <p:sp>
        <p:nvSpPr>
          <p:cNvPr id="3" name="Content Placeholder 2"/>
          <p:cNvSpPr>
            <a:spLocks noGrp="1"/>
          </p:cNvSpPr>
          <p:nvPr>
            <p:ph idx="1"/>
          </p:nvPr>
        </p:nvSpPr>
        <p:spPr/>
        <p:txBody>
          <a:bodyPr/>
          <a:lstStyle/>
          <a:p>
            <a:r>
              <a:rPr lang="en-US" dirty="0"/>
              <a:t>Allows for loosely coupled systems, with a separation of concerns</a:t>
            </a:r>
          </a:p>
          <a:p>
            <a:r>
              <a:rPr lang="en-US" dirty="0"/>
              <a:t>For example, a platform can:</a:t>
            </a:r>
          </a:p>
          <a:p>
            <a:pPr lvl="1"/>
            <a:r>
              <a:rPr lang="en-US" dirty="0"/>
              <a:t>Chain together estimates; e.g.,  </a:t>
            </a:r>
            <a:r>
              <a:rPr lang="en-US" i="1" dirty="0" err="1">
                <a:cs typeface="Times" panose="02020603050405020304" pitchFamily="18" charset="0"/>
              </a:rPr>
              <a:t>P(purchase</a:t>
            </a:r>
            <a:r>
              <a:rPr lang="en-US" i="1" dirty="0">
                <a:cs typeface="Times" panose="02020603050405020304" pitchFamily="18" charset="0"/>
              </a:rPr>
              <a:t>)</a:t>
            </a:r>
            <a:br>
              <a:rPr lang="en-US" i="1" dirty="0">
                <a:cs typeface="Times" panose="02020603050405020304" pitchFamily="18" charset="0"/>
              </a:rPr>
            </a:br>
            <a:r>
              <a:rPr lang="en-US" i="1" dirty="0">
                <a:cs typeface="Times" panose="02020603050405020304" pitchFamily="18" charset="0"/>
              </a:rPr>
              <a:t>= P(CTR) </a:t>
            </a:r>
            <a:r>
              <a:rPr lang="en-US" i="1" dirty="0" err="1">
                <a:cs typeface="Times" panose="02020603050405020304" pitchFamily="18" charset="0"/>
              </a:rPr>
              <a:t>x</a:t>
            </a:r>
            <a:r>
              <a:rPr lang="en-US" i="1" dirty="0">
                <a:cs typeface="Times" panose="02020603050405020304" pitchFamily="18" charset="0"/>
              </a:rPr>
              <a:t> </a:t>
            </a:r>
            <a:r>
              <a:rPr lang="en-US" i="1" dirty="0" err="1">
                <a:cs typeface="Times" panose="02020603050405020304" pitchFamily="18" charset="0"/>
              </a:rPr>
              <a:t>P(purchase</a:t>
            </a:r>
            <a:r>
              <a:rPr lang="en-US" i="1" dirty="0">
                <a:cs typeface="Times" panose="02020603050405020304" pitchFamily="18" charset="0"/>
              </a:rPr>
              <a:t> | click)</a:t>
            </a:r>
          </a:p>
          <a:p>
            <a:pPr lvl="1"/>
            <a:r>
              <a:rPr lang="en-US" dirty="0"/>
              <a:t>Use estimates to project expected, daily spend; automate “budget pacing”</a:t>
            </a:r>
          </a:p>
          <a:p>
            <a:pPr lvl="1"/>
            <a:r>
              <a:rPr lang="en-US" dirty="0"/>
              <a:t>Filter low quality ads, only admitting ads with </a:t>
            </a:r>
            <a:r>
              <a:rPr lang="en-US" i="1" dirty="0">
                <a:cs typeface="Times" panose="02020603050405020304" pitchFamily="18" charset="0"/>
              </a:rPr>
              <a:t>CTR </a:t>
            </a:r>
            <a:r>
              <a:rPr lang="en-US" dirty="0"/>
              <a:t>&gt; = 0.01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65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Predicting Clicks</a:t>
            </a:r>
          </a:p>
        </p:txBody>
      </p:sp>
      <p:sp>
        <p:nvSpPr>
          <p:cNvPr id="3" name="Subtitle 2"/>
          <p:cNvSpPr>
            <a:spLocks noGrp="1"/>
          </p:cNvSpPr>
          <p:nvPr>
            <p:ph type="subTitle" idx="1"/>
          </p:nvPr>
        </p:nvSpPr>
        <p:spPr/>
        <p:txBody>
          <a:bodyPr/>
          <a:lstStyle/>
          <a:p>
            <a:r>
              <a:rPr lang="en-US" dirty="0"/>
              <a:t>Design Choices</a:t>
            </a:r>
            <a:endParaRPr lang="en-IN" dirty="0"/>
          </a:p>
        </p:txBody>
      </p:sp>
    </p:spTree>
    <p:extLst>
      <p:ext uri="{BB962C8B-B14F-4D97-AF65-F5344CB8AC3E}">
        <p14:creationId xmlns:p14="http://schemas.microsoft.com/office/powerpoint/2010/main" val="233075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23479002"/>
              </p:ext>
            </p:extLst>
          </p:nvPr>
        </p:nvGraphicFramePr>
        <p:xfrm>
          <a:off x="251520" y="1440810"/>
          <a:ext cx="8435280" cy="2291080"/>
        </p:xfrm>
        <a:graphic>
          <a:graphicData uri="http://schemas.openxmlformats.org/drawingml/2006/table">
            <a:tbl>
              <a:tblPr firstRow="1" bandRow="1">
                <a:tableStyleId>{21E4AEA4-8DFA-4A89-87EB-49C32662AFE0}</a:tableStyleId>
              </a:tblPr>
              <a:tblGrid>
                <a:gridCol w="2811760">
                  <a:extLst>
                    <a:ext uri="{9D8B030D-6E8A-4147-A177-3AD203B41FA5}">
                      <a16:colId xmlns:a16="http://schemas.microsoft.com/office/drawing/2014/main" val="20000"/>
                    </a:ext>
                  </a:extLst>
                </a:gridCol>
                <a:gridCol w="2811760">
                  <a:extLst>
                    <a:ext uri="{9D8B030D-6E8A-4147-A177-3AD203B41FA5}">
                      <a16:colId xmlns:a16="http://schemas.microsoft.com/office/drawing/2014/main" val="20001"/>
                    </a:ext>
                  </a:extLst>
                </a:gridCol>
                <a:gridCol w="2811760">
                  <a:extLst>
                    <a:ext uri="{9D8B030D-6E8A-4147-A177-3AD203B41FA5}">
                      <a16:colId xmlns:a16="http://schemas.microsoft.com/office/drawing/2014/main" val="20002"/>
                    </a:ext>
                  </a:extLst>
                </a:gridCol>
              </a:tblGrid>
              <a:tr h="370840">
                <a:tc>
                  <a:txBody>
                    <a:bodyPr/>
                    <a:lstStyle/>
                    <a:p>
                      <a:endParaRPr lang="en-US" dirty="0">
                        <a:solidFill>
                          <a:schemeClr val="tx1"/>
                        </a:solidFill>
                      </a:endParaRPr>
                    </a:p>
                  </a:txBody>
                  <a:tcPr>
                    <a:solidFill>
                      <a:schemeClr val="bg1"/>
                    </a:solidFill>
                  </a:tcPr>
                </a:tc>
                <a:tc>
                  <a:txBody>
                    <a:bodyPr/>
                    <a:lstStyle/>
                    <a:p>
                      <a:r>
                        <a:rPr lang="en-US" dirty="0">
                          <a:solidFill>
                            <a:schemeClr val="tx1"/>
                          </a:solidFill>
                        </a:rPr>
                        <a:t>Pro</a:t>
                      </a:r>
                    </a:p>
                  </a:txBody>
                  <a:tcPr>
                    <a:solidFill>
                      <a:schemeClr val="bg1"/>
                    </a:solidFill>
                  </a:tcPr>
                </a:tc>
                <a:tc>
                  <a:txBody>
                    <a:bodyPr/>
                    <a:lstStyle/>
                    <a:p>
                      <a:r>
                        <a:rPr lang="en-US" dirty="0">
                          <a:solidFill>
                            <a:schemeClr val="tx1"/>
                          </a:solidFill>
                        </a:rPr>
                        <a:t>Con</a:t>
                      </a:r>
                    </a:p>
                  </a:txBody>
                  <a:tcPr>
                    <a:solidFill>
                      <a:schemeClr val="bg1"/>
                    </a:solidFill>
                  </a:tcPr>
                </a:tc>
                <a:extLst>
                  <a:ext uri="{0D108BD9-81ED-4DB2-BD59-A6C34878D82A}">
                    <a16:rowId xmlns:a16="http://schemas.microsoft.com/office/drawing/2014/main" val="10000"/>
                  </a:ext>
                </a:extLst>
              </a:tr>
              <a:tr h="370840">
                <a:tc>
                  <a:txBody>
                    <a:bodyPr/>
                    <a:lstStyle/>
                    <a:p>
                      <a:pPr marL="355600" indent="-355600" algn="l">
                        <a:buFont typeface="+mj-lt"/>
                        <a:buAutoNum type="arabicPeriod"/>
                      </a:pPr>
                      <a:r>
                        <a:rPr lang="en-US" sz="2000" dirty="0"/>
                        <a:t>Logistic</a:t>
                      </a:r>
                      <a:r>
                        <a:rPr lang="en-US" sz="2000" baseline="0" dirty="0"/>
                        <a:t> regression</a:t>
                      </a:r>
                      <a:endParaRPr lang="en-US" sz="2000" dirty="0">
                        <a:solidFill>
                          <a:schemeClr val="tx1"/>
                        </a:solidFill>
                      </a:endParaRPr>
                    </a:p>
                  </a:txBody>
                  <a:tcPr>
                    <a:solidFill>
                      <a:schemeClr val="bg1"/>
                    </a:solidFill>
                  </a:tcPr>
                </a:tc>
                <a:tc>
                  <a:txBody>
                    <a:bodyPr/>
                    <a:lstStyle/>
                    <a:p>
                      <a:r>
                        <a:rPr lang="en-US" sz="1800" dirty="0"/>
                        <a:t>Scalable, online</a:t>
                      </a:r>
                      <a:r>
                        <a:rPr lang="en-US" sz="1800" baseline="0" dirty="0"/>
                        <a:t> training</a:t>
                      </a:r>
                    </a:p>
                    <a:p>
                      <a:r>
                        <a:rPr lang="en-US" sz="1800" baseline="0" dirty="0"/>
                        <a:t>Interpretable</a:t>
                      </a:r>
                      <a:endParaRPr lang="en-US" sz="1800" dirty="0">
                        <a:solidFill>
                          <a:schemeClr val="tx1"/>
                        </a:solidFill>
                      </a:endParaRPr>
                    </a:p>
                  </a:txBody>
                  <a:tcPr>
                    <a:solidFill>
                      <a:schemeClr val="accent2">
                        <a:lumMod val="40000"/>
                        <a:lumOff val="60000"/>
                      </a:schemeClr>
                    </a:solidFill>
                  </a:tcPr>
                </a:tc>
                <a:tc>
                  <a:txBody>
                    <a:bodyPr/>
                    <a:lstStyle/>
                    <a:p>
                      <a:r>
                        <a:rPr lang="en-US" sz="1800" dirty="0"/>
                        <a:t>Linear (need</a:t>
                      </a:r>
                      <a:r>
                        <a:rPr lang="en-US" sz="1800" baseline="0" dirty="0"/>
                        <a:t> feature engineering)</a:t>
                      </a:r>
                      <a:endParaRPr lang="en-US" sz="1800" dirty="0">
                        <a:solidFill>
                          <a:schemeClr val="tx1"/>
                        </a:solidFill>
                      </a:endParaRPr>
                    </a:p>
                  </a:txBody>
                  <a:tcPr>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342900" indent="-342900" algn="l">
                        <a:buFont typeface="+mj-lt"/>
                        <a:buAutoNum type="arabicPeriod" startAt="2"/>
                      </a:pPr>
                      <a:r>
                        <a:rPr lang="en-US" sz="2000" dirty="0"/>
                        <a:t>Decision trees</a:t>
                      </a:r>
                    </a:p>
                    <a:p>
                      <a:pPr algn="r"/>
                      <a:r>
                        <a:rPr lang="en-US" sz="1400" dirty="0"/>
                        <a:t>(gradient</a:t>
                      </a:r>
                      <a:r>
                        <a:rPr lang="en-US" sz="1400" baseline="0" dirty="0"/>
                        <a:t> boosted, forests…)</a:t>
                      </a:r>
                      <a:endParaRPr lang="en-US" sz="1400" dirty="0">
                        <a:solidFill>
                          <a:schemeClr val="tx1"/>
                        </a:solidFill>
                      </a:endParaRPr>
                    </a:p>
                  </a:txBody>
                  <a:tcPr>
                    <a:solidFill>
                      <a:schemeClr val="bg1"/>
                    </a:solidFill>
                  </a:tcPr>
                </a:tc>
                <a:tc>
                  <a:txBody>
                    <a:bodyPr/>
                    <a:lstStyle/>
                    <a:p>
                      <a:r>
                        <a:rPr lang="en-US" sz="1800" dirty="0"/>
                        <a:t>Nonlinear effects</a:t>
                      </a:r>
                    </a:p>
                    <a:p>
                      <a:r>
                        <a:rPr lang="en-US" sz="1800" dirty="0"/>
                        <a:t>Interpretable</a:t>
                      </a:r>
                      <a:endParaRPr lang="en-US" sz="1800" dirty="0">
                        <a:solidFill>
                          <a:schemeClr val="tx1"/>
                        </a:solidFill>
                      </a:endParaRPr>
                    </a:p>
                  </a:txBody>
                  <a:tcPr>
                    <a:solidFill>
                      <a:schemeClr val="accent2">
                        <a:lumMod val="20000"/>
                        <a:lumOff val="80000"/>
                      </a:schemeClr>
                    </a:solidFill>
                  </a:tcPr>
                </a:tc>
                <a:tc>
                  <a:txBody>
                    <a:bodyPr/>
                    <a:lstStyle/>
                    <a:p>
                      <a:r>
                        <a:rPr lang="en-US" sz="1800" dirty="0"/>
                        <a:t>Approximately</a:t>
                      </a:r>
                      <a:r>
                        <a:rPr lang="en-US" sz="1800" baseline="0" dirty="0"/>
                        <a:t> </a:t>
                      </a:r>
                      <a:r>
                        <a:rPr lang="en-US" sz="1800" dirty="0"/>
                        <a:t>1–2</a:t>
                      </a:r>
                      <a:r>
                        <a:rPr lang="en-US" sz="1800" baseline="0" dirty="0"/>
                        <a:t> days to train at very large scale</a:t>
                      </a:r>
                      <a:endParaRPr lang="en-US" sz="1800"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pPr marL="342900" indent="-342900" algn="l">
                        <a:buFont typeface="+mj-lt"/>
                        <a:buAutoNum type="arabicPeriod" startAt="3"/>
                      </a:pPr>
                      <a:r>
                        <a:rPr lang="en-US" sz="2000" dirty="0"/>
                        <a:t>Deep networks</a:t>
                      </a:r>
                    </a:p>
                    <a:p>
                      <a:pPr marL="342000" indent="0" algn="l">
                        <a:buFont typeface="+mj-lt"/>
                        <a:buNone/>
                      </a:pPr>
                      <a:r>
                        <a:rPr lang="en-US" sz="1400" dirty="0"/>
                        <a:t>(</a:t>
                      </a:r>
                      <a:r>
                        <a:rPr lang="en-US" sz="1400" dirty="0" err="1"/>
                        <a:t>CNNs</a:t>
                      </a:r>
                      <a:r>
                        <a:rPr lang="en-US" sz="1400" dirty="0"/>
                        <a:t>, …)</a:t>
                      </a:r>
                      <a:endParaRPr lang="en-US" sz="1400"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Nonlinear effects</a:t>
                      </a:r>
                    </a:p>
                    <a:p>
                      <a:r>
                        <a:rPr lang="en-US" sz="1800" dirty="0"/>
                        <a:t>Very accurate</a:t>
                      </a:r>
                      <a:endParaRPr lang="en-US" sz="1800" dirty="0">
                        <a:solidFill>
                          <a:schemeClr val="tx1"/>
                        </a:solidFill>
                      </a:endParaRPr>
                    </a:p>
                  </a:txBody>
                  <a:tcPr>
                    <a:solidFill>
                      <a:schemeClr val="accent2">
                        <a:lumMod val="40000"/>
                        <a:lumOff val="60000"/>
                      </a:schemeClr>
                    </a:solidFill>
                  </a:tcPr>
                </a:tc>
                <a:tc>
                  <a:txBody>
                    <a:bodyPr/>
                    <a:lstStyle/>
                    <a:p>
                      <a:r>
                        <a:rPr lang="en-US" sz="1800" dirty="0"/>
                        <a:t>Approximately 1–2</a:t>
                      </a:r>
                      <a:r>
                        <a:rPr lang="en-US" sz="1800" baseline="0" dirty="0"/>
                        <a:t> weeks to train at very large scale</a:t>
                      </a:r>
                      <a:endParaRPr lang="en-US" sz="1800" baseline="0" dirty="0">
                        <a:solidFill>
                          <a:schemeClr val="tx1"/>
                        </a:solidFill>
                      </a:endParaRPr>
                    </a:p>
                  </a:txBody>
                  <a:tcPr>
                    <a:solidFill>
                      <a:schemeClr val="accent2">
                        <a:lumMod val="40000"/>
                        <a:lumOff val="60000"/>
                      </a:schemeClr>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a:xfrm>
            <a:off x="-1764704" y="228600"/>
            <a:ext cx="12025336" cy="1143000"/>
          </a:xfrm>
        </p:spPr>
        <p:txBody>
          <a:bodyPr/>
          <a:lstStyle/>
          <a:p>
            <a:r>
              <a:rPr lang="en-US" dirty="0"/>
              <a:t>Which Model to Use?</a:t>
            </a:r>
          </a:p>
        </p:txBody>
      </p:sp>
      <p:grpSp>
        <p:nvGrpSpPr>
          <p:cNvPr id="3" name="Group 2">
            <a:extLst>
              <a:ext uri="{FF2B5EF4-FFF2-40B4-BE49-F238E27FC236}">
                <a16:creationId xmlns:a16="http://schemas.microsoft.com/office/drawing/2014/main" id="{68FA97FD-9FFA-8B42-A336-80F946DFCAB1}"/>
              </a:ext>
            </a:extLst>
          </p:cNvPr>
          <p:cNvGrpSpPr/>
          <p:nvPr/>
        </p:nvGrpSpPr>
        <p:grpSpPr>
          <a:xfrm>
            <a:off x="179512" y="4005064"/>
            <a:ext cx="8522201" cy="2667879"/>
            <a:chOff x="179512" y="4005064"/>
            <a:chExt cx="8522201" cy="2667879"/>
          </a:xfrm>
        </p:grpSpPr>
        <p:pic>
          <p:nvPicPr>
            <p:cNvPr id="11" name="Picture 10" descr="A facebook ad contains a picture of a nicely-furnished bedroom." title="A facebook ad"/>
            <p:cNvPicPr>
              <a:picLocks noChangeAspect="1"/>
            </p:cNvPicPr>
            <p:nvPr/>
          </p:nvPicPr>
          <p:blipFill>
            <a:blip r:embed="rId3" cstate="print"/>
            <a:srcRect b="24828"/>
            <a:stretch>
              <a:fillRect/>
            </a:stretch>
          </p:blipFill>
          <p:spPr>
            <a:xfrm>
              <a:off x="3653046" y="4649688"/>
              <a:ext cx="872204" cy="1419058"/>
            </a:xfrm>
            <a:prstGeom prst="rect">
              <a:avLst/>
            </a:prstGeom>
          </p:spPr>
        </p:pic>
        <p:sp>
          <p:nvSpPr>
            <p:cNvPr id="8" name="Rectangle 7"/>
            <p:cNvSpPr/>
            <p:nvPr/>
          </p:nvSpPr>
          <p:spPr>
            <a:xfrm>
              <a:off x="3522416" y="4085866"/>
              <a:ext cx="1818126" cy="338554"/>
            </a:xfrm>
            <a:prstGeom prst="rect">
              <a:avLst/>
            </a:prstGeom>
          </p:spPr>
          <p:txBody>
            <a:bodyPr wrap="none">
              <a:noAutofit/>
            </a:bodyPr>
            <a:lstStyle/>
            <a:p>
              <a:pPr marL="342900" indent="-342900">
                <a:buFont typeface="+mj-lt"/>
                <a:buAutoNum type="alphaUcPeriod" startAt="2"/>
              </a:pPr>
              <a:r>
                <a:rPr lang="en-US" dirty="0" err="1"/>
                <a:t>Facebook</a:t>
              </a:r>
              <a:r>
                <a:rPr lang="en-US" dirty="0"/>
                <a:t> ads</a:t>
              </a:r>
            </a:p>
          </p:txBody>
        </p:sp>
        <p:sp>
          <p:nvSpPr>
            <p:cNvPr id="9" name="Rectangle 8"/>
            <p:cNvSpPr/>
            <p:nvPr/>
          </p:nvSpPr>
          <p:spPr>
            <a:xfrm>
              <a:off x="6107577" y="4078302"/>
              <a:ext cx="2594136" cy="338554"/>
            </a:xfrm>
            <a:prstGeom prst="rect">
              <a:avLst/>
            </a:prstGeom>
          </p:spPr>
          <p:txBody>
            <a:bodyPr wrap="square">
              <a:noAutofit/>
            </a:bodyPr>
            <a:lstStyle/>
            <a:p>
              <a:pPr marL="342900" indent="-342900">
                <a:buFont typeface="+mj-lt"/>
                <a:buAutoNum type="alphaUcPeriod" startAt="3"/>
              </a:pPr>
              <a:r>
                <a:rPr lang="en-US" dirty="0"/>
                <a:t>Sponsored search ads</a:t>
              </a:r>
            </a:p>
          </p:txBody>
        </p:sp>
        <p:pic>
          <p:nvPicPr>
            <p:cNvPr id="10" name="Picture 9" descr="A young man in a tuxedo with a bouquet faces the camera against a gray field." title="SBURIA perfect wedding display ad"/>
            <p:cNvPicPr>
              <a:picLocks noChangeAspect="1"/>
            </p:cNvPicPr>
            <p:nvPr/>
          </p:nvPicPr>
          <p:blipFill rotWithShape="1">
            <a:blip r:embed="rId4" cstate="print"/>
            <a:srcRect l="10506" r="11170"/>
            <a:stretch/>
          </p:blipFill>
          <p:spPr>
            <a:xfrm>
              <a:off x="478863" y="4652664"/>
              <a:ext cx="2335935" cy="1292380"/>
            </a:xfrm>
            <a:prstGeom prst="rect">
              <a:avLst/>
            </a:prstGeom>
          </p:spPr>
        </p:pic>
        <p:pic>
          <p:nvPicPr>
            <p:cNvPr id="12" name="Picture 11" descr="A screenshot of two paid search results after a Google search for &quot;Business analytics programs.&quot;" title="Sponsored search ads"/>
            <p:cNvPicPr>
              <a:picLocks noChangeAspect="1"/>
            </p:cNvPicPr>
            <p:nvPr/>
          </p:nvPicPr>
          <p:blipFill>
            <a:blip r:embed="rId5" cstate="print"/>
            <a:stretch>
              <a:fillRect/>
            </a:stretch>
          </p:blipFill>
          <p:spPr>
            <a:xfrm>
              <a:off x="6107577" y="4652664"/>
              <a:ext cx="2513035" cy="1212888"/>
            </a:xfrm>
            <a:prstGeom prst="rect">
              <a:avLst/>
            </a:prstGeom>
          </p:spPr>
        </p:pic>
        <p:sp>
          <p:nvSpPr>
            <p:cNvPr id="13" name="Rectangle 12"/>
            <p:cNvSpPr/>
            <p:nvPr/>
          </p:nvSpPr>
          <p:spPr>
            <a:xfrm>
              <a:off x="179512" y="5931878"/>
              <a:ext cx="2767665" cy="244858"/>
            </a:xfrm>
            <a:prstGeom prst="rect">
              <a:avLst/>
            </a:prstGeom>
          </p:spPr>
          <p:txBody>
            <a:bodyPr wrap="square">
              <a:noAutofit/>
            </a:bodyPr>
            <a:lstStyle/>
            <a:p>
              <a:pPr algn="r"/>
              <a:r>
                <a:rPr lang="en-US" sz="1000" dirty="0">
                  <a:solidFill>
                    <a:schemeClr val="bg1">
                      <a:lumMod val="50000"/>
                    </a:schemeClr>
                  </a:solidFill>
                </a:rPr>
                <a:t>source: Chen et al., </a:t>
              </a:r>
              <a:r>
                <a:rPr lang="en-US" sz="1000" i="1" dirty="0">
                  <a:solidFill>
                    <a:schemeClr val="bg1">
                      <a:lumMod val="50000"/>
                    </a:schemeClr>
                  </a:solidFill>
                </a:rPr>
                <a:t>ACM Multimedia </a:t>
              </a:r>
              <a:r>
                <a:rPr lang="en-US" sz="1000" dirty="0">
                  <a:solidFill>
                    <a:schemeClr val="bg1">
                      <a:lumMod val="50000"/>
                    </a:schemeClr>
                  </a:solidFill>
                </a:rPr>
                <a:t>2016</a:t>
              </a:r>
            </a:p>
          </p:txBody>
        </p:sp>
        <p:sp>
          <p:nvSpPr>
            <p:cNvPr id="22" name="Rectangle 21"/>
            <p:cNvSpPr/>
            <p:nvPr/>
          </p:nvSpPr>
          <p:spPr>
            <a:xfrm>
              <a:off x="6292879" y="6131396"/>
              <a:ext cx="2408834" cy="541547"/>
            </a:xfrm>
            <a:prstGeom prst="rect">
              <a:avLst/>
            </a:prstGeom>
          </p:spPr>
          <p:txBody>
            <a:bodyPr wrap="square">
              <a:noAutofit/>
            </a:bodyPr>
            <a:lstStyle/>
            <a:p>
              <a:r>
                <a:rPr lang="en-US" sz="1400" dirty="0"/>
                <a:t>Approximately 3.5 billion searches/day</a:t>
              </a:r>
            </a:p>
          </p:txBody>
        </p:sp>
        <p:sp>
          <p:nvSpPr>
            <p:cNvPr id="23" name="Rectangle 22"/>
            <p:cNvSpPr/>
            <p:nvPr/>
          </p:nvSpPr>
          <p:spPr>
            <a:xfrm>
              <a:off x="3373120" y="6172035"/>
              <a:ext cx="2664297" cy="307777"/>
            </a:xfrm>
            <a:prstGeom prst="rect">
              <a:avLst/>
            </a:prstGeom>
          </p:spPr>
          <p:txBody>
            <a:bodyPr wrap="none">
              <a:noAutofit/>
            </a:bodyPr>
            <a:lstStyle/>
            <a:p>
              <a:r>
                <a:rPr lang="en-US" sz="1400" dirty="0"/>
                <a:t>Approximately 10 billion ads/day</a:t>
              </a:r>
            </a:p>
          </p:txBody>
        </p:sp>
        <p:sp>
          <p:nvSpPr>
            <p:cNvPr id="24" name="Rectangle 23"/>
            <p:cNvSpPr/>
            <p:nvPr/>
          </p:nvSpPr>
          <p:spPr>
            <a:xfrm>
              <a:off x="402661" y="6183761"/>
              <a:ext cx="2894259" cy="307777"/>
            </a:xfrm>
            <a:prstGeom prst="rect">
              <a:avLst/>
            </a:prstGeom>
          </p:spPr>
          <p:txBody>
            <a:bodyPr wrap="square">
              <a:noAutofit/>
            </a:bodyPr>
            <a:lstStyle/>
            <a:p>
              <a:r>
                <a:rPr lang="en-US" sz="1400" dirty="0"/>
                <a:t>Approximately 150 million ads/day</a:t>
              </a:r>
            </a:p>
          </p:txBody>
        </p:sp>
        <p:sp>
          <p:nvSpPr>
            <p:cNvPr id="27" name="Rectangle 26"/>
            <p:cNvSpPr/>
            <p:nvPr/>
          </p:nvSpPr>
          <p:spPr>
            <a:xfrm>
              <a:off x="478863" y="4062114"/>
              <a:ext cx="2553308" cy="338554"/>
            </a:xfrm>
            <a:prstGeom prst="rect">
              <a:avLst/>
            </a:prstGeom>
          </p:spPr>
          <p:txBody>
            <a:bodyPr wrap="square">
              <a:noAutofit/>
            </a:bodyPr>
            <a:lstStyle/>
            <a:p>
              <a:pPr marL="342900" indent="-342900">
                <a:buFont typeface="+mj-lt"/>
                <a:buAutoNum type="alphaUcPeriod"/>
              </a:pPr>
              <a:r>
                <a:rPr lang="en-US" dirty="0"/>
                <a:t>Display ads at </a:t>
              </a:r>
              <a:r>
                <a:rPr lang="en-US" dirty="0" err="1"/>
                <a:t>Alibaba</a:t>
              </a:r>
              <a:endParaRPr lang="en-US" dirty="0"/>
            </a:p>
          </p:txBody>
        </p:sp>
        <p:cxnSp>
          <p:nvCxnSpPr>
            <p:cNvPr id="14" name="Straight Connector 13">
              <a:extLst>
                <a:ext uri="{FF2B5EF4-FFF2-40B4-BE49-F238E27FC236}">
                  <a16:creationId xmlns:a16="http://schemas.microsoft.com/office/drawing/2014/main" id="{26A1970A-7B0F-4068-A596-1507FFE807BF}"/>
                </a:ext>
              </a:extLst>
            </p:cNvPr>
            <p:cNvCxnSpPr>
              <a:cxnSpLocks/>
            </p:cNvCxnSpPr>
            <p:nvPr/>
          </p:nvCxnSpPr>
          <p:spPr>
            <a:xfrm>
              <a:off x="400105" y="4005064"/>
              <a:ext cx="8229600" cy="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pSp>
      <p:sp>
        <p:nvSpPr>
          <p:cNvPr id="16" name="Rectangle 15">
            <a:extLst>
              <a:ext uri="{FF2B5EF4-FFF2-40B4-BE49-F238E27FC236}">
                <a16:creationId xmlns:a16="http://schemas.microsoft.com/office/drawing/2014/main" id="{C52C5DB0-59AD-AC4A-AB78-1837E0FABE75}"/>
              </a:ext>
            </a:extLst>
          </p:cNvPr>
          <p:cNvSpPr/>
          <p:nvPr/>
        </p:nvSpPr>
        <p:spPr>
          <a:xfrm>
            <a:off x="8790206" y="6434541"/>
            <a:ext cx="364202" cy="369332"/>
          </a:xfrm>
          <a:prstGeom prst="rect">
            <a:avLst/>
          </a:prstGeom>
        </p:spPr>
        <p:txBody>
          <a:bodyPr wrap="none">
            <a:spAutoFit/>
          </a:bodyPr>
          <a:lstStyle/>
          <a:p>
            <a:r>
              <a:rPr lang="en-US" dirty="0"/>
              <a:t>Q</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23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dirty="0"/>
              <a:t>The Search Ads Market</a:t>
            </a:r>
          </a:p>
        </p:txBody>
      </p:sp>
      <p:sp>
        <p:nvSpPr>
          <p:cNvPr id="11" name="Rectangle 10">
            <a:extLst>
              <a:ext uri="{FF2B5EF4-FFF2-40B4-BE49-F238E27FC236}">
                <a16:creationId xmlns:a16="http://schemas.microsoft.com/office/drawing/2014/main" id="{8B19A55F-9F57-CB45-B6AE-27058DEACBC0}"/>
              </a:ext>
            </a:extLst>
          </p:cNvPr>
          <p:cNvSpPr/>
          <p:nvPr/>
        </p:nvSpPr>
        <p:spPr>
          <a:xfrm>
            <a:off x="457200" y="1616044"/>
            <a:ext cx="4724400" cy="338554"/>
          </a:xfrm>
          <a:prstGeom prst="rect">
            <a:avLst/>
          </a:prstGeom>
          <a:solidFill>
            <a:schemeClr val="bg1"/>
          </a:solidFill>
        </p:spPr>
        <p:txBody>
          <a:bodyPr wrap="square">
            <a:noAutofit/>
          </a:bodyPr>
          <a:lstStyle/>
          <a:p>
            <a:pPr algn="ctr"/>
            <a:r>
              <a:rPr lang="en-US" b="1" dirty="0"/>
              <a:t>US search queries </a:t>
            </a:r>
          </a:p>
          <a:p>
            <a:pPr algn="ctr"/>
            <a:r>
              <a:rPr lang="en-US" b="1" dirty="0"/>
              <a:t>(per month, desktop only)</a:t>
            </a:r>
          </a:p>
        </p:txBody>
      </p:sp>
      <p:sp>
        <p:nvSpPr>
          <p:cNvPr id="12" name="Rectangle 11">
            <a:extLst>
              <a:ext uri="{FF2B5EF4-FFF2-40B4-BE49-F238E27FC236}">
                <a16:creationId xmlns:a16="http://schemas.microsoft.com/office/drawing/2014/main" id="{B1532E45-D2BE-F54D-945E-88C8757E94E2}"/>
              </a:ext>
            </a:extLst>
          </p:cNvPr>
          <p:cNvSpPr/>
          <p:nvPr/>
        </p:nvSpPr>
        <p:spPr>
          <a:xfrm>
            <a:off x="457200" y="5260672"/>
            <a:ext cx="4724399" cy="461665"/>
          </a:xfrm>
          <a:prstGeom prst="rect">
            <a:avLst/>
          </a:prstGeom>
        </p:spPr>
        <p:txBody>
          <a:bodyPr>
            <a:noAutofit/>
          </a:bodyPr>
          <a:lstStyle/>
          <a:p>
            <a:endParaRPr lang="en-US" sz="1000" dirty="0">
              <a:solidFill>
                <a:schemeClr val="bg1">
                  <a:lumMod val="50000"/>
                </a:schemeClr>
              </a:solidFill>
            </a:endParaRPr>
          </a:p>
        </p:txBody>
      </p:sp>
      <p:sp>
        <p:nvSpPr>
          <p:cNvPr id="15" name="Rectangle 14">
            <a:extLst>
              <a:ext uri="{FF2B5EF4-FFF2-40B4-BE49-F238E27FC236}">
                <a16:creationId xmlns:a16="http://schemas.microsoft.com/office/drawing/2014/main" id="{D98D64C0-0116-DF4A-ADBD-2D440DFBD8E3}"/>
              </a:ext>
            </a:extLst>
          </p:cNvPr>
          <p:cNvSpPr/>
          <p:nvPr/>
        </p:nvSpPr>
        <p:spPr>
          <a:xfrm>
            <a:off x="457200" y="5614358"/>
            <a:ext cx="8229600" cy="461665"/>
          </a:xfrm>
          <a:prstGeom prst="rect">
            <a:avLst/>
          </a:prstGeom>
        </p:spPr>
        <p:txBody>
          <a:bodyPr wrap="square">
            <a:noAutofit/>
          </a:bodyPr>
          <a:lstStyle/>
          <a:p>
            <a:r>
              <a:rPr lang="en-US" sz="2400" dirty="0"/>
              <a:t>In 2018, &gt;70% U.S. search ad revenue comes from mobile</a:t>
            </a:r>
          </a:p>
        </p:txBody>
      </p:sp>
      <p:sp>
        <p:nvSpPr>
          <p:cNvPr id="18" name="Rectangle 17">
            <a:extLst>
              <a:ext uri="{FF2B5EF4-FFF2-40B4-BE49-F238E27FC236}">
                <a16:creationId xmlns:a16="http://schemas.microsoft.com/office/drawing/2014/main" id="{DDBBB5B7-328E-7F41-AA00-A7F4E85DB14D}"/>
              </a:ext>
            </a:extLst>
          </p:cNvPr>
          <p:cNvSpPr/>
          <p:nvPr/>
        </p:nvSpPr>
        <p:spPr>
          <a:xfrm>
            <a:off x="5519441" y="1621081"/>
            <a:ext cx="3276600" cy="395019"/>
          </a:xfrm>
          <a:prstGeom prst="rect">
            <a:avLst/>
          </a:prstGeom>
        </p:spPr>
        <p:txBody>
          <a:bodyPr wrap="square">
            <a:noAutofit/>
          </a:bodyPr>
          <a:lstStyle/>
          <a:p>
            <a:pPr algn="ctr"/>
            <a:r>
              <a:rPr lang="en-US" b="1" dirty="0"/>
              <a:t>Global digital ad spend (2016)</a:t>
            </a:r>
          </a:p>
        </p:txBody>
      </p:sp>
      <p:sp>
        <p:nvSpPr>
          <p:cNvPr id="9" name="Rectangle 8">
            <a:extLst>
              <a:ext uri="{FF2B5EF4-FFF2-40B4-BE49-F238E27FC236}">
                <a16:creationId xmlns:a16="http://schemas.microsoft.com/office/drawing/2014/main" id="{CEA67D94-65AB-D345-B86A-A6A10755D738}"/>
              </a:ext>
            </a:extLst>
          </p:cNvPr>
          <p:cNvSpPr/>
          <p:nvPr/>
        </p:nvSpPr>
        <p:spPr>
          <a:xfrm>
            <a:off x="115609" y="6453336"/>
            <a:ext cx="8229600" cy="276999"/>
          </a:xfrm>
          <a:prstGeom prst="rect">
            <a:avLst/>
          </a:prstGeom>
          <a:noFill/>
        </p:spPr>
        <p:txBody>
          <a:bodyPr wrap="none" anchor="b">
            <a:noAutofit/>
          </a:bodyPr>
          <a:lstStyle/>
          <a:p>
            <a:r>
              <a:rPr lang="en-US" sz="1000" dirty="0">
                <a:solidFill>
                  <a:schemeClr val="bg1">
                    <a:lumMod val="50000"/>
                  </a:schemeClr>
                </a:solidFill>
              </a:rPr>
              <a:t>source: https://</a:t>
            </a:r>
            <a:r>
              <a:rPr lang="en-US" sz="1000" dirty="0" err="1">
                <a:solidFill>
                  <a:schemeClr val="bg1">
                    <a:lumMod val="50000"/>
                  </a:schemeClr>
                </a:solidFill>
              </a:rPr>
              <a:t>www.statista.com</a:t>
            </a:r>
            <a:r>
              <a:rPr lang="en-US" sz="1000" dirty="0">
                <a:solidFill>
                  <a:schemeClr val="bg1">
                    <a:lumMod val="50000"/>
                  </a:schemeClr>
                </a:solidFill>
              </a:rPr>
              <a:t>/statistics/265796/us-search-engines-ranked-by-number-of-core-searches/, Magna Global and Guggenheim Securities </a:t>
            </a:r>
          </a:p>
        </p:txBody>
      </p:sp>
      <p:grpSp>
        <p:nvGrpSpPr>
          <p:cNvPr id="10" name="Group 9" descr="This comparative line graph shows that Google sites outperform Microsoft sites and others by a great deal when it comes to number of searches conducted in a given month." title="US search queries per month (desktop devices only)"/>
          <p:cNvGrpSpPr/>
          <p:nvPr/>
        </p:nvGrpSpPr>
        <p:grpSpPr>
          <a:xfrm>
            <a:off x="954882" y="2371725"/>
            <a:ext cx="4405903" cy="2352675"/>
            <a:chOff x="954882" y="2371725"/>
            <a:chExt cx="4405903" cy="2352675"/>
          </a:xfrm>
        </p:grpSpPr>
        <p:sp>
          <p:nvSpPr>
            <p:cNvPr id="13" name="Rectangle 12"/>
            <p:cNvSpPr/>
            <p:nvPr/>
          </p:nvSpPr>
          <p:spPr>
            <a:xfrm>
              <a:off x="954882" y="2371725"/>
              <a:ext cx="223837" cy="235267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p:nvSpPr>
          <p:spPr>
            <a:xfrm>
              <a:off x="1419556" y="2371725"/>
              <a:ext cx="223837" cy="235267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p:cNvSpPr/>
            <p:nvPr/>
          </p:nvSpPr>
          <p:spPr>
            <a:xfrm>
              <a:off x="1884230" y="2371725"/>
              <a:ext cx="223837" cy="235267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Rectangle 18"/>
            <p:cNvSpPr/>
            <p:nvPr/>
          </p:nvSpPr>
          <p:spPr>
            <a:xfrm>
              <a:off x="2348904" y="2371725"/>
              <a:ext cx="223837" cy="235267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Rectangle 19"/>
            <p:cNvSpPr/>
            <p:nvPr/>
          </p:nvSpPr>
          <p:spPr>
            <a:xfrm>
              <a:off x="2813578" y="2371725"/>
              <a:ext cx="223837" cy="235267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Rectangle 20"/>
            <p:cNvSpPr/>
            <p:nvPr/>
          </p:nvSpPr>
          <p:spPr>
            <a:xfrm>
              <a:off x="3278252" y="2371725"/>
              <a:ext cx="223837" cy="235267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p:cNvSpPr/>
            <p:nvPr/>
          </p:nvSpPr>
          <p:spPr>
            <a:xfrm>
              <a:off x="3742926" y="2371725"/>
              <a:ext cx="223837" cy="235267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3" name="Rectangle 22"/>
            <p:cNvSpPr/>
            <p:nvPr/>
          </p:nvSpPr>
          <p:spPr>
            <a:xfrm>
              <a:off x="4207600" y="2371725"/>
              <a:ext cx="223837" cy="235267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4" name="Rectangle 23"/>
            <p:cNvSpPr/>
            <p:nvPr/>
          </p:nvSpPr>
          <p:spPr>
            <a:xfrm>
              <a:off x="4672274" y="2371725"/>
              <a:ext cx="223837" cy="235267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5" name="Rectangle 24"/>
            <p:cNvSpPr/>
            <p:nvPr/>
          </p:nvSpPr>
          <p:spPr>
            <a:xfrm>
              <a:off x="5136948" y="2371725"/>
              <a:ext cx="223837" cy="235267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26" name="Group 25" descr="US search queries per month (desktop devices only)&#10;&#10;This comparative line graph shows that Google sites outperform Microsoft sites and others by a great deal when it comes to number of searches conducted in a given month."/>
          <p:cNvGrpSpPr/>
          <p:nvPr/>
        </p:nvGrpSpPr>
        <p:grpSpPr>
          <a:xfrm>
            <a:off x="895350" y="2444750"/>
            <a:ext cx="4651375" cy="2276483"/>
            <a:chOff x="895350" y="2444750"/>
            <a:chExt cx="4651375" cy="2276483"/>
          </a:xfrm>
        </p:grpSpPr>
        <p:cxnSp>
          <p:nvCxnSpPr>
            <p:cNvPr id="27" name="Straight Connector 26"/>
            <p:cNvCxnSpPr/>
            <p:nvPr/>
          </p:nvCxnSpPr>
          <p:spPr>
            <a:xfrm>
              <a:off x="895350" y="2444750"/>
              <a:ext cx="4651375" cy="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95350" y="2825117"/>
              <a:ext cx="4651375" cy="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95350" y="3205484"/>
              <a:ext cx="4651375" cy="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95350" y="3585851"/>
              <a:ext cx="4651375" cy="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95350" y="4346583"/>
              <a:ext cx="4651375" cy="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95350" y="4721233"/>
              <a:ext cx="465137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95350" y="3966218"/>
              <a:ext cx="4651375" cy="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 name="Group 33" descr="This pie graph shows that almost 50% of digital ad spending goes to Search-related purchases, compared to Video, Social, Display, and other marketing strategies." title="Global Digital Ad Spend (2016)"/>
          <p:cNvGrpSpPr/>
          <p:nvPr/>
        </p:nvGrpSpPr>
        <p:grpSpPr>
          <a:xfrm>
            <a:off x="4496975" y="2052451"/>
            <a:ext cx="5321531" cy="3526916"/>
            <a:chOff x="543251" y="2133023"/>
            <a:chExt cx="5321531" cy="3526916"/>
          </a:xfrm>
        </p:grpSpPr>
        <p:graphicFrame>
          <p:nvGraphicFramePr>
            <p:cNvPr id="35" name="Object 2"/>
            <p:cNvGraphicFramePr>
              <a:graphicFrameLocks noChangeAspect="1"/>
            </p:cNvGraphicFramePr>
            <p:nvPr/>
          </p:nvGraphicFramePr>
          <p:xfrm>
            <a:off x="543251" y="2133023"/>
            <a:ext cx="5321531" cy="3526916"/>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Box 35"/>
            <p:cNvSpPr txBox="1"/>
            <p:nvPr/>
          </p:nvSpPr>
          <p:spPr>
            <a:xfrm>
              <a:off x="2534285" y="2581448"/>
              <a:ext cx="704215" cy="369332"/>
            </a:xfrm>
            <a:prstGeom prst="rect">
              <a:avLst/>
            </a:prstGeom>
            <a:noFill/>
          </p:spPr>
          <p:txBody>
            <a:bodyPr wrap="none" rtlCol="0" anchor="ctr">
              <a:noAutofit/>
            </a:bodyPr>
            <a:lstStyle/>
            <a:p>
              <a:pPr algn="ctr">
                <a:spcBef>
                  <a:spcPts val="600"/>
                </a:spcBef>
              </a:pPr>
              <a:r>
                <a:rPr lang="en-US" sz="1000" b="1" dirty="0"/>
                <a:t>Other, 9%</a:t>
              </a:r>
            </a:p>
          </p:txBody>
        </p:sp>
        <p:sp>
          <p:nvSpPr>
            <p:cNvPr id="37" name="TextBox 36"/>
            <p:cNvSpPr txBox="1"/>
            <p:nvPr/>
          </p:nvSpPr>
          <p:spPr>
            <a:xfrm>
              <a:off x="3760450" y="3648248"/>
              <a:ext cx="704215" cy="369332"/>
            </a:xfrm>
            <a:prstGeom prst="rect">
              <a:avLst/>
            </a:prstGeom>
            <a:noFill/>
          </p:spPr>
          <p:txBody>
            <a:bodyPr wrap="none" rtlCol="0" anchor="ctr">
              <a:noAutofit/>
            </a:bodyPr>
            <a:lstStyle/>
            <a:p>
              <a:pPr algn="ctr">
                <a:spcBef>
                  <a:spcPts val="600"/>
                </a:spcBef>
              </a:pPr>
              <a:r>
                <a:rPr lang="en-US" sz="1000" b="1" dirty="0"/>
                <a:t>Search, 49%</a:t>
              </a:r>
            </a:p>
          </p:txBody>
        </p:sp>
        <p:sp>
          <p:nvSpPr>
            <p:cNvPr id="38" name="TextBox 37"/>
            <p:cNvSpPr txBox="1"/>
            <p:nvPr/>
          </p:nvSpPr>
          <p:spPr>
            <a:xfrm>
              <a:off x="1882581" y="3716828"/>
              <a:ext cx="704215" cy="369332"/>
            </a:xfrm>
            <a:prstGeom prst="rect">
              <a:avLst/>
            </a:prstGeom>
            <a:noFill/>
          </p:spPr>
          <p:txBody>
            <a:bodyPr wrap="none" rtlCol="0" anchor="ctr">
              <a:noAutofit/>
            </a:bodyPr>
            <a:lstStyle/>
            <a:p>
              <a:pPr algn="ctr">
                <a:spcBef>
                  <a:spcPts val="600"/>
                </a:spcBef>
              </a:pPr>
              <a:r>
                <a:rPr lang="en-US" sz="1000" b="1" dirty="0"/>
                <a:t>Social, 14%</a:t>
              </a:r>
            </a:p>
          </p:txBody>
        </p:sp>
        <p:sp>
          <p:nvSpPr>
            <p:cNvPr id="39" name="TextBox 38"/>
            <p:cNvSpPr txBox="1"/>
            <p:nvPr/>
          </p:nvSpPr>
          <p:spPr>
            <a:xfrm>
              <a:off x="2019741" y="3039630"/>
              <a:ext cx="704215" cy="369332"/>
            </a:xfrm>
            <a:prstGeom prst="rect">
              <a:avLst/>
            </a:prstGeom>
            <a:noFill/>
          </p:spPr>
          <p:txBody>
            <a:bodyPr wrap="none" rtlCol="0" anchor="ctr">
              <a:noAutofit/>
            </a:bodyPr>
            <a:lstStyle/>
            <a:p>
              <a:pPr algn="ctr">
                <a:spcBef>
                  <a:spcPts val="600"/>
                </a:spcBef>
              </a:pPr>
              <a:r>
                <a:rPr lang="en-US" sz="1000" b="1" dirty="0"/>
                <a:t>Video, 9%</a:t>
              </a:r>
            </a:p>
          </p:txBody>
        </p:sp>
        <p:sp>
          <p:nvSpPr>
            <p:cNvPr id="40" name="TextBox 39"/>
            <p:cNvSpPr txBox="1"/>
            <p:nvPr/>
          </p:nvSpPr>
          <p:spPr>
            <a:xfrm>
              <a:off x="2186941" y="4617462"/>
              <a:ext cx="788476" cy="369332"/>
            </a:xfrm>
            <a:prstGeom prst="rect">
              <a:avLst/>
            </a:prstGeom>
            <a:noFill/>
          </p:spPr>
          <p:txBody>
            <a:bodyPr wrap="none" rtlCol="0" anchor="ctr">
              <a:noAutofit/>
            </a:bodyPr>
            <a:lstStyle/>
            <a:p>
              <a:pPr algn="ctr">
                <a:spcBef>
                  <a:spcPts val="600"/>
                </a:spcBef>
              </a:pPr>
              <a:r>
                <a:rPr lang="en-US" sz="1000" b="1" dirty="0"/>
                <a:t>Display, 19%</a:t>
              </a:r>
            </a:p>
          </p:txBody>
        </p:sp>
      </p:grpSp>
      <p:grpSp>
        <p:nvGrpSpPr>
          <p:cNvPr id="41" name="Group 40"/>
          <p:cNvGrpSpPr/>
          <p:nvPr/>
        </p:nvGrpSpPr>
        <p:grpSpPr>
          <a:xfrm>
            <a:off x="403393" y="2354085"/>
            <a:ext cx="466136" cy="2453740"/>
            <a:chOff x="403393" y="2354085"/>
            <a:chExt cx="466136" cy="2453740"/>
          </a:xfrm>
        </p:grpSpPr>
        <p:sp>
          <p:nvSpPr>
            <p:cNvPr id="42" name="TextBox 41"/>
            <p:cNvSpPr txBox="1"/>
            <p:nvPr/>
          </p:nvSpPr>
          <p:spPr>
            <a:xfrm>
              <a:off x="568083" y="4623159"/>
              <a:ext cx="301446" cy="184666"/>
            </a:xfrm>
            <a:prstGeom prst="rect">
              <a:avLst/>
            </a:prstGeom>
            <a:noFill/>
          </p:spPr>
          <p:txBody>
            <a:bodyPr wrap="square" rtlCol="0" anchor="ctr">
              <a:noAutofit/>
            </a:bodyPr>
            <a:lstStyle/>
            <a:p>
              <a:pPr algn="r"/>
              <a:r>
                <a:rPr lang="en-US" sz="600" dirty="0"/>
                <a:t>0</a:t>
              </a:r>
            </a:p>
          </p:txBody>
        </p:sp>
        <p:sp>
          <p:nvSpPr>
            <p:cNvPr id="43" name="TextBox 42"/>
            <p:cNvSpPr txBox="1"/>
            <p:nvPr/>
          </p:nvSpPr>
          <p:spPr>
            <a:xfrm>
              <a:off x="568083" y="4258245"/>
              <a:ext cx="301446" cy="184666"/>
            </a:xfrm>
            <a:prstGeom prst="rect">
              <a:avLst/>
            </a:prstGeom>
            <a:noFill/>
          </p:spPr>
          <p:txBody>
            <a:bodyPr wrap="square" rtlCol="0" anchor="ctr">
              <a:noAutofit/>
            </a:bodyPr>
            <a:lstStyle/>
            <a:p>
              <a:pPr algn="r"/>
              <a:r>
                <a:rPr lang="en-US" sz="600" dirty="0"/>
                <a:t>2.5</a:t>
              </a:r>
            </a:p>
          </p:txBody>
        </p:sp>
        <p:sp>
          <p:nvSpPr>
            <p:cNvPr id="44" name="TextBox 43"/>
            <p:cNvSpPr txBox="1"/>
            <p:nvPr/>
          </p:nvSpPr>
          <p:spPr>
            <a:xfrm>
              <a:off x="568083" y="3867930"/>
              <a:ext cx="301446" cy="184666"/>
            </a:xfrm>
            <a:prstGeom prst="rect">
              <a:avLst/>
            </a:prstGeom>
            <a:noFill/>
          </p:spPr>
          <p:txBody>
            <a:bodyPr wrap="square" rtlCol="0" anchor="ctr">
              <a:noAutofit/>
            </a:bodyPr>
            <a:lstStyle/>
            <a:p>
              <a:pPr algn="r"/>
              <a:r>
                <a:rPr lang="en-US" sz="600" dirty="0"/>
                <a:t>5</a:t>
              </a:r>
            </a:p>
          </p:txBody>
        </p:sp>
        <p:sp>
          <p:nvSpPr>
            <p:cNvPr id="45" name="TextBox 44"/>
            <p:cNvSpPr txBox="1"/>
            <p:nvPr/>
          </p:nvSpPr>
          <p:spPr>
            <a:xfrm>
              <a:off x="568083" y="3115665"/>
              <a:ext cx="301446" cy="184666"/>
            </a:xfrm>
            <a:prstGeom prst="rect">
              <a:avLst/>
            </a:prstGeom>
            <a:noFill/>
          </p:spPr>
          <p:txBody>
            <a:bodyPr wrap="square" rtlCol="0" anchor="ctr">
              <a:noAutofit/>
            </a:bodyPr>
            <a:lstStyle/>
            <a:p>
              <a:pPr algn="r"/>
              <a:r>
                <a:rPr lang="en-US" sz="600" dirty="0"/>
                <a:t>10</a:t>
              </a:r>
            </a:p>
          </p:txBody>
        </p:sp>
        <p:sp>
          <p:nvSpPr>
            <p:cNvPr id="46" name="TextBox 45"/>
            <p:cNvSpPr txBox="1"/>
            <p:nvPr/>
          </p:nvSpPr>
          <p:spPr>
            <a:xfrm>
              <a:off x="536828" y="2354085"/>
              <a:ext cx="332701" cy="184666"/>
            </a:xfrm>
            <a:prstGeom prst="rect">
              <a:avLst/>
            </a:prstGeom>
            <a:noFill/>
          </p:spPr>
          <p:txBody>
            <a:bodyPr wrap="square" rtlCol="0" anchor="ctr">
              <a:noAutofit/>
            </a:bodyPr>
            <a:lstStyle/>
            <a:p>
              <a:pPr algn="r"/>
              <a:r>
                <a:rPr lang="en-US" sz="600" dirty="0"/>
                <a:t>15</a:t>
              </a:r>
            </a:p>
          </p:txBody>
        </p:sp>
        <p:sp>
          <p:nvSpPr>
            <p:cNvPr id="47" name="TextBox 46"/>
            <p:cNvSpPr txBox="1"/>
            <p:nvPr/>
          </p:nvSpPr>
          <p:spPr>
            <a:xfrm>
              <a:off x="536828" y="2731700"/>
              <a:ext cx="332701" cy="184666"/>
            </a:xfrm>
            <a:prstGeom prst="rect">
              <a:avLst/>
            </a:prstGeom>
            <a:noFill/>
          </p:spPr>
          <p:txBody>
            <a:bodyPr wrap="square" rtlCol="0" anchor="ctr">
              <a:noAutofit/>
            </a:bodyPr>
            <a:lstStyle/>
            <a:p>
              <a:pPr algn="r"/>
              <a:r>
                <a:rPr lang="en-US" sz="600" dirty="0"/>
                <a:t>12.5</a:t>
              </a:r>
            </a:p>
          </p:txBody>
        </p:sp>
        <p:sp>
          <p:nvSpPr>
            <p:cNvPr id="48" name="TextBox 47"/>
            <p:cNvSpPr txBox="1"/>
            <p:nvPr/>
          </p:nvSpPr>
          <p:spPr>
            <a:xfrm>
              <a:off x="568083" y="3494600"/>
              <a:ext cx="301446" cy="184666"/>
            </a:xfrm>
            <a:prstGeom prst="rect">
              <a:avLst/>
            </a:prstGeom>
            <a:noFill/>
          </p:spPr>
          <p:txBody>
            <a:bodyPr wrap="square" rtlCol="0" anchor="ctr">
              <a:noAutofit/>
            </a:bodyPr>
            <a:lstStyle/>
            <a:p>
              <a:pPr algn="r"/>
              <a:r>
                <a:rPr lang="en-US" sz="600" dirty="0"/>
                <a:t>7.5</a:t>
              </a:r>
            </a:p>
          </p:txBody>
        </p:sp>
        <p:sp>
          <p:nvSpPr>
            <p:cNvPr id="49" name="TextBox 48"/>
            <p:cNvSpPr txBox="1"/>
            <p:nvPr/>
          </p:nvSpPr>
          <p:spPr>
            <a:xfrm rot="16200000">
              <a:off x="58820" y="3500817"/>
              <a:ext cx="873811" cy="184666"/>
            </a:xfrm>
            <a:prstGeom prst="rect">
              <a:avLst/>
            </a:prstGeom>
            <a:noFill/>
          </p:spPr>
          <p:txBody>
            <a:bodyPr wrap="square" rtlCol="0" anchor="ctr">
              <a:noAutofit/>
            </a:bodyPr>
            <a:lstStyle/>
            <a:p>
              <a:pPr algn="r"/>
              <a:r>
                <a:rPr lang="en-US" sz="600" dirty="0"/>
                <a:t>Searches in billions</a:t>
              </a:r>
            </a:p>
          </p:txBody>
        </p:sp>
      </p:grpSp>
      <p:grpSp>
        <p:nvGrpSpPr>
          <p:cNvPr id="50" name="Group 49"/>
          <p:cNvGrpSpPr/>
          <p:nvPr/>
        </p:nvGrpSpPr>
        <p:grpSpPr>
          <a:xfrm>
            <a:off x="634152" y="4839053"/>
            <a:ext cx="4882849" cy="484683"/>
            <a:chOff x="634152" y="4839053"/>
            <a:chExt cx="4882849" cy="484683"/>
          </a:xfrm>
        </p:grpSpPr>
        <p:sp>
          <p:nvSpPr>
            <p:cNvPr id="51" name="TextBox 50"/>
            <p:cNvSpPr txBox="1"/>
            <p:nvPr/>
          </p:nvSpPr>
          <p:spPr>
            <a:xfrm rot="18932984">
              <a:off x="634152" y="4839059"/>
              <a:ext cx="462617" cy="184666"/>
            </a:xfrm>
            <a:prstGeom prst="rect">
              <a:avLst/>
            </a:prstGeom>
            <a:noFill/>
          </p:spPr>
          <p:txBody>
            <a:bodyPr wrap="square" rtlCol="0" anchor="ctr">
              <a:noAutofit/>
            </a:bodyPr>
            <a:lstStyle/>
            <a:p>
              <a:pPr algn="ctr"/>
              <a:r>
                <a:rPr lang="en-US" sz="600" dirty="0"/>
                <a:t>Jan ‘08</a:t>
              </a:r>
            </a:p>
          </p:txBody>
        </p:sp>
        <p:sp>
          <p:nvSpPr>
            <p:cNvPr id="52" name="TextBox 51"/>
            <p:cNvSpPr txBox="1"/>
            <p:nvPr/>
          </p:nvSpPr>
          <p:spPr>
            <a:xfrm rot="18932984">
              <a:off x="866796" y="4839059"/>
              <a:ext cx="462617" cy="184666"/>
            </a:xfrm>
            <a:prstGeom prst="rect">
              <a:avLst/>
            </a:prstGeom>
            <a:noFill/>
          </p:spPr>
          <p:txBody>
            <a:bodyPr wrap="square" rtlCol="0" anchor="ctr">
              <a:noAutofit/>
            </a:bodyPr>
            <a:lstStyle/>
            <a:p>
              <a:pPr algn="ctr"/>
              <a:r>
                <a:rPr lang="en-US" sz="600" dirty="0"/>
                <a:t>Jul ‘08</a:t>
              </a:r>
            </a:p>
          </p:txBody>
        </p:sp>
        <p:sp>
          <p:nvSpPr>
            <p:cNvPr id="53" name="TextBox 52"/>
            <p:cNvSpPr txBox="1"/>
            <p:nvPr/>
          </p:nvSpPr>
          <p:spPr>
            <a:xfrm rot="18932984">
              <a:off x="1099440" y="4839058"/>
              <a:ext cx="462617" cy="184666"/>
            </a:xfrm>
            <a:prstGeom prst="rect">
              <a:avLst/>
            </a:prstGeom>
            <a:noFill/>
          </p:spPr>
          <p:txBody>
            <a:bodyPr wrap="square" rtlCol="0" anchor="ctr">
              <a:noAutofit/>
            </a:bodyPr>
            <a:lstStyle/>
            <a:p>
              <a:pPr algn="ctr"/>
              <a:r>
                <a:rPr lang="en-US" sz="600" dirty="0"/>
                <a:t>Jan ‘09</a:t>
              </a:r>
            </a:p>
          </p:txBody>
        </p:sp>
        <p:sp>
          <p:nvSpPr>
            <p:cNvPr id="54" name="TextBox 53"/>
            <p:cNvSpPr txBox="1"/>
            <p:nvPr/>
          </p:nvSpPr>
          <p:spPr>
            <a:xfrm rot="18932984">
              <a:off x="1332084" y="4839058"/>
              <a:ext cx="462617" cy="184666"/>
            </a:xfrm>
            <a:prstGeom prst="rect">
              <a:avLst/>
            </a:prstGeom>
            <a:noFill/>
          </p:spPr>
          <p:txBody>
            <a:bodyPr wrap="square" rtlCol="0" anchor="ctr">
              <a:noAutofit/>
            </a:bodyPr>
            <a:lstStyle/>
            <a:p>
              <a:pPr algn="ctr"/>
              <a:r>
                <a:rPr lang="en-US" sz="600" dirty="0"/>
                <a:t>Jul ‘09</a:t>
              </a:r>
            </a:p>
          </p:txBody>
        </p:sp>
        <p:sp>
          <p:nvSpPr>
            <p:cNvPr id="55" name="TextBox 54"/>
            <p:cNvSpPr txBox="1"/>
            <p:nvPr/>
          </p:nvSpPr>
          <p:spPr>
            <a:xfrm rot="18932984">
              <a:off x="1564728" y="4839057"/>
              <a:ext cx="462617" cy="184666"/>
            </a:xfrm>
            <a:prstGeom prst="rect">
              <a:avLst/>
            </a:prstGeom>
            <a:noFill/>
          </p:spPr>
          <p:txBody>
            <a:bodyPr wrap="square" rtlCol="0" anchor="ctr">
              <a:noAutofit/>
            </a:bodyPr>
            <a:lstStyle/>
            <a:p>
              <a:pPr algn="ctr"/>
              <a:r>
                <a:rPr lang="en-US" sz="600" dirty="0"/>
                <a:t>Jan ‘10</a:t>
              </a:r>
            </a:p>
          </p:txBody>
        </p:sp>
        <p:sp>
          <p:nvSpPr>
            <p:cNvPr id="56" name="TextBox 55"/>
            <p:cNvSpPr txBox="1"/>
            <p:nvPr/>
          </p:nvSpPr>
          <p:spPr>
            <a:xfrm rot="18932984">
              <a:off x="1797372" y="4839057"/>
              <a:ext cx="462617" cy="184666"/>
            </a:xfrm>
            <a:prstGeom prst="rect">
              <a:avLst/>
            </a:prstGeom>
            <a:noFill/>
          </p:spPr>
          <p:txBody>
            <a:bodyPr wrap="square" rtlCol="0" anchor="ctr">
              <a:noAutofit/>
            </a:bodyPr>
            <a:lstStyle/>
            <a:p>
              <a:pPr algn="ctr"/>
              <a:r>
                <a:rPr lang="en-US" sz="600" dirty="0"/>
                <a:t>Jul ‘10</a:t>
              </a:r>
            </a:p>
          </p:txBody>
        </p:sp>
        <p:sp>
          <p:nvSpPr>
            <p:cNvPr id="57" name="TextBox 56"/>
            <p:cNvSpPr txBox="1"/>
            <p:nvPr/>
          </p:nvSpPr>
          <p:spPr>
            <a:xfrm rot="18932984">
              <a:off x="2030016" y="4839057"/>
              <a:ext cx="462617" cy="184666"/>
            </a:xfrm>
            <a:prstGeom prst="rect">
              <a:avLst/>
            </a:prstGeom>
            <a:noFill/>
          </p:spPr>
          <p:txBody>
            <a:bodyPr wrap="square" rtlCol="0" anchor="ctr">
              <a:noAutofit/>
            </a:bodyPr>
            <a:lstStyle/>
            <a:p>
              <a:pPr algn="ctr"/>
              <a:r>
                <a:rPr lang="en-US" sz="600" dirty="0"/>
                <a:t>Jan ‘11</a:t>
              </a:r>
            </a:p>
          </p:txBody>
        </p:sp>
        <p:sp>
          <p:nvSpPr>
            <p:cNvPr id="58" name="TextBox 57"/>
            <p:cNvSpPr txBox="1"/>
            <p:nvPr/>
          </p:nvSpPr>
          <p:spPr>
            <a:xfrm rot="18932984">
              <a:off x="2262660" y="4839057"/>
              <a:ext cx="462617" cy="184666"/>
            </a:xfrm>
            <a:prstGeom prst="rect">
              <a:avLst/>
            </a:prstGeom>
            <a:noFill/>
          </p:spPr>
          <p:txBody>
            <a:bodyPr wrap="square" rtlCol="0" anchor="ctr">
              <a:noAutofit/>
            </a:bodyPr>
            <a:lstStyle/>
            <a:p>
              <a:pPr algn="ctr"/>
              <a:r>
                <a:rPr lang="en-US" sz="600" dirty="0"/>
                <a:t>Jul ‘11</a:t>
              </a:r>
            </a:p>
          </p:txBody>
        </p:sp>
        <p:sp>
          <p:nvSpPr>
            <p:cNvPr id="59" name="TextBox 58"/>
            <p:cNvSpPr txBox="1"/>
            <p:nvPr/>
          </p:nvSpPr>
          <p:spPr>
            <a:xfrm rot="18932984">
              <a:off x="2495304" y="4839056"/>
              <a:ext cx="462617" cy="184666"/>
            </a:xfrm>
            <a:prstGeom prst="rect">
              <a:avLst/>
            </a:prstGeom>
            <a:noFill/>
          </p:spPr>
          <p:txBody>
            <a:bodyPr wrap="square" rtlCol="0" anchor="ctr">
              <a:noAutofit/>
            </a:bodyPr>
            <a:lstStyle/>
            <a:p>
              <a:pPr algn="ctr"/>
              <a:r>
                <a:rPr lang="en-US" sz="600" dirty="0"/>
                <a:t>Jan ‘12</a:t>
              </a:r>
            </a:p>
          </p:txBody>
        </p:sp>
        <p:sp>
          <p:nvSpPr>
            <p:cNvPr id="60" name="TextBox 59"/>
            <p:cNvSpPr txBox="1"/>
            <p:nvPr/>
          </p:nvSpPr>
          <p:spPr>
            <a:xfrm rot="18932984">
              <a:off x="2727948" y="4839056"/>
              <a:ext cx="462617" cy="184666"/>
            </a:xfrm>
            <a:prstGeom prst="rect">
              <a:avLst/>
            </a:prstGeom>
            <a:noFill/>
          </p:spPr>
          <p:txBody>
            <a:bodyPr wrap="square" rtlCol="0" anchor="ctr">
              <a:noAutofit/>
            </a:bodyPr>
            <a:lstStyle/>
            <a:p>
              <a:pPr algn="ctr"/>
              <a:r>
                <a:rPr lang="en-US" sz="600" dirty="0"/>
                <a:t>Jul ‘12</a:t>
              </a:r>
            </a:p>
          </p:txBody>
        </p:sp>
        <p:sp>
          <p:nvSpPr>
            <p:cNvPr id="61" name="TextBox 60"/>
            <p:cNvSpPr txBox="1"/>
            <p:nvPr/>
          </p:nvSpPr>
          <p:spPr>
            <a:xfrm rot="18932984">
              <a:off x="2960592" y="4839056"/>
              <a:ext cx="462617" cy="184666"/>
            </a:xfrm>
            <a:prstGeom prst="rect">
              <a:avLst/>
            </a:prstGeom>
            <a:noFill/>
          </p:spPr>
          <p:txBody>
            <a:bodyPr wrap="square" rtlCol="0" anchor="ctr">
              <a:noAutofit/>
            </a:bodyPr>
            <a:lstStyle/>
            <a:p>
              <a:pPr algn="ctr"/>
              <a:r>
                <a:rPr lang="en-US" sz="600" dirty="0"/>
                <a:t>Jan ‘13</a:t>
              </a:r>
            </a:p>
          </p:txBody>
        </p:sp>
        <p:sp>
          <p:nvSpPr>
            <p:cNvPr id="62" name="TextBox 61"/>
            <p:cNvSpPr txBox="1"/>
            <p:nvPr/>
          </p:nvSpPr>
          <p:spPr>
            <a:xfrm rot="18932984">
              <a:off x="3193236" y="4839056"/>
              <a:ext cx="462617" cy="184666"/>
            </a:xfrm>
            <a:prstGeom prst="rect">
              <a:avLst/>
            </a:prstGeom>
            <a:noFill/>
          </p:spPr>
          <p:txBody>
            <a:bodyPr wrap="square" rtlCol="0" anchor="ctr">
              <a:noAutofit/>
            </a:bodyPr>
            <a:lstStyle/>
            <a:p>
              <a:pPr algn="ctr"/>
              <a:r>
                <a:rPr lang="en-US" sz="600" dirty="0"/>
                <a:t>Jul ‘13</a:t>
              </a:r>
            </a:p>
          </p:txBody>
        </p:sp>
        <p:sp>
          <p:nvSpPr>
            <p:cNvPr id="63" name="TextBox 62"/>
            <p:cNvSpPr txBox="1"/>
            <p:nvPr/>
          </p:nvSpPr>
          <p:spPr>
            <a:xfrm rot="18932984">
              <a:off x="3425880" y="4839056"/>
              <a:ext cx="462617" cy="184666"/>
            </a:xfrm>
            <a:prstGeom prst="rect">
              <a:avLst/>
            </a:prstGeom>
            <a:noFill/>
          </p:spPr>
          <p:txBody>
            <a:bodyPr wrap="square" rtlCol="0" anchor="ctr">
              <a:noAutofit/>
            </a:bodyPr>
            <a:lstStyle/>
            <a:p>
              <a:pPr algn="ctr"/>
              <a:r>
                <a:rPr lang="en-US" sz="600" dirty="0"/>
                <a:t>Jan ‘14</a:t>
              </a:r>
            </a:p>
          </p:txBody>
        </p:sp>
        <p:sp>
          <p:nvSpPr>
            <p:cNvPr id="64" name="TextBox 63"/>
            <p:cNvSpPr txBox="1"/>
            <p:nvPr/>
          </p:nvSpPr>
          <p:spPr>
            <a:xfrm rot="18932984">
              <a:off x="3658524" y="4839056"/>
              <a:ext cx="462617" cy="184666"/>
            </a:xfrm>
            <a:prstGeom prst="rect">
              <a:avLst/>
            </a:prstGeom>
            <a:noFill/>
          </p:spPr>
          <p:txBody>
            <a:bodyPr wrap="square" rtlCol="0" anchor="ctr">
              <a:noAutofit/>
            </a:bodyPr>
            <a:lstStyle/>
            <a:p>
              <a:pPr algn="ctr"/>
              <a:r>
                <a:rPr lang="en-US" sz="600" dirty="0"/>
                <a:t>Jul ‘14</a:t>
              </a:r>
            </a:p>
          </p:txBody>
        </p:sp>
        <p:sp>
          <p:nvSpPr>
            <p:cNvPr id="65" name="TextBox 64"/>
            <p:cNvSpPr txBox="1"/>
            <p:nvPr/>
          </p:nvSpPr>
          <p:spPr>
            <a:xfrm rot="18932984">
              <a:off x="3891168" y="4839055"/>
              <a:ext cx="462617" cy="184666"/>
            </a:xfrm>
            <a:prstGeom prst="rect">
              <a:avLst/>
            </a:prstGeom>
            <a:noFill/>
          </p:spPr>
          <p:txBody>
            <a:bodyPr wrap="square" rtlCol="0" anchor="ctr">
              <a:noAutofit/>
            </a:bodyPr>
            <a:lstStyle/>
            <a:p>
              <a:pPr algn="ctr"/>
              <a:r>
                <a:rPr lang="en-US" sz="600" dirty="0"/>
                <a:t>Jan ‘15</a:t>
              </a:r>
            </a:p>
          </p:txBody>
        </p:sp>
        <p:sp>
          <p:nvSpPr>
            <p:cNvPr id="66" name="TextBox 65"/>
            <p:cNvSpPr txBox="1"/>
            <p:nvPr/>
          </p:nvSpPr>
          <p:spPr>
            <a:xfrm rot="18932984">
              <a:off x="4123812" y="4839055"/>
              <a:ext cx="462617" cy="184666"/>
            </a:xfrm>
            <a:prstGeom prst="rect">
              <a:avLst/>
            </a:prstGeom>
            <a:noFill/>
          </p:spPr>
          <p:txBody>
            <a:bodyPr wrap="square" rtlCol="0" anchor="ctr">
              <a:noAutofit/>
            </a:bodyPr>
            <a:lstStyle/>
            <a:p>
              <a:pPr algn="ctr"/>
              <a:r>
                <a:rPr lang="en-US" sz="600" dirty="0"/>
                <a:t>Jul ‘15</a:t>
              </a:r>
            </a:p>
          </p:txBody>
        </p:sp>
        <p:sp>
          <p:nvSpPr>
            <p:cNvPr id="67" name="TextBox 66"/>
            <p:cNvSpPr txBox="1"/>
            <p:nvPr/>
          </p:nvSpPr>
          <p:spPr>
            <a:xfrm rot="18932984">
              <a:off x="4356456" y="4839054"/>
              <a:ext cx="462617" cy="184666"/>
            </a:xfrm>
            <a:prstGeom prst="rect">
              <a:avLst/>
            </a:prstGeom>
            <a:noFill/>
          </p:spPr>
          <p:txBody>
            <a:bodyPr wrap="square" rtlCol="0" anchor="ctr">
              <a:noAutofit/>
            </a:bodyPr>
            <a:lstStyle/>
            <a:p>
              <a:pPr algn="ctr"/>
              <a:r>
                <a:rPr lang="en-US" sz="600" dirty="0"/>
                <a:t>Jan ‘16</a:t>
              </a:r>
            </a:p>
          </p:txBody>
        </p:sp>
        <p:sp>
          <p:nvSpPr>
            <p:cNvPr id="68" name="TextBox 67"/>
            <p:cNvSpPr txBox="1"/>
            <p:nvPr/>
          </p:nvSpPr>
          <p:spPr>
            <a:xfrm rot="18932984">
              <a:off x="4589100" y="4839053"/>
              <a:ext cx="462617" cy="184666"/>
            </a:xfrm>
            <a:prstGeom prst="rect">
              <a:avLst/>
            </a:prstGeom>
            <a:noFill/>
          </p:spPr>
          <p:txBody>
            <a:bodyPr wrap="square" rtlCol="0" anchor="ctr">
              <a:noAutofit/>
            </a:bodyPr>
            <a:lstStyle/>
            <a:p>
              <a:pPr algn="ctr"/>
              <a:r>
                <a:rPr lang="en-US" sz="600" dirty="0"/>
                <a:t>Jul ‘16</a:t>
              </a:r>
            </a:p>
          </p:txBody>
        </p:sp>
        <p:sp>
          <p:nvSpPr>
            <p:cNvPr id="69" name="TextBox 68"/>
            <p:cNvSpPr txBox="1"/>
            <p:nvPr/>
          </p:nvSpPr>
          <p:spPr>
            <a:xfrm rot="18932984">
              <a:off x="4821744" y="4839054"/>
              <a:ext cx="462617" cy="184666"/>
            </a:xfrm>
            <a:prstGeom prst="rect">
              <a:avLst/>
            </a:prstGeom>
            <a:noFill/>
          </p:spPr>
          <p:txBody>
            <a:bodyPr wrap="square" rtlCol="0" anchor="ctr">
              <a:noAutofit/>
            </a:bodyPr>
            <a:lstStyle/>
            <a:p>
              <a:pPr algn="ctr"/>
              <a:r>
                <a:rPr lang="en-US" sz="600" dirty="0"/>
                <a:t>Jan ‘17</a:t>
              </a:r>
            </a:p>
          </p:txBody>
        </p:sp>
        <p:sp>
          <p:nvSpPr>
            <p:cNvPr id="70" name="TextBox 69"/>
            <p:cNvSpPr txBox="1"/>
            <p:nvPr/>
          </p:nvSpPr>
          <p:spPr>
            <a:xfrm rot="18932984">
              <a:off x="5054384" y="4839054"/>
              <a:ext cx="462617" cy="184666"/>
            </a:xfrm>
            <a:prstGeom prst="rect">
              <a:avLst/>
            </a:prstGeom>
            <a:noFill/>
          </p:spPr>
          <p:txBody>
            <a:bodyPr wrap="square" rtlCol="0" anchor="ctr">
              <a:noAutofit/>
            </a:bodyPr>
            <a:lstStyle/>
            <a:p>
              <a:pPr algn="ctr"/>
              <a:r>
                <a:rPr lang="en-US" sz="600" dirty="0"/>
                <a:t>Jan ‘18</a:t>
              </a:r>
            </a:p>
          </p:txBody>
        </p:sp>
        <p:sp>
          <p:nvSpPr>
            <p:cNvPr id="71" name="TextBox 70"/>
            <p:cNvSpPr txBox="1"/>
            <p:nvPr/>
          </p:nvSpPr>
          <p:spPr>
            <a:xfrm>
              <a:off x="1634433" y="5108292"/>
              <a:ext cx="778567" cy="215444"/>
            </a:xfrm>
            <a:prstGeom prst="rect">
              <a:avLst/>
            </a:prstGeom>
            <a:noFill/>
          </p:spPr>
          <p:txBody>
            <a:bodyPr wrap="square" rtlCol="0" anchor="ctr">
              <a:noAutofit/>
            </a:bodyPr>
            <a:lstStyle/>
            <a:p>
              <a:pPr algn="ctr"/>
              <a:r>
                <a:rPr lang="en-US" sz="800" dirty="0"/>
                <a:t>Google Sites</a:t>
              </a:r>
            </a:p>
          </p:txBody>
        </p:sp>
        <p:sp>
          <p:nvSpPr>
            <p:cNvPr id="72" name="TextBox 71"/>
            <p:cNvSpPr txBox="1"/>
            <p:nvPr/>
          </p:nvSpPr>
          <p:spPr>
            <a:xfrm>
              <a:off x="2379138" y="5108292"/>
              <a:ext cx="883804" cy="215444"/>
            </a:xfrm>
            <a:prstGeom prst="rect">
              <a:avLst/>
            </a:prstGeom>
            <a:noFill/>
          </p:spPr>
          <p:txBody>
            <a:bodyPr wrap="square" rtlCol="0" anchor="ctr">
              <a:noAutofit/>
            </a:bodyPr>
            <a:lstStyle/>
            <a:p>
              <a:pPr algn="ctr"/>
              <a:r>
                <a:rPr lang="en-US" sz="800" dirty="0"/>
                <a:t>Microsoft Sites</a:t>
              </a:r>
            </a:p>
          </p:txBody>
        </p:sp>
        <p:sp>
          <p:nvSpPr>
            <p:cNvPr id="73" name="TextBox 72"/>
            <p:cNvSpPr txBox="1"/>
            <p:nvPr/>
          </p:nvSpPr>
          <p:spPr>
            <a:xfrm>
              <a:off x="3236389" y="5108292"/>
              <a:ext cx="480488" cy="215444"/>
            </a:xfrm>
            <a:prstGeom prst="rect">
              <a:avLst/>
            </a:prstGeom>
            <a:noFill/>
          </p:spPr>
          <p:txBody>
            <a:bodyPr wrap="square" rtlCol="0" anchor="ctr">
              <a:noAutofit/>
            </a:bodyPr>
            <a:lstStyle/>
            <a:p>
              <a:pPr algn="ctr"/>
              <a:r>
                <a:rPr lang="en-US" sz="800" dirty="0"/>
                <a:t>Oath*</a:t>
              </a:r>
            </a:p>
          </p:txBody>
        </p:sp>
        <p:sp>
          <p:nvSpPr>
            <p:cNvPr id="74" name="TextBox 73"/>
            <p:cNvSpPr txBox="1"/>
            <p:nvPr/>
          </p:nvSpPr>
          <p:spPr>
            <a:xfrm>
              <a:off x="3730810" y="5108292"/>
              <a:ext cx="766763" cy="215444"/>
            </a:xfrm>
            <a:prstGeom prst="rect">
              <a:avLst/>
            </a:prstGeom>
            <a:noFill/>
          </p:spPr>
          <p:txBody>
            <a:bodyPr wrap="square" rtlCol="0" anchor="ctr">
              <a:noAutofit/>
            </a:bodyPr>
            <a:lstStyle/>
            <a:p>
              <a:pPr algn="ctr"/>
              <a:r>
                <a:rPr lang="en-US" sz="800" dirty="0"/>
                <a:t>Ask Network</a:t>
              </a:r>
            </a:p>
          </p:txBody>
        </p:sp>
        <p:grpSp>
          <p:nvGrpSpPr>
            <p:cNvPr id="75" name="Group 74"/>
            <p:cNvGrpSpPr/>
            <p:nvPr/>
          </p:nvGrpSpPr>
          <p:grpSpPr>
            <a:xfrm>
              <a:off x="1568388" y="5185474"/>
              <a:ext cx="120680" cy="69866"/>
              <a:chOff x="1570770" y="5216430"/>
              <a:chExt cx="120680" cy="69866"/>
            </a:xfrm>
          </p:grpSpPr>
          <p:cxnSp>
            <p:nvCxnSpPr>
              <p:cNvPr id="85" name="Straight Connector 84"/>
              <p:cNvCxnSpPr/>
              <p:nvPr/>
            </p:nvCxnSpPr>
            <p:spPr>
              <a:xfrm flipH="1">
                <a:off x="1570770" y="5251363"/>
                <a:ext cx="120680" cy="0"/>
              </a:xfrm>
              <a:prstGeom prst="line">
                <a:avLst/>
              </a:prstGeom>
              <a:ln w="25400">
                <a:solidFill>
                  <a:srgbClr val="6099E6"/>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1596177" y="5216430"/>
                <a:ext cx="69866" cy="69866"/>
              </a:xfrm>
              <a:prstGeom prst="ellipse">
                <a:avLst/>
              </a:prstGeom>
              <a:solidFill>
                <a:srgbClr val="6099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76" name="Group 75"/>
            <p:cNvGrpSpPr/>
            <p:nvPr/>
          </p:nvGrpSpPr>
          <p:grpSpPr>
            <a:xfrm>
              <a:off x="2338212" y="5185474"/>
              <a:ext cx="120680" cy="69866"/>
              <a:chOff x="1570770" y="5216430"/>
              <a:chExt cx="120680" cy="69866"/>
            </a:xfrm>
          </p:grpSpPr>
          <p:cxnSp>
            <p:nvCxnSpPr>
              <p:cNvPr id="83" name="Straight Connector 82"/>
              <p:cNvCxnSpPr/>
              <p:nvPr/>
            </p:nvCxnSpPr>
            <p:spPr>
              <a:xfrm flipH="1">
                <a:off x="1570770" y="5251363"/>
                <a:ext cx="120680" cy="0"/>
              </a:xfrm>
              <a:prstGeom prst="line">
                <a:avLst/>
              </a:prstGeom>
              <a:ln w="25400">
                <a:solidFill>
                  <a:srgbClr val="245F94"/>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1596177" y="5216430"/>
                <a:ext cx="69866" cy="69866"/>
              </a:xfrm>
              <a:prstGeom prst="ellipse">
                <a:avLst/>
              </a:prstGeom>
              <a:solidFill>
                <a:srgbClr val="245F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77" name="Group 76"/>
            <p:cNvGrpSpPr/>
            <p:nvPr/>
          </p:nvGrpSpPr>
          <p:grpSpPr>
            <a:xfrm>
              <a:off x="3195462" y="5185474"/>
              <a:ext cx="120680" cy="69866"/>
              <a:chOff x="1570770" y="5216430"/>
              <a:chExt cx="120680" cy="69866"/>
            </a:xfrm>
          </p:grpSpPr>
          <p:cxnSp>
            <p:nvCxnSpPr>
              <p:cNvPr id="81" name="Straight Connector 80"/>
              <p:cNvCxnSpPr/>
              <p:nvPr/>
            </p:nvCxnSpPr>
            <p:spPr>
              <a:xfrm flipH="1">
                <a:off x="1570770" y="5251363"/>
                <a:ext cx="120680" cy="0"/>
              </a:xfrm>
              <a:prstGeom prst="line">
                <a:avLst/>
              </a:prstGeom>
              <a:ln w="25400">
                <a:solidFill>
                  <a:srgbClr val="999999"/>
                </a:solidFill>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596177" y="5216430"/>
                <a:ext cx="69866" cy="69866"/>
              </a:xfrm>
              <a:prstGeom prst="ellipse">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78" name="Group 77"/>
            <p:cNvGrpSpPr/>
            <p:nvPr/>
          </p:nvGrpSpPr>
          <p:grpSpPr>
            <a:xfrm>
              <a:off x="3668341" y="5185474"/>
              <a:ext cx="120680" cy="69866"/>
              <a:chOff x="1570770" y="5216430"/>
              <a:chExt cx="120680" cy="69866"/>
            </a:xfrm>
          </p:grpSpPr>
          <p:cxnSp>
            <p:nvCxnSpPr>
              <p:cNvPr id="79" name="Straight Connector 78"/>
              <p:cNvCxnSpPr/>
              <p:nvPr/>
            </p:nvCxnSpPr>
            <p:spPr>
              <a:xfrm flipH="1">
                <a:off x="1570770" y="5251363"/>
                <a:ext cx="120680" cy="0"/>
              </a:xfrm>
              <a:prstGeom prst="line">
                <a:avLst/>
              </a:prstGeom>
              <a:ln w="25400">
                <a:solidFill>
                  <a:srgbClr val="F23A3A"/>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1596177" y="5216430"/>
                <a:ext cx="69866" cy="69866"/>
              </a:xfrm>
              <a:prstGeom prst="ellipse">
                <a:avLst/>
              </a:prstGeom>
              <a:solidFill>
                <a:srgbClr val="F2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grpSp>
        <p:nvGrpSpPr>
          <p:cNvPr id="87" name="Group 86"/>
          <p:cNvGrpSpPr/>
          <p:nvPr/>
        </p:nvGrpSpPr>
        <p:grpSpPr>
          <a:xfrm>
            <a:off x="914401" y="2620963"/>
            <a:ext cx="4621276" cy="2108201"/>
            <a:chOff x="914401" y="2620963"/>
            <a:chExt cx="4621276" cy="2108201"/>
          </a:xfrm>
        </p:grpSpPr>
        <p:grpSp>
          <p:nvGrpSpPr>
            <p:cNvPr id="88" name="Group 87"/>
            <p:cNvGrpSpPr/>
            <p:nvPr/>
          </p:nvGrpSpPr>
          <p:grpSpPr>
            <a:xfrm>
              <a:off x="917576" y="4602163"/>
              <a:ext cx="4598986" cy="127001"/>
              <a:chOff x="917576" y="4602163"/>
              <a:chExt cx="4598986" cy="127001"/>
            </a:xfrm>
          </p:grpSpPr>
          <p:sp>
            <p:nvSpPr>
              <p:cNvPr id="216" name="Freeform 5"/>
              <p:cNvSpPr>
                <a:spLocks/>
              </p:cNvSpPr>
              <p:nvPr/>
            </p:nvSpPr>
            <p:spPr bwMode="auto">
              <a:xfrm>
                <a:off x="947738" y="4637088"/>
                <a:ext cx="4540250" cy="60325"/>
              </a:xfrm>
              <a:custGeom>
                <a:avLst/>
                <a:gdLst>
                  <a:gd name="T0" fmla="*/ 0 w 2860"/>
                  <a:gd name="T1" fmla="*/ 9 h 38"/>
                  <a:gd name="T2" fmla="*/ 77 w 2860"/>
                  <a:gd name="T3" fmla="*/ 8 h 38"/>
                  <a:gd name="T4" fmla="*/ 150 w 2860"/>
                  <a:gd name="T5" fmla="*/ 5 h 38"/>
                  <a:gd name="T6" fmla="*/ 224 w 2860"/>
                  <a:gd name="T7" fmla="*/ 5 h 38"/>
                  <a:gd name="T8" fmla="*/ 294 w 2860"/>
                  <a:gd name="T9" fmla="*/ 9 h 38"/>
                  <a:gd name="T10" fmla="*/ 368 w 2860"/>
                  <a:gd name="T11" fmla="*/ 3 h 38"/>
                  <a:gd name="T12" fmla="*/ 443 w 2860"/>
                  <a:gd name="T13" fmla="*/ 3 h 38"/>
                  <a:gd name="T14" fmla="*/ 516 w 2860"/>
                  <a:gd name="T15" fmla="*/ 3 h 38"/>
                  <a:gd name="T16" fmla="*/ 587 w 2860"/>
                  <a:gd name="T17" fmla="*/ 3 h 38"/>
                  <a:gd name="T18" fmla="*/ 660 w 2860"/>
                  <a:gd name="T19" fmla="*/ 2 h 38"/>
                  <a:gd name="T20" fmla="*/ 735 w 2860"/>
                  <a:gd name="T21" fmla="*/ 0 h 38"/>
                  <a:gd name="T22" fmla="*/ 810 w 2860"/>
                  <a:gd name="T23" fmla="*/ 0 h 38"/>
                  <a:gd name="T24" fmla="*/ 879 w 2860"/>
                  <a:gd name="T25" fmla="*/ 0 h 38"/>
                  <a:gd name="T26" fmla="*/ 954 w 2860"/>
                  <a:gd name="T27" fmla="*/ 3 h 38"/>
                  <a:gd name="T28" fmla="*/ 1028 w 2860"/>
                  <a:gd name="T29" fmla="*/ 9 h 38"/>
                  <a:gd name="T30" fmla="*/ 1100 w 2860"/>
                  <a:gd name="T31" fmla="*/ 5 h 38"/>
                  <a:gd name="T32" fmla="*/ 1170 w 2860"/>
                  <a:gd name="T33" fmla="*/ 3 h 38"/>
                  <a:gd name="T34" fmla="*/ 1248 w 2860"/>
                  <a:gd name="T35" fmla="*/ 8 h 38"/>
                  <a:gd name="T36" fmla="*/ 1319 w 2860"/>
                  <a:gd name="T37" fmla="*/ 3 h 38"/>
                  <a:gd name="T38" fmla="*/ 1394 w 2860"/>
                  <a:gd name="T39" fmla="*/ 3 h 38"/>
                  <a:gd name="T40" fmla="*/ 1463 w 2860"/>
                  <a:gd name="T41" fmla="*/ 3 h 38"/>
                  <a:gd name="T42" fmla="*/ 1538 w 2860"/>
                  <a:gd name="T43" fmla="*/ 3 h 38"/>
                  <a:gd name="T44" fmla="*/ 1613 w 2860"/>
                  <a:gd name="T45" fmla="*/ 5 h 38"/>
                  <a:gd name="T46" fmla="*/ 1686 w 2860"/>
                  <a:gd name="T47" fmla="*/ 8 h 38"/>
                  <a:gd name="T48" fmla="*/ 1757 w 2860"/>
                  <a:gd name="T49" fmla="*/ 9 h 38"/>
                  <a:gd name="T50" fmla="*/ 1830 w 2860"/>
                  <a:gd name="T51" fmla="*/ 12 h 38"/>
                  <a:gd name="T52" fmla="*/ 1907 w 2860"/>
                  <a:gd name="T53" fmla="*/ 33 h 38"/>
                  <a:gd name="T54" fmla="*/ 1979 w 2860"/>
                  <a:gd name="T55" fmla="*/ 18 h 38"/>
                  <a:gd name="T56" fmla="*/ 2049 w 2860"/>
                  <a:gd name="T57" fmla="*/ 23 h 38"/>
                  <a:gd name="T58" fmla="*/ 2124 w 2860"/>
                  <a:gd name="T59" fmla="*/ 23 h 38"/>
                  <a:gd name="T60" fmla="*/ 2198 w 2860"/>
                  <a:gd name="T61" fmla="*/ 26 h 38"/>
                  <a:gd name="T62" fmla="*/ 2273 w 2860"/>
                  <a:gd name="T63" fmla="*/ 27 h 38"/>
                  <a:gd name="T64" fmla="*/ 2342 w 2860"/>
                  <a:gd name="T65" fmla="*/ 27 h 38"/>
                  <a:gd name="T66" fmla="*/ 2417 w 2860"/>
                  <a:gd name="T67" fmla="*/ 33 h 38"/>
                  <a:gd name="T68" fmla="*/ 2492 w 2860"/>
                  <a:gd name="T69" fmla="*/ 32 h 38"/>
                  <a:gd name="T70" fmla="*/ 2564 w 2860"/>
                  <a:gd name="T71" fmla="*/ 36 h 38"/>
                  <a:gd name="T72" fmla="*/ 2635 w 2860"/>
                  <a:gd name="T73" fmla="*/ 32 h 38"/>
                  <a:gd name="T74" fmla="*/ 2707 w 2860"/>
                  <a:gd name="T75" fmla="*/ 35 h 38"/>
                  <a:gd name="T76" fmla="*/ 2783 w 2860"/>
                  <a:gd name="T77" fmla="*/ 38 h 38"/>
                  <a:gd name="T78" fmla="*/ 2860 w 2860"/>
                  <a:gd name="T7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60" h="38">
                    <a:moveTo>
                      <a:pt x="0" y="9"/>
                    </a:moveTo>
                    <a:lnTo>
                      <a:pt x="77" y="8"/>
                    </a:lnTo>
                    <a:lnTo>
                      <a:pt x="150" y="5"/>
                    </a:lnTo>
                    <a:lnTo>
                      <a:pt x="224" y="5"/>
                    </a:lnTo>
                    <a:lnTo>
                      <a:pt x="294" y="9"/>
                    </a:lnTo>
                    <a:lnTo>
                      <a:pt x="368" y="3"/>
                    </a:lnTo>
                    <a:lnTo>
                      <a:pt x="443" y="3"/>
                    </a:lnTo>
                    <a:lnTo>
                      <a:pt x="516" y="3"/>
                    </a:lnTo>
                    <a:lnTo>
                      <a:pt x="587" y="3"/>
                    </a:lnTo>
                    <a:lnTo>
                      <a:pt x="660" y="2"/>
                    </a:lnTo>
                    <a:lnTo>
                      <a:pt x="735" y="0"/>
                    </a:lnTo>
                    <a:lnTo>
                      <a:pt x="810" y="0"/>
                    </a:lnTo>
                    <a:lnTo>
                      <a:pt x="879" y="0"/>
                    </a:lnTo>
                    <a:lnTo>
                      <a:pt x="954" y="3"/>
                    </a:lnTo>
                    <a:lnTo>
                      <a:pt x="1028" y="9"/>
                    </a:lnTo>
                    <a:lnTo>
                      <a:pt x="1100" y="5"/>
                    </a:lnTo>
                    <a:lnTo>
                      <a:pt x="1170" y="3"/>
                    </a:lnTo>
                    <a:lnTo>
                      <a:pt x="1248" y="8"/>
                    </a:lnTo>
                    <a:lnTo>
                      <a:pt x="1319" y="3"/>
                    </a:lnTo>
                    <a:lnTo>
                      <a:pt x="1394" y="3"/>
                    </a:lnTo>
                    <a:lnTo>
                      <a:pt x="1463" y="3"/>
                    </a:lnTo>
                    <a:lnTo>
                      <a:pt x="1538" y="3"/>
                    </a:lnTo>
                    <a:lnTo>
                      <a:pt x="1613" y="5"/>
                    </a:lnTo>
                    <a:lnTo>
                      <a:pt x="1686" y="8"/>
                    </a:lnTo>
                    <a:lnTo>
                      <a:pt x="1757" y="9"/>
                    </a:lnTo>
                    <a:lnTo>
                      <a:pt x="1830" y="12"/>
                    </a:lnTo>
                    <a:lnTo>
                      <a:pt x="1907" y="33"/>
                    </a:lnTo>
                    <a:lnTo>
                      <a:pt x="1979" y="18"/>
                    </a:lnTo>
                    <a:lnTo>
                      <a:pt x="2049" y="23"/>
                    </a:lnTo>
                    <a:lnTo>
                      <a:pt x="2124" y="23"/>
                    </a:lnTo>
                    <a:lnTo>
                      <a:pt x="2198" y="26"/>
                    </a:lnTo>
                    <a:lnTo>
                      <a:pt x="2273" y="27"/>
                    </a:lnTo>
                    <a:lnTo>
                      <a:pt x="2342" y="27"/>
                    </a:lnTo>
                    <a:lnTo>
                      <a:pt x="2417" y="33"/>
                    </a:lnTo>
                    <a:lnTo>
                      <a:pt x="2492" y="32"/>
                    </a:lnTo>
                    <a:lnTo>
                      <a:pt x="2564" y="36"/>
                    </a:lnTo>
                    <a:lnTo>
                      <a:pt x="2635" y="32"/>
                    </a:lnTo>
                    <a:lnTo>
                      <a:pt x="2707" y="35"/>
                    </a:lnTo>
                    <a:lnTo>
                      <a:pt x="2783" y="38"/>
                    </a:lnTo>
                    <a:lnTo>
                      <a:pt x="2860" y="35"/>
                    </a:lnTo>
                  </a:path>
                </a:pathLst>
              </a:custGeom>
              <a:noFill/>
              <a:ln w="12700" cap="flat">
                <a:solidFill>
                  <a:srgbClr val="F23A3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217" name="Freeform 6"/>
              <p:cNvSpPr>
                <a:spLocks/>
              </p:cNvSpPr>
              <p:nvPr/>
            </p:nvSpPr>
            <p:spPr bwMode="auto">
              <a:xfrm>
                <a:off x="917576" y="4618038"/>
                <a:ext cx="61912" cy="65088"/>
              </a:xfrm>
              <a:custGeom>
                <a:avLst/>
                <a:gdLst>
                  <a:gd name="T0" fmla="*/ 18 w 26"/>
                  <a:gd name="T1" fmla="*/ 24 h 27"/>
                  <a:gd name="T2" fmla="*/ 2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5"/>
                      <a:pt x="8" y="3"/>
                    </a:cubicBezTo>
                    <a:cubicBezTo>
                      <a:pt x="14" y="0"/>
                      <a:pt x="21" y="3"/>
                      <a:pt x="24" y="9"/>
                    </a:cubicBezTo>
                    <a:cubicBezTo>
                      <a:pt x="26" y="14"/>
                      <a:pt x="24" y="21"/>
                      <a:pt x="18"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8" name="Freeform 7"/>
              <p:cNvSpPr>
                <a:spLocks/>
              </p:cNvSpPr>
              <p:nvPr/>
            </p:nvSpPr>
            <p:spPr bwMode="auto">
              <a:xfrm>
                <a:off x="1033463" y="4618038"/>
                <a:ext cx="65087" cy="65088"/>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3" y="27"/>
                      <a:pt x="6" y="24"/>
                      <a:pt x="3" y="18"/>
                    </a:cubicBezTo>
                    <a:cubicBezTo>
                      <a:pt x="0" y="12"/>
                      <a:pt x="3" y="5"/>
                      <a:pt x="9" y="3"/>
                    </a:cubicBezTo>
                    <a:cubicBezTo>
                      <a:pt x="15" y="0"/>
                      <a:pt x="21" y="3"/>
                      <a:pt x="24" y="9"/>
                    </a:cubicBezTo>
                    <a:cubicBezTo>
                      <a:pt x="27" y="14"/>
                      <a:pt x="24" y="21"/>
                      <a:pt x="18"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9" name="Freeform 8"/>
              <p:cNvSpPr>
                <a:spLocks/>
              </p:cNvSpPr>
              <p:nvPr/>
            </p:nvSpPr>
            <p:spPr bwMode="auto">
              <a:xfrm>
                <a:off x="1152525" y="4608513"/>
                <a:ext cx="61912" cy="65088"/>
              </a:xfrm>
              <a:custGeom>
                <a:avLst/>
                <a:gdLst>
                  <a:gd name="T0" fmla="*/ 18 w 26"/>
                  <a:gd name="T1" fmla="*/ 24 h 27"/>
                  <a:gd name="T2" fmla="*/ 2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5"/>
                      <a:pt x="8" y="3"/>
                    </a:cubicBezTo>
                    <a:cubicBezTo>
                      <a:pt x="14" y="0"/>
                      <a:pt x="21" y="3"/>
                      <a:pt x="24" y="9"/>
                    </a:cubicBezTo>
                    <a:cubicBezTo>
                      <a:pt x="26" y="14"/>
                      <a:pt x="24" y="21"/>
                      <a:pt x="18"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0" name="Freeform 9"/>
              <p:cNvSpPr>
                <a:spLocks/>
              </p:cNvSpPr>
              <p:nvPr/>
            </p:nvSpPr>
            <p:spPr bwMode="auto">
              <a:xfrm>
                <a:off x="1271588" y="4611688"/>
                <a:ext cx="65087" cy="61913"/>
              </a:xfrm>
              <a:custGeom>
                <a:avLst/>
                <a:gdLst>
                  <a:gd name="T0" fmla="*/ 18 w 27"/>
                  <a:gd name="T1" fmla="*/ 23 h 26"/>
                  <a:gd name="T2" fmla="*/ 3 w 27"/>
                  <a:gd name="T3" fmla="*/ 18 h 26"/>
                  <a:gd name="T4" fmla="*/ 9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3" y="26"/>
                      <a:pt x="6" y="24"/>
                      <a:pt x="3" y="18"/>
                    </a:cubicBezTo>
                    <a:cubicBezTo>
                      <a:pt x="0" y="12"/>
                      <a:pt x="3" y="5"/>
                      <a:pt x="9" y="2"/>
                    </a:cubicBezTo>
                    <a:cubicBezTo>
                      <a:pt x="15" y="0"/>
                      <a:pt x="21" y="2"/>
                      <a:pt x="24" y="8"/>
                    </a:cubicBezTo>
                    <a:cubicBezTo>
                      <a:pt x="27" y="14"/>
                      <a:pt x="24" y="21"/>
                      <a:pt x="18"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1" name="Freeform 10"/>
              <p:cNvSpPr>
                <a:spLocks/>
              </p:cNvSpPr>
              <p:nvPr/>
            </p:nvSpPr>
            <p:spPr bwMode="auto">
              <a:xfrm>
                <a:off x="1384300" y="4618038"/>
                <a:ext cx="61912" cy="61913"/>
              </a:xfrm>
              <a:custGeom>
                <a:avLst/>
                <a:gdLst>
                  <a:gd name="T0" fmla="*/ 18 w 26"/>
                  <a:gd name="T1" fmla="*/ 23 h 26"/>
                  <a:gd name="T2" fmla="*/ 2 w 26"/>
                  <a:gd name="T3" fmla="*/ 18 h 26"/>
                  <a:gd name="T4" fmla="*/ 8 w 26"/>
                  <a:gd name="T5" fmla="*/ 2 h 26"/>
                  <a:gd name="T6" fmla="*/ 24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2" y="26"/>
                      <a:pt x="5" y="24"/>
                      <a:pt x="2" y="18"/>
                    </a:cubicBezTo>
                    <a:cubicBezTo>
                      <a:pt x="0" y="12"/>
                      <a:pt x="2" y="5"/>
                      <a:pt x="8" y="2"/>
                    </a:cubicBezTo>
                    <a:cubicBezTo>
                      <a:pt x="14" y="0"/>
                      <a:pt x="21" y="2"/>
                      <a:pt x="24" y="8"/>
                    </a:cubicBezTo>
                    <a:cubicBezTo>
                      <a:pt x="26" y="14"/>
                      <a:pt x="24" y="21"/>
                      <a:pt x="18"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2" name="Freeform 11"/>
              <p:cNvSpPr>
                <a:spLocks/>
              </p:cNvSpPr>
              <p:nvPr/>
            </p:nvSpPr>
            <p:spPr bwMode="auto">
              <a:xfrm>
                <a:off x="1503363" y="4608513"/>
                <a:ext cx="61912" cy="65088"/>
              </a:xfrm>
              <a:custGeom>
                <a:avLst/>
                <a:gdLst>
                  <a:gd name="T0" fmla="*/ 18 w 26"/>
                  <a:gd name="T1" fmla="*/ 24 h 27"/>
                  <a:gd name="T2" fmla="*/ 2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5"/>
                      <a:pt x="8" y="3"/>
                    </a:cubicBezTo>
                    <a:cubicBezTo>
                      <a:pt x="14" y="0"/>
                      <a:pt x="21" y="3"/>
                      <a:pt x="24" y="9"/>
                    </a:cubicBezTo>
                    <a:cubicBezTo>
                      <a:pt x="26" y="14"/>
                      <a:pt x="24" y="21"/>
                      <a:pt x="18"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3" name="Freeform 12"/>
              <p:cNvSpPr>
                <a:spLocks/>
              </p:cNvSpPr>
              <p:nvPr/>
            </p:nvSpPr>
            <p:spPr bwMode="auto">
              <a:xfrm>
                <a:off x="1614488" y="4611688"/>
                <a:ext cx="65087" cy="61913"/>
              </a:xfrm>
              <a:custGeom>
                <a:avLst/>
                <a:gdLst>
                  <a:gd name="T0" fmla="*/ 18 w 27"/>
                  <a:gd name="T1" fmla="*/ 23 h 26"/>
                  <a:gd name="T2" fmla="*/ 3 w 27"/>
                  <a:gd name="T3" fmla="*/ 18 h 26"/>
                  <a:gd name="T4" fmla="*/ 9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3" y="26"/>
                      <a:pt x="6" y="24"/>
                      <a:pt x="3" y="18"/>
                    </a:cubicBezTo>
                    <a:cubicBezTo>
                      <a:pt x="0" y="12"/>
                      <a:pt x="3" y="5"/>
                      <a:pt x="9" y="2"/>
                    </a:cubicBezTo>
                    <a:cubicBezTo>
                      <a:pt x="15" y="0"/>
                      <a:pt x="21" y="2"/>
                      <a:pt x="24" y="8"/>
                    </a:cubicBezTo>
                    <a:cubicBezTo>
                      <a:pt x="27" y="14"/>
                      <a:pt x="24" y="21"/>
                      <a:pt x="18"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4" name="Freeform 13"/>
              <p:cNvSpPr>
                <a:spLocks/>
              </p:cNvSpPr>
              <p:nvPr/>
            </p:nvSpPr>
            <p:spPr bwMode="auto">
              <a:xfrm>
                <a:off x="1736725" y="4611688"/>
                <a:ext cx="61912" cy="63500"/>
              </a:xfrm>
              <a:custGeom>
                <a:avLst/>
                <a:gdLst>
                  <a:gd name="T0" fmla="*/ 18 w 26"/>
                  <a:gd name="T1" fmla="*/ 24 h 27"/>
                  <a:gd name="T2" fmla="*/ 2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5"/>
                      <a:pt x="8" y="3"/>
                    </a:cubicBezTo>
                    <a:cubicBezTo>
                      <a:pt x="14" y="0"/>
                      <a:pt x="21" y="3"/>
                      <a:pt x="24" y="9"/>
                    </a:cubicBezTo>
                    <a:cubicBezTo>
                      <a:pt x="26" y="14"/>
                      <a:pt x="24" y="21"/>
                      <a:pt x="18"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5" name="Freeform 14"/>
              <p:cNvSpPr>
                <a:spLocks/>
              </p:cNvSpPr>
              <p:nvPr/>
            </p:nvSpPr>
            <p:spPr bwMode="auto">
              <a:xfrm>
                <a:off x="1846263" y="4608513"/>
                <a:ext cx="63500" cy="65088"/>
              </a:xfrm>
              <a:custGeom>
                <a:avLst/>
                <a:gdLst>
                  <a:gd name="T0" fmla="*/ 4 w 27"/>
                  <a:gd name="T1" fmla="*/ 20 h 27"/>
                  <a:gd name="T2" fmla="*/ 7 w 27"/>
                  <a:gd name="T3" fmla="*/ 4 h 27"/>
                  <a:gd name="T4" fmla="*/ 23 w 27"/>
                  <a:gd name="T5" fmla="*/ 6 h 27"/>
                  <a:gd name="T6" fmla="*/ 21 w 27"/>
                  <a:gd name="T7" fmla="*/ 23 h 27"/>
                  <a:gd name="T8" fmla="*/ 4 w 27"/>
                  <a:gd name="T9" fmla="*/ 20 h 27"/>
                </a:gdLst>
                <a:ahLst/>
                <a:cxnLst>
                  <a:cxn ang="0">
                    <a:pos x="T0" y="T1"/>
                  </a:cxn>
                  <a:cxn ang="0">
                    <a:pos x="T2" y="T3"/>
                  </a:cxn>
                  <a:cxn ang="0">
                    <a:pos x="T4" y="T5"/>
                  </a:cxn>
                  <a:cxn ang="0">
                    <a:pos x="T6" y="T7"/>
                  </a:cxn>
                  <a:cxn ang="0">
                    <a:pos x="T8" y="T9"/>
                  </a:cxn>
                </a:cxnLst>
                <a:rect l="0" t="0" r="r" b="b"/>
                <a:pathLst>
                  <a:path w="27" h="27">
                    <a:moveTo>
                      <a:pt x="4" y="20"/>
                    </a:moveTo>
                    <a:cubicBezTo>
                      <a:pt x="0" y="15"/>
                      <a:pt x="1" y="8"/>
                      <a:pt x="7" y="4"/>
                    </a:cubicBezTo>
                    <a:cubicBezTo>
                      <a:pt x="12" y="0"/>
                      <a:pt x="19" y="1"/>
                      <a:pt x="23" y="6"/>
                    </a:cubicBezTo>
                    <a:cubicBezTo>
                      <a:pt x="27" y="12"/>
                      <a:pt x="26" y="19"/>
                      <a:pt x="21" y="23"/>
                    </a:cubicBezTo>
                    <a:cubicBezTo>
                      <a:pt x="15" y="27"/>
                      <a:pt x="8" y="26"/>
                      <a:pt x="4" y="20"/>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6" name="Freeform 15"/>
              <p:cNvSpPr>
                <a:spLocks/>
              </p:cNvSpPr>
              <p:nvPr/>
            </p:nvSpPr>
            <p:spPr bwMode="auto">
              <a:xfrm>
                <a:off x="1962150" y="4602163"/>
                <a:ext cx="65087" cy="63500"/>
              </a:xfrm>
              <a:custGeom>
                <a:avLst/>
                <a:gdLst>
                  <a:gd name="T0" fmla="*/ 4 w 27"/>
                  <a:gd name="T1" fmla="*/ 20 h 27"/>
                  <a:gd name="T2" fmla="*/ 7 w 27"/>
                  <a:gd name="T3" fmla="*/ 4 h 27"/>
                  <a:gd name="T4" fmla="*/ 23 w 27"/>
                  <a:gd name="T5" fmla="*/ 6 h 27"/>
                  <a:gd name="T6" fmla="*/ 21 w 27"/>
                  <a:gd name="T7" fmla="*/ 23 h 27"/>
                  <a:gd name="T8" fmla="*/ 4 w 27"/>
                  <a:gd name="T9" fmla="*/ 20 h 27"/>
                </a:gdLst>
                <a:ahLst/>
                <a:cxnLst>
                  <a:cxn ang="0">
                    <a:pos x="T0" y="T1"/>
                  </a:cxn>
                  <a:cxn ang="0">
                    <a:pos x="T2" y="T3"/>
                  </a:cxn>
                  <a:cxn ang="0">
                    <a:pos x="T4" y="T5"/>
                  </a:cxn>
                  <a:cxn ang="0">
                    <a:pos x="T6" y="T7"/>
                  </a:cxn>
                  <a:cxn ang="0">
                    <a:pos x="T8" y="T9"/>
                  </a:cxn>
                </a:cxnLst>
                <a:rect l="0" t="0" r="r" b="b"/>
                <a:pathLst>
                  <a:path w="27" h="27">
                    <a:moveTo>
                      <a:pt x="4" y="20"/>
                    </a:moveTo>
                    <a:cubicBezTo>
                      <a:pt x="0" y="15"/>
                      <a:pt x="1" y="8"/>
                      <a:pt x="7" y="4"/>
                    </a:cubicBezTo>
                    <a:cubicBezTo>
                      <a:pt x="12" y="0"/>
                      <a:pt x="19" y="1"/>
                      <a:pt x="23" y="6"/>
                    </a:cubicBezTo>
                    <a:cubicBezTo>
                      <a:pt x="27" y="12"/>
                      <a:pt x="26" y="19"/>
                      <a:pt x="21" y="23"/>
                    </a:cubicBezTo>
                    <a:cubicBezTo>
                      <a:pt x="15" y="27"/>
                      <a:pt x="8" y="26"/>
                      <a:pt x="4" y="20"/>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7" name="Freeform 16"/>
              <p:cNvSpPr>
                <a:spLocks/>
              </p:cNvSpPr>
              <p:nvPr/>
            </p:nvSpPr>
            <p:spPr bwMode="auto">
              <a:xfrm>
                <a:off x="2081213" y="4602163"/>
                <a:ext cx="61912" cy="63500"/>
              </a:xfrm>
              <a:custGeom>
                <a:avLst/>
                <a:gdLst>
                  <a:gd name="T0" fmla="*/ 4 w 26"/>
                  <a:gd name="T1" fmla="*/ 21 h 27"/>
                  <a:gd name="T2" fmla="*/ 6 w 26"/>
                  <a:gd name="T3" fmla="*/ 4 h 27"/>
                  <a:gd name="T4" fmla="*/ 22 w 26"/>
                  <a:gd name="T5" fmla="*/ 7 h 27"/>
                  <a:gd name="T6" fmla="*/ 20 w 26"/>
                  <a:gd name="T7" fmla="*/ 23 h 27"/>
                  <a:gd name="T8" fmla="*/ 4 w 26"/>
                  <a:gd name="T9" fmla="*/ 21 h 27"/>
                </a:gdLst>
                <a:ahLst/>
                <a:cxnLst>
                  <a:cxn ang="0">
                    <a:pos x="T0" y="T1"/>
                  </a:cxn>
                  <a:cxn ang="0">
                    <a:pos x="T2" y="T3"/>
                  </a:cxn>
                  <a:cxn ang="0">
                    <a:pos x="T4" y="T5"/>
                  </a:cxn>
                  <a:cxn ang="0">
                    <a:pos x="T6" y="T7"/>
                  </a:cxn>
                  <a:cxn ang="0">
                    <a:pos x="T8" y="T9"/>
                  </a:cxn>
                </a:cxnLst>
                <a:rect l="0" t="0" r="r" b="b"/>
                <a:pathLst>
                  <a:path w="26" h="27">
                    <a:moveTo>
                      <a:pt x="4" y="21"/>
                    </a:moveTo>
                    <a:cubicBezTo>
                      <a:pt x="0" y="15"/>
                      <a:pt x="1" y="8"/>
                      <a:pt x="6" y="4"/>
                    </a:cubicBezTo>
                    <a:cubicBezTo>
                      <a:pt x="11" y="0"/>
                      <a:pt x="19" y="2"/>
                      <a:pt x="22" y="7"/>
                    </a:cubicBezTo>
                    <a:cubicBezTo>
                      <a:pt x="26" y="12"/>
                      <a:pt x="25" y="19"/>
                      <a:pt x="20" y="23"/>
                    </a:cubicBezTo>
                    <a:cubicBezTo>
                      <a:pt x="15" y="27"/>
                      <a:pt x="8" y="26"/>
                      <a:pt x="4" y="21"/>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8" name="Freeform 17"/>
              <p:cNvSpPr>
                <a:spLocks/>
              </p:cNvSpPr>
              <p:nvPr/>
            </p:nvSpPr>
            <p:spPr bwMode="auto">
              <a:xfrm>
                <a:off x="2198688" y="4606926"/>
                <a:ext cx="63500" cy="61913"/>
              </a:xfrm>
              <a:custGeom>
                <a:avLst/>
                <a:gdLst>
                  <a:gd name="T0" fmla="*/ 4 w 27"/>
                  <a:gd name="T1" fmla="*/ 20 h 26"/>
                  <a:gd name="T2" fmla="*/ 7 w 27"/>
                  <a:gd name="T3" fmla="*/ 4 h 26"/>
                  <a:gd name="T4" fmla="*/ 23 w 27"/>
                  <a:gd name="T5" fmla="*/ 6 h 26"/>
                  <a:gd name="T6" fmla="*/ 21 w 27"/>
                  <a:gd name="T7" fmla="*/ 22 h 26"/>
                  <a:gd name="T8" fmla="*/ 4 w 27"/>
                  <a:gd name="T9" fmla="*/ 20 h 26"/>
                </a:gdLst>
                <a:ahLst/>
                <a:cxnLst>
                  <a:cxn ang="0">
                    <a:pos x="T0" y="T1"/>
                  </a:cxn>
                  <a:cxn ang="0">
                    <a:pos x="T2" y="T3"/>
                  </a:cxn>
                  <a:cxn ang="0">
                    <a:pos x="T4" y="T5"/>
                  </a:cxn>
                  <a:cxn ang="0">
                    <a:pos x="T6" y="T7"/>
                  </a:cxn>
                  <a:cxn ang="0">
                    <a:pos x="T8" y="T9"/>
                  </a:cxn>
                </a:cxnLst>
                <a:rect l="0" t="0" r="r" b="b"/>
                <a:pathLst>
                  <a:path w="27" h="26">
                    <a:moveTo>
                      <a:pt x="4" y="20"/>
                    </a:moveTo>
                    <a:cubicBezTo>
                      <a:pt x="0" y="15"/>
                      <a:pt x="2" y="8"/>
                      <a:pt x="7" y="4"/>
                    </a:cubicBezTo>
                    <a:cubicBezTo>
                      <a:pt x="12" y="0"/>
                      <a:pt x="19" y="1"/>
                      <a:pt x="23" y="6"/>
                    </a:cubicBezTo>
                    <a:cubicBezTo>
                      <a:pt x="27" y="11"/>
                      <a:pt x="26" y="18"/>
                      <a:pt x="21" y="22"/>
                    </a:cubicBezTo>
                    <a:cubicBezTo>
                      <a:pt x="15" y="26"/>
                      <a:pt x="8" y="25"/>
                      <a:pt x="4" y="20"/>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9" name="Freeform 18"/>
              <p:cNvSpPr>
                <a:spLocks/>
              </p:cNvSpPr>
              <p:nvPr/>
            </p:nvSpPr>
            <p:spPr bwMode="auto">
              <a:xfrm>
                <a:off x="2309813" y="4606926"/>
                <a:ext cx="65087" cy="63500"/>
              </a:xfrm>
              <a:custGeom>
                <a:avLst/>
                <a:gdLst>
                  <a:gd name="T0" fmla="*/ 4 w 27"/>
                  <a:gd name="T1" fmla="*/ 21 h 27"/>
                  <a:gd name="T2" fmla="*/ 7 w 27"/>
                  <a:gd name="T3" fmla="*/ 4 h 27"/>
                  <a:gd name="T4" fmla="*/ 23 w 27"/>
                  <a:gd name="T5" fmla="*/ 7 h 27"/>
                  <a:gd name="T6" fmla="*/ 21 w 27"/>
                  <a:gd name="T7" fmla="*/ 23 h 27"/>
                  <a:gd name="T8" fmla="*/ 4 w 27"/>
                  <a:gd name="T9" fmla="*/ 21 h 27"/>
                </a:gdLst>
                <a:ahLst/>
                <a:cxnLst>
                  <a:cxn ang="0">
                    <a:pos x="T0" y="T1"/>
                  </a:cxn>
                  <a:cxn ang="0">
                    <a:pos x="T2" y="T3"/>
                  </a:cxn>
                  <a:cxn ang="0">
                    <a:pos x="T4" y="T5"/>
                  </a:cxn>
                  <a:cxn ang="0">
                    <a:pos x="T6" y="T7"/>
                  </a:cxn>
                  <a:cxn ang="0">
                    <a:pos x="T8" y="T9"/>
                  </a:cxn>
                </a:cxnLst>
                <a:rect l="0" t="0" r="r" b="b"/>
                <a:pathLst>
                  <a:path w="27" h="27">
                    <a:moveTo>
                      <a:pt x="4" y="21"/>
                    </a:moveTo>
                    <a:cubicBezTo>
                      <a:pt x="0" y="15"/>
                      <a:pt x="2" y="8"/>
                      <a:pt x="7" y="4"/>
                    </a:cubicBezTo>
                    <a:cubicBezTo>
                      <a:pt x="12" y="0"/>
                      <a:pt x="19" y="1"/>
                      <a:pt x="23" y="7"/>
                    </a:cubicBezTo>
                    <a:cubicBezTo>
                      <a:pt x="27" y="12"/>
                      <a:pt x="26" y="19"/>
                      <a:pt x="21" y="23"/>
                    </a:cubicBezTo>
                    <a:cubicBezTo>
                      <a:pt x="15" y="27"/>
                      <a:pt x="8" y="26"/>
                      <a:pt x="4" y="21"/>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0" name="Freeform 19"/>
              <p:cNvSpPr>
                <a:spLocks/>
              </p:cNvSpPr>
              <p:nvPr/>
            </p:nvSpPr>
            <p:spPr bwMode="auto">
              <a:xfrm>
                <a:off x="2428875" y="4611688"/>
                <a:ext cx="61912" cy="58738"/>
              </a:xfrm>
              <a:custGeom>
                <a:avLst/>
                <a:gdLst>
                  <a:gd name="T0" fmla="*/ 16 w 26"/>
                  <a:gd name="T1" fmla="*/ 24 h 25"/>
                  <a:gd name="T2" fmla="*/ 2 w 26"/>
                  <a:gd name="T3" fmla="*/ 15 h 25"/>
                  <a:gd name="T4" fmla="*/ 10 w 26"/>
                  <a:gd name="T5" fmla="*/ 1 h 25"/>
                  <a:gd name="T6" fmla="*/ 24 w 26"/>
                  <a:gd name="T7" fmla="*/ 10 h 25"/>
                  <a:gd name="T8" fmla="*/ 16 w 26"/>
                  <a:gd name="T9" fmla="*/ 24 h 25"/>
                </a:gdLst>
                <a:ahLst/>
                <a:cxnLst>
                  <a:cxn ang="0">
                    <a:pos x="T0" y="T1"/>
                  </a:cxn>
                  <a:cxn ang="0">
                    <a:pos x="T2" y="T3"/>
                  </a:cxn>
                  <a:cxn ang="0">
                    <a:pos x="T4" y="T5"/>
                  </a:cxn>
                  <a:cxn ang="0">
                    <a:pos x="T6" y="T7"/>
                  </a:cxn>
                  <a:cxn ang="0">
                    <a:pos x="T8" y="T9"/>
                  </a:cxn>
                </a:cxnLst>
                <a:rect l="0" t="0" r="r" b="b"/>
                <a:pathLst>
                  <a:path w="26" h="25">
                    <a:moveTo>
                      <a:pt x="16" y="24"/>
                    </a:moveTo>
                    <a:cubicBezTo>
                      <a:pt x="10" y="25"/>
                      <a:pt x="3" y="21"/>
                      <a:pt x="2" y="15"/>
                    </a:cubicBezTo>
                    <a:cubicBezTo>
                      <a:pt x="0" y="9"/>
                      <a:pt x="4" y="3"/>
                      <a:pt x="10" y="1"/>
                    </a:cubicBezTo>
                    <a:cubicBezTo>
                      <a:pt x="17" y="0"/>
                      <a:pt x="23" y="4"/>
                      <a:pt x="24" y="10"/>
                    </a:cubicBezTo>
                    <a:cubicBezTo>
                      <a:pt x="26" y="16"/>
                      <a:pt x="22" y="22"/>
                      <a:pt x="16"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1" name="Freeform 20"/>
              <p:cNvSpPr>
                <a:spLocks/>
              </p:cNvSpPr>
              <p:nvPr/>
            </p:nvSpPr>
            <p:spPr bwMode="auto">
              <a:xfrm>
                <a:off x="2546350" y="4618038"/>
                <a:ext cx="58737" cy="61913"/>
              </a:xfrm>
              <a:custGeom>
                <a:avLst/>
                <a:gdLst>
                  <a:gd name="T0" fmla="*/ 15 w 25"/>
                  <a:gd name="T1" fmla="*/ 24 h 26"/>
                  <a:gd name="T2" fmla="*/ 1 w 25"/>
                  <a:gd name="T3" fmla="*/ 16 h 26"/>
                  <a:gd name="T4" fmla="*/ 10 w 25"/>
                  <a:gd name="T5" fmla="*/ 2 h 26"/>
                  <a:gd name="T6" fmla="*/ 24 w 25"/>
                  <a:gd name="T7" fmla="*/ 10 h 26"/>
                  <a:gd name="T8" fmla="*/ 15 w 25"/>
                  <a:gd name="T9" fmla="*/ 24 h 26"/>
                </a:gdLst>
                <a:ahLst/>
                <a:cxnLst>
                  <a:cxn ang="0">
                    <a:pos x="T0" y="T1"/>
                  </a:cxn>
                  <a:cxn ang="0">
                    <a:pos x="T2" y="T3"/>
                  </a:cxn>
                  <a:cxn ang="0">
                    <a:pos x="T4" y="T5"/>
                  </a:cxn>
                  <a:cxn ang="0">
                    <a:pos x="T6" y="T7"/>
                  </a:cxn>
                  <a:cxn ang="0">
                    <a:pos x="T8" y="T9"/>
                  </a:cxn>
                </a:cxnLst>
                <a:rect l="0" t="0" r="r" b="b"/>
                <a:pathLst>
                  <a:path w="25" h="26">
                    <a:moveTo>
                      <a:pt x="15" y="24"/>
                    </a:moveTo>
                    <a:cubicBezTo>
                      <a:pt x="9" y="26"/>
                      <a:pt x="3" y="22"/>
                      <a:pt x="1" y="16"/>
                    </a:cubicBezTo>
                    <a:cubicBezTo>
                      <a:pt x="0" y="9"/>
                      <a:pt x="4" y="3"/>
                      <a:pt x="10" y="2"/>
                    </a:cubicBezTo>
                    <a:cubicBezTo>
                      <a:pt x="16" y="0"/>
                      <a:pt x="22" y="4"/>
                      <a:pt x="24" y="10"/>
                    </a:cubicBezTo>
                    <a:cubicBezTo>
                      <a:pt x="25" y="17"/>
                      <a:pt x="22" y="23"/>
                      <a:pt x="15"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2" name="Freeform 21"/>
              <p:cNvSpPr>
                <a:spLocks/>
              </p:cNvSpPr>
              <p:nvPr/>
            </p:nvSpPr>
            <p:spPr bwMode="auto">
              <a:xfrm>
                <a:off x="2665413" y="4613276"/>
                <a:ext cx="58737" cy="60325"/>
              </a:xfrm>
              <a:custGeom>
                <a:avLst/>
                <a:gdLst>
                  <a:gd name="T0" fmla="*/ 15 w 25"/>
                  <a:gd name="T1" fmla="*/ 24 h 25"/>
                  <a:gd name="T2" fmla="*/ 1 w 25"/>
                  <a:gd name="T3" fmla="*/ 15 h 25"/>
                  <a:gd name="T4" fmla="*/ 10 w 25"/>
                  <a:gd name="T5" fmla="*/ 1 h 25"/>
                  <a:gd name="T6" fmla="*/ 24 w 25"/>
                  <a:gd name="T7" fmla="*/ 10 h 25"/>
                  <a:gd name="T8" fmla="*/ 15 w 25"/>
                  <a:gd name="T9" fmla="*/ 24 h 25"/>
                </a:gdLst>
                <a:ahLst/>
                <a:cxnLst>
                  <a:cxn ang="0">
                    <a:pos x="T0" y="T1"/>
                  </a:cxn>
                  <a:cxn ang="0">
                    <a:pos x="T2" y="T3"/>
                  </a:cxn>
                  <a:cxn ang="0">
                    <a:pos x="T4" y="T5"/>
                  </a:cxn>
                  <a:cxn ang="0">
                    <a:pos x="T6" y="T7"/>
                  </a:cxn>
                  <a:cxn ang="0">
                    <a:pos x="T8" y="T9"/>
                  </a:cxn>
                </a:cxnLst>
                <a:rect l="0" t="0" r="r" b="b"/>
                <a:pathLst>
                  <a:path w="25" h="25">
                    <a:moveTo>
                      <a:pt x="15" y="24"/>
                    </a:moveTo>
                    <a:cubicBezTo>
                      <a:pt x="9" y="25"/>
                      <a:pt x="3" y="21"/>
                      <a:pt x="1" y="15"/>
                    </a:cubicBezTo>
                    <a:cubicBezTo>
                      <a:pt x="0" y="9"/>
                      <a:pt x="4" y="3"/>
                      <a:pt x="10" y="1"/>
                    </a:cubicBezTo>
                    <a:cubicBezTo>
                      <a:pt x="16" y="0"/>
                      <a:pt x="22" y="4"/>
                      <a:pt x="24" y="10"/>
                    </a:cubicBezTo>
                    <a:cubicBezTo>
                      <a:pt x="25" y="16"/>
                      <a:pt x="22" y="22"/>
                      <a:pt x="15"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3" name="Freeform 22"/>
              <p:cNvSpPr>
                <a:spLocks/>
              </p:cNvSpPr>
              <p:nvPr/>
            </p:nvSpPr>
            <p:spPr bwMode="auto">
              <a:xfrm>
                <a:off x="2774950" y="4608513"/>
                <a:ext cx="61912" cy="61913"/>
              </a:xfrm>
              <a:custGeom>
                <a:avLst/>
                <a:gdLst>
                  <a:gd name="T0" fmla="*/ 16 w 26"/>
                  <a:gd name="T1" fmla="*/ 24 h 26"/>
                  <a:gd name="T2" fmla="*/ 2 w 26"/>
                  <a:gd name="T3" fmla="*/ 16 h 26"/>
                  <a:gd name="T4" fmla="*/ 10 w 26"/>
                  <a:gd name="T5" fmla="*/ 2 h 26"/>
                  <a:gd name="T6" fmla="*/ 24 w 26"/>
                  <a:gd name="T7" fmla="*/ 10 h 26"/>
                  <a:gd name="T8" fmla="*/ 16 w 26"/>
                  <a:gd name="T9" fmla="*/ 24 h 26"/>
                </a:gdLst>
                <a:ahLst/>
                <a:cxnLst>
                  <a:cxn ang="0">
                    <a:pos x="T0" y="T1"/>
                  </a:cxn>
                  <a:cxn ang="0">
                    <a:pos x="T2" y="T3"/>
                  </a:cxn>
                  <a:cxn ang="0">
                    <a:pos x="T4" y="T5"/>
                  </a:cxn>
                  <a:cxn ang="0">
                    <a:pos x="T6" y="T7"/>
                  </a:cxn>
                  <a:cxn ang="0">
                    <a:pos x="T8" y="T9"/>
                  </a:cxn>
                </a:cxnLst>
                <a:rect l="0" t="0" r="r" b="b"/>
                <a:pathLst>
                  <a:path w="26" h="26">
                    <a:moveTo>
                      <a:pt x="16" y="24"/>
                    </a:moveTo>
                    <a:cubicBezTo>
                      <a:pt x="10" y="26"/>
                      <a:pt x="3" y="22"/>
                      <a:pt x="2" y="16"/>
                    </a:cubicBezTo>
                    <a:cubicBezTo>
                      <a:pt x="0" y="9"/>
                      <a:pt x="4" y="3"/>
                      <a:pt x="10" y="2"/>
                    </a:cubicBezTo>
                    <a:cubicBezTo>
                      <a:pt x="17" y="0"/>
                      <a:pt x="23" y="4"/>
                      <a:pt x="24" y="10"/>
                    </a:cubicBezTo>
                    <a:cubicBezTo>
                      <a:pt x="26" y="17"/>
                      <a:pt x="22" y="23"/>
                      <a:pt x="16"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4" name="Freeform 23"/>
              <p:cNvSpPr>
                <a:spLocks/>
              </p:cNvSpPr>
              <p:nvPr/>
            </p:nvSpPr>
            <p:spPr bwMode="auto">
              <a:xfrm>
                <a:off x="2890838" y="4616451"/>
                <a:ext cx="65087" cy="63500"/>
              </a:xfrm>
              <a:custGeom>
                <a:avLst/>
                <a:gdLst>
                  <a:gd name="T0" fmla="*/ 19 w 27"/>
                  <a:gd name="T1" fmla="*/ 24 h 27"/>
                  <a:gd name="T2" fmla="*/ 3 w 27"/>
                  <a:gd name="T3" fmla="*/ 19 h 27"/>
                  <a:gd name="T4" fmla="*/ 8 w 27"/>
                  <a:gd name="T5" fmla="*/ 3 h 27"/>
                  <a:gd name="T6" fmla="*/ 24 w 27"/>
                  <a:gd name="T7" fmla="*/ 8 h 27"/>
                  <a:gd name="T8" fmla="*/ 19 w 27"/>
                  <a:gd name="T9" fmla="*/ 24 h 27"/>
                </a:gdLst>
                <a:ahLst/>
                <a:cxnLst>
                  <a:cxn ang="0">
                    <a:pos x="T0" y="T1"/>
                  </a:cxn>
                  <a:cxn ang="0">
                    <a:pos x="T2" y="T3"/>
                  </a:cxn>
                  <a:cxn ang="0">
                    <a:pos x="T4" y="T5"/>
                  </a:cxn>
                  <a:cxn ang="0">
                    <a:pos x="T6" y="T7"/>
                  </a:cxn>
                  <a:cxn ang="0">
                    <a:pos x="T8" y="T9"/>
                  </a:cxn>
                </a:cxnLst>
                <a:rect l="0" t="0" r="r" b="b"/>
                <a:pathLst>
                  <a:path w="27" h="27">
                    <a:moveTo>
                      <a:pt x="19" y="24"/>
                    </a:moveTo>
                    <a:cubicBezTo>
                      <a:pt x="13" y="27"/>
                      <a:pt x="6" y="24"/>
                      <a:pt x="3" y="19"/>
                    </a:cubicBezTo>
                    <a:cubicBezTo>
                      <a:pt x="0" y="13"/>
                      <a:pt x="3" y="6"/>
                      <a:pt x="8" y="3"/>
                    </a:cubicBezTo>
                    <a:cubicBezTo>
                      <a:pt x="14" y="0"/>
                      <a:pt x="21" y="3"/>
                      <a:pt x="24" y="8"/>
                    </a:cubicBezTo>
                    <a:cubicBezTo>
                      <a:pt x="27" y="14"/>
                      <a:pt x="25" y="21"/>
                      <a:pt x="19"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5" name="Freeform 24"/>
              <p:cNvSpPr>
                <a:spLocks/>
              </p:cNvSpPr>
              <p:nvPr/>
            </p:nvSpPr>
            <p:spPr bwMode="auto">
              <a:xfrm>
                <a:off x="3009900" y="4608513"/>
                <a:ext cx="61912" cy="61913"/>
              </a:xfrm>
              <a:custGeom>
                <a:avLst/>
                <a:gdLst>
                  <a:gd name="T0" fmla="*/ 18 w 26"/>
                  <a:gd name="T1" fmla="*/ 23 h 26"/>
                  <a:gd name="T2" fmla="*/ 3 w 26"/>
                  <a:gd name="T3" fmla="*/ 18 h 26"/>
                  <a:gd name="T4" fmla="*/ 8 w 26"/>
                  <a:gd name="T5" fmla="*/ 3 h 26"/>
                  <a:gd name="T6" fmla="*/ 24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3" y="26"/>
                      <a:pt x="6" y="24"/>
                      <a:pt x="3" y="18"/>
                    </a:cubicBezTo>
                    <a:cubicBezTo>
                      <a:pt x="0" y="12"/>
                      <a:pt x="2" y="5"/>
                      <a:pt x="8" y="3"/>
                    </a:cubicBezTo>
                    <a:cubicBezTo>
                      <a:pt x="14" y="0"/>
                      <a:pt x="21" y="2"/>
                      <a:pt x="24" y="8"/>
                    </a:cubicBezTo>
                    <a:cubicBezTo>
                      <a:pt x="26" y="14"/>
                      <a:pt x="24" y="21"/>
                      <a:pt x="18"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6" name="Freeform 25"/>
              <p:cNvSpPr>
                <a:spLocks/>
              </p:cNvSpPr>
              <p:nvPr/>
            </p:nvSpPr>
            <p:spPr bwMode="auto">
              <a:xfrm>
                <a:off x="3127375" y="4608513"/>
                <a:ext cx="61912" cy="61913"/>
              </a:xfrm>
              <a:custGeom>
                <a:avLst/>
                <a:gdLst>
                  <a:gd name="T0" fmla="*/ 18 w 26"/>
                  <a:gd name="T1" fmla="*/ 23 h 26"/>
                  <a:gd name="T2" fmla="*/ 3 w 26"/>
                  <a:gd name="T3" fmla="*/ 18 h 26"/>
                  <a:gd name="T4" fmla="*/ 8 w 26"/>
                  <a:gd name="T5" fmla="*/ 3 h 26"/>
                  <a:gd name="T6" fmla="*/ 24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3" y="26"/>
                      <a:pt x="6" y="24"/>
                      <a:pt x="3" y="18"/>
                    </a:cubicBezTo>
                    <a:cubicBezTo>
                      <a:pt x="0" y="12"/>
                      <a:pt x="2" y="5"/>
                      <a:pt x="8" y="3"/>
                    </a:cubicBezTo>
                    <a:cubicBezTo>
                      <a:pt x="14" y="0"/>
                      <a:pt x="21" y="2"/>
                      <a:pt x="24" y="8"/>
                    </a:cubicBezTo>
                    <a:cubicBezTo>
                      <a:pt x="26" y="14"/>
                      <a:pt x="24" y="21"/>
                      <a:pt x="18"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7" name="Freeform 26"/>
              <p:cNvSpPr>
                <a:spLocks/>
              </p:cNvSpPr>
              <p:nvPr/>
            </p:nvSpPr>
            <p:spPr bwMode="auto">
              <a:xfrm>
                <a:off x="3238500" y="4608513"/>
                <a:ext cx="61912" cy="65088"/>
              </a:xfrm>
              <a:custGeom>
                <a:avLst/>
                <a:gdLst>
                  <a:gd name="T0" fmla="*/ 18 w 26"/>
                  <a:gd name="T1" fmla="*/ 24 h 27"/>
                  <a:gd name="T2" fmla="*/ 3 w 26"/>
                  <a:gd name="T3" fmla="*/ 19 h 27"/>
                  <a:gd name="T4" fmla="*/ 8 w 26"/>
                  <a:gd name="T5" fmla="*/ 3 h 27"/>
                  <a:gd name="T6" fmla="*/ 24 w 26"/>
                  <a:gd name="T7" fmla="*/ 8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3" y="27"/>
                      <a:pt x="6" y="24"/>
                      <a:pt x="3" y="19"/>
                    </a:cubicBezTo>
                    <a:cubicBezTo>
                      <a:pt x="0" y="13"/>
                      <a:pt x="2" y="6"/>
                      <a:pt x="8" y="3"/>
                    </a:cubicBezTo>
                    <a:cubicBezTo>
                      <a:pt x="14" y="0"/>
                      <a:pt x="21" y="3"/>
                      <a:pt x="24" y="8"/>
                    </a:cubicBezTo>
                    <a:cubicBezTo>
                      <a:pt x="26" y="14"/>
                      <a:pt x="24" y="21"/>
                      <a:pt x="18"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8" name="Freeform 27"/>
              <p:cNvSpPr>
                <a:spLocks/>
              </p:cNvSpPr>
              <p:nvPr/>
            </p:nvSpPr>
            <p:spPr bwMode="auto">
              <a:xfrm>
                <a:off x="3355975" y="4611688"/>
                <a:ext cx="63500" cy="61913"/>
              </a:xfrm>
              <a:custGeom>
                <a:avLst/>
                <a:gdLst>
                  <a:gd name="T0" fmla="*/ 19 w 27"/>
                  <a:gd name="T1" fmla="*/ 23 h 26"/>
                  <a:gd name="T2" fmla="*/ 3 w 27"/>
                  <a:gd name="T3" fmla="*/ 18 h 26"/>
                  <a:gd name="T4" fmla="*/ 8 w 27"/>
                  <a:gd name="T5" fmla="*/ 3 h 26"/>
                  <a:gd name="T6" fmla="*/ 24 w 27"/>
                  <a:gd name="T7" fmla="*/ 8 h 26"/>
                  <a:gd name="T8" fmla="*/ 19 w 27"/>
                  <a:gd name="T9" fmla="*/ 23 h 26"/>
                </a:gdLst>
                <a:ahLst/>
                <a:cxnLst>
                  <a:cxn ang="0">
                    <a:pos x="T0" y="T1"/>
                  </a:cxn>
                  <a:cxn ang="0">
                    <a:pos x="T2" y="T3"/>
                  </a:cxn>
                  <a:cxn ang="0">
                    <a:pos x="T4" y="T5"/>
                  </a:cxn>
                  <a:cxn ang="0">
                    <a:pos x="T6" y="T7"/>
                  </a:cxn>
                  <a:cxn ang="0">
                    <a:pos x="T8" y="T9"/>
                  </a:cxn>
                </a:cxnLst>
                <a:rect l="0" t="0" r="r" b="b"/>
                <a:pathLst>
                  <a:path w="27" h="26">
                    <a:moveTo>
                      <a:pt x="19" y="23"/>
                    </a:moveTo>
                    <a:cubicBezTo>
                      <a:pt x="13" y="26"/>
                      <a:pt x="6" y="24"/>
                      <a:pt x="3" y="18"/>
                    </a:cubicBezTo>
                    <a:cubicBezTo>
                      <a:pt x="0" y="12"/>
                      <a:pt x="3" y="5"/>
                      <a:pt x="8" y="3"/>
                    </a:cubicBezTo>
                    <a:cubicBezTo>
                      <a:pt x="14" y="0"/>
                      <a:pt x="21" y="2"/>
                      <a:pt x="24" y="8"/>
                    </a:cubicBezTo>
                    <a:cubicBezTo>
                      <a:pt x="27" y="14"/>
                      <a:pt x="25" y="21"/>
                      <a:pt x="19"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9" name="Freeform 28"/>
              <p:cNvSpPr>
                <a:spLocks/>
              </p:cNvSpPr>
              <p:nvPr/>
            </p:nvSpPr>
            <p:spPr bwMode="auto">
              <a:xfrm>
                <a:off x="3476625" y="4611688"/>
                <a:ext cx="61912" cy="61913"/>
              </a:xfrm>
              <a:custGeom>
                <a:avLst/>
                <a:gdLst>
                  <a:gd name="T0" fmla="*/ 18 w 26"/>
                  <a:gd name="T1" fmla="*/ 23 h 26"/>
                  <a:gd name="T2" fmla="*/ 3 w 26"/>
                  <a:gd name="T3" fmla="*/ 18 h 26"/>
                  <a:gd name="T4" fmla="*/ 8 w 26"/>
                  <a:gd name="T5" fmla="*/ 3 h 26"/>
                  <a:gd name="T6" fmla="*/ 24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3" y="26"/>
                      <a:pt x="6" y="24"/>
                      <a:pt x="3" y="18"/>
                    </a:cubicBezTo>
                    <a:cubicBezTo>
                      <a:pt x="0" y="12"/>
                      <a:pt x="2" y="5"/>
                      <a:pt x="8" y="3"/>
                    </a:cubicBezTo>
                    <a:cubicBezTo>
                      <a:pt x="14" y="0"/>
                      <a:pt x="21" y="2"/>
                      <a:pt x="24" y="8"/>
                    </a:cubicBezTo>
                    <a:cubicBezTo>
                      <a:pt x="26" y="14"/>
                      <a:pt x="24" y="21"/>
                      <a:pt x="18"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0" name="Freeform 29"/>
              <p:cNvSpPr>
                <a:spLocks/>
              </p:cNvSpPr>
              <p:nvPr/>
            </p:nvSpPr>
            <p:spPr bwMode="auto">
              <a:xfrm>
                <a:off x="3590925" y="4621213"/>
                <a:ext cx="61912" cy="61913"/>
              </a:xfrm>
              <a:custGeom>
                <a:avLst/>
                <a:gdLst>
                  <a:gd name="T0" fmla="*/ 18 w 26"/>
                  <a:gd name="T1" fmla="*/ 23 h 26"/>
                  <a:gd name="T2" fmla="*/ 3 w 26"/>
                  <a:gd name="T3" fmla="*/ 18 h 26"/>
                  <a:gd name="T4" fmla="*/ 8 w 26"/>
                  <a:gd name="T5" fmla="*/ 3 h 26"/>
                  <a:gd name="T6" fmla="*/ 24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3" y="26"/>
                      <a:pt x="6" y="24"/>
                      <a:pt x="3" y="18"/>
                    </a:cubicBezTo>
                    <a:cubicBezTo>
                      <a:pt x="0" y="12"/>
                      <a:pt x="2" y="5"/>
                      <a:pt x="8" y="3"/>
                    </a:cubicBezTo>
                    <a:cubicBezTo>
                      <a:pt x="14" y="0"/>
                      <a:pt x="21" y="2"/>
                      <a:pt x="24" y="8"/>
                    </a:cubicBezTo>
                    <a:cubicBezTo>
                      <a:pt x="26" y="14"/>
                      <a:pt x="24" y="21"/>
                      <a:pt x="18"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1" name="Freeform 30"/>
              <p:cNvSpPr>
                <a:spLocks/>
              </p:cNvSpPr>
              <p:nvPr/>
            </p:nvSpPr>
            <p:spPr bwMode="auto">
              <a:xfrm>
                <a:off x="3705225" y="4613276"/>
                <a:ext cx="65087" cy="65088"/>
              </a:xfrm>
              <a:custGeom>
                <a:avLst/>
                <a:gdLst>
                  <a:gd name="T0" fmla="*/ 19 w 27"/>
                  <a:gd name="T1" fmla="*/ 24 h 27"/>
                  <a:gd name="T2" fmla="*/ 3 w 27"/>
                  <a:gd name="T3" fmla="*/ 19 h 27"/>
                  <a:gd name="T4" fmla="*/ 8 w 27"/>
                  <a:gd name="T5" fmla="*/ 3 h 27"/>
                  <a:gd name="T6" fmla="*/ 24 w 27"/>
                  <a:gd name="T7" fmla="*/ 8 h 27"/>
                  <a:gd name="T8" fmla="*/ 19 w 27"/>
                  <a:gd name="T9" fmla="*/ 24 h 27"/>
                </a:gdLst>
                <a:ahLst/>
                <a:cxnLst>
                  <a:cxn ang="0">
                    <a:pos x="T0" y="T1"/>
                  </a:cxn>
                  <a:cxn ang="0">
                    <a:pos x="T2" y="T3"/>
                  </a:cxn>
                  <a:cxn ang="0">
                    <a:pos x="T4" y="T5"/>
                  </a:cxn>
                  <a:cxn ang="0">
                    <a:pos x="T6" y="T7"/>
                  </a:cxn>
                  <a:cxn ang="0">
                    <a:pos x="T8" y="T9"/>
                  </a:cxn>
                </a:cxnLst>
                <a:rect l="0" t="0" r="r" b="b"/>
                <a:pathLst>
                  <a:path w="27" h="27">
                    <a:moveTo>
                      <a:pt x="19" y="24"/>
                    </a:moveTo>
                    <a:cubicBezTo>
                      <a:pt x="13" y="27"/>
                      <a:pt x="6" y="24"/>
                      <a:pt x="3" y="19"/>
                    </a:cubicBezTo>
                    <a:cubicBezTo>
                      <a:pt x="0" y="13"/>
                      <a:pt x="3" y="6"/>
                      <a:pt x="8" y="3"/>
                    </a:cubicBezTo>
                    <a:cubicBezTo>
                      <a:pt x="14" y="0"/>
                      <a:pt x="21" y="3"/>
                      <a:pt x="24" y="8"/>
                    </a:cubicBezTo>
                    <a:cubicBezTo>
                      <a:pt x="27" y="14"/>
                      <a:pt x="25" y="21"/>
                      <a:pt x="19"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2" name="Freeform 31"/>
              <p:cNvSpPr>
                <a:spLocks/>
              </p:cNvSpPr>
              <p:nvPr/>
            </p:nvSpPr>
            <p:spPr bwMode="auto">
              <a:xfrm>
                <a:off x="3822700" y="4627563"/>
                <a:ext cx="61912" cy="65088"/>
              </a:xfrm>
              <a:custGeom>
                <a:avLst/>
                <a:gdLst>
                  <a:gd name="T0" fmla="*/ 18 w 26"/>
                  <a:gd name="T1" fmla="*/ 24 h 27"/>
                  <a:gd name="T2" fmla="*/ 3 w 26"/>
                  <a:gd name="T3" fmla="*/ 19 h 27"/>
                  <a:gd name="T4" fmla="*/ 8 w 26"/>
                  <a:gd name="T5" fmla="*/ 3 h 27"/>
                  <a:gd name="T6" fmla="*/ 24 w 26"/>
                  <a:gd name="T7" fmla="*/ 8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3" y="27"/>
                      <a:pt x="6" y="24"/>
                      <a:pt x="3" y="19"/>
                    </a:cubicBezTo>
                    <a:cubicBezTo>
                      <a:pt x="0" y="13"/>
                      <a:pt x="2" y="6"/>
                      <a:pt x="8" y="3"/>
                    </a:cubicBezTo>
                    <a:cubicBezTo>
                      <a:pt x="14" y="0"/>
                      <a:pt x="21" y="3"/>
                      <a:pt x="24" y="8"/>
                    </a:cubicBezTo>
                    <a:cubicBezTo>
                      <a:pt x="26" y="14"/>
                      <a:pt x="24" y="21"/>
                      <a:pt x="18"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3" name="Freeform 32"/>
              <p:cNvSpPr>
                <a:spLocks/>
              </p:cNvSpPr>
              <p:nvPr/>
            </p:nvSpPr>
            <p:spPr bwMode="auto">
              <a:xfrm>
                <a:off x="3941763" y="4654551"/>
                <a:ext cx="61912" cy="63500"/>
              </a:xfrm>
              <a:custGeom>
                <a:avLst/>
                <a:gdLst>
                  <a:gd name="T0" fmla="*/ 19 w 26"/>
                  <a:gd name="T1" fmla="*/ 24 h 27"/>
                  <a:gd name="T2" fmla="*/ 3 w 26"/>
                  <a:gd name="T3" fmla="*/ 19 h 27"/>
                  <a:gd name="T4" fmla="*/ 8 w 26"/>
                  <a:gd name="T5" fmla="*/ 3 h 27"/>
                  <a:gd name="T6" fmla="*/ 23 w 26"/>
                  <a:gd name="T7" fmla="*/ 8 h 27"/>
                  <a:gd name="T8" fmla="*/ 19 w 26"/>
                  <a:gd name="T9" fmla="*/ 24 h 27"/>
                </a:gdLst>
                <a:ahLst/>
                <a:cxnLst>
                  <a:cxn ang="0">
                    <a:pos x="T0" y="T1"/>
                  </a:cxn>
                  <a:cxn ang="0">
                    <a:pos x="T2" y="T3"/>
                  </a:cxn>
                  <a:cxn ang="0">
                    <a:pos x="T4" y="T5"/>
                  </a:cxn>
                  <a:cxn ang="0">
                    <a:pos x="T6" y="T7"/>
                  </a:cxn>
                  <a:cxn ang="0">
                    <a:pos x="T8" y="T9"/>
                  </a:cxn>
                </a:cxnLst>
                <a:rect l="0" t="0" r="r" b="b"/>
                <a:pathLst>
                  <a:path w="26" h="27">
                    <a:moveTo>
                      <a:pt x="19" y="24"/>
                    </a:moveTo>
                    <a:cubicBezTo>
                      <a:pt x="13" y="27"/>
                      <a:pt x="6" y="25"/>
                      <a:pt x="3" y="19"/>
                    </a:cubicBezTo>
                    <a:cubicBezTo>
                      <a:pt x="0" y="13"/>
                      <a:pt x="2" y="6"/>
                      <a:pt x="8" y="3"/>
                    </a:cubicBezTo>
                    <a:cubicBezTo>
                      <a:pt x="13" y="0"/>
                      <a:pt x="20" y="2"/>
                      <a:pt x="23" y="8"/>
                    </a:cubicBezTo>
                    <a:cubicBezTo>
                      <a:pt x="26" y="14"/>
                      <a:pt x="24" y="21"/>
                      <a:pt x="19"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4" name="Freeform 33"/>
              <p:cNvSpPr>
                <a:spLocks/>
              </p:cNvSpPr>
              <p:nvPr/>
            </p:nvSpPr>
            <p:spPr bwMode="auto">
              <a:xfrm>
                <a:off x="4060825" y="4632326"/>
                <a:ext cx="63500" cy="61913"/>
              </a:xfrm>
              <a:custGeom>
                <a:avLst/>
                <a:gdLst>
                  <a:gd name="T0" fmla="*/ 19 w 27"/>
                  <a:gd name="T1" fmla="*/ 23 h 26"/>
                  <a:gd name="T2" fmla="*/ 3 w 27"/>
                  <a:gd name="T3" fmla="*/ 18 h 26"/>
                  <a:gd name="T4" fmla="*/ 8 w 27"/>
                  <a:gd name="T5" fmla="*/ 3 h 26"/>
                  <a:gd name="T6" fmla="*/ 24 w 27"/>
                  <a:gd name="T7" fmla="*/ 8 h 26"/>
                  <a:gd name="T8" fmla="*/ 19 w 27"/>
                  <a:gd name="T9" fmla="*/ 23 h 26"/>
                </a:gdLst>
                <a:ahLst/>
                <a:cxnLst>
                  <a:cxn ang="0">
                    <a:pos x="T0" y="T1"/>
                  </a:cxn>
                  <a:cxn ang="0">
                    <a:pos x="T2" y="T3"/>
                  </a:cxn>
                  <a:cxn ang="0">
                    <a:pos x="T4" y="T5"/>
                  </a:cxn>
                  <a:cxn ang="0">
                    <a:pos x="T6" y="T7"/>
                  </a:cxn>
                  <a:cxn ang="0">
                    <a:pos x="T8" y="T9"/>
                  </a:cxn>
                </a:cxnLst>
                <a:rect l="0" t="0" r="r" b="b"/>
                <a:pathLst>
                  <a:path w="27" h="26">
                    <a:moveTo>
                      <a:pt x="19" y="23"/>
                    </a:moveTo>
                    <a:cubicBezTo>
                      <a:pt x="13" y="26"/>
                      <a:pt x="6" y="24"/>
                      <a:pt x="3" y="18"/>
                    </a:cubicBezTo>
                    <a:cubicBezTo>
                      <a:pt x="0" y="13"/>
                      <a:pt x="3" y="6"/>
                      <a:pt x="8" y="3"/>
                    </a:cubicBezTo>
                    <a:cubicBezTo>
                      <a:pt x="14" y="0"/>
                      <a:pt x="21" y="2"/>
                      <a:pt x="24" y="8"/>
                    </a:cubicBezTo>
                    <a:cubicBezTo>
                      <a:pt x="27" y="13"/>
                      <a:pt x="25" y="20"/>
                      <a:pt x="19"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5" name="Freeform 34"/>
              <p:cNvSpPr>
                <a:spLocks/>
              </p:cNvSpPr>
              <p:nvPr/>
            </p:nvSpPr>
            <p:spPr bwMode="auto">
              <a:xfrm>
                <a:off x="4170363" y="4640263"/>
                <a:ext cx="61912" cy="63500"/>
              </a:xfrm>
              <a:custGeom>
                <a:avLst/>
                <a:gdLst>
                  <a:gd name="T0" fmla="*/ 19 w 26"/>
                  <a:gd name="T1" fmla="*/ 24 h 27"/>
                  <a:gd name="T2" fmla="*/ 3 w 26"/>
                  <a:gd name="T3" fmla="*/ 19 h 27"/>
                  <a:gd name="T4" fmla="*/ 8 w 26"/>
                  <a:gd name="T5" fmla="*/ 3 h 27"/>
                  <a:gd name="T6" fmla="*/ 23 w 26"/>
                  <a:gd name="T7" fmla="*/ 8 h 27"/>
                  <a:gd name="T8" fmla="*/ 19 w 26"/>
                  <a:gd name="T9" fmla="*/ 24 h 27"/>
                </a:gdLst>
                <a:ahLst/>
                <a:cxnLst>
                  <a:cxn ang="0">
                    <a:pos x="T0" y="T1"/>
                  </a:cxn>
                  <a:cxn ang="0">
                    <a:pos x="T2" y="T3"/>
                  </a:cxn>
                  <a:cxn ang="0">
                    <a:pos x="T4" y="T5"/>
                  </a:cxn>
                  <a:cxn ang="0">
                    <a:pos x="T6" y="T7"/>
                  </a:cxn>
                  <a:cxn ang="0">
                    <a:pos x="T8" y="T9"/>
                  </a:cxn>
                </a:cxnLst>
                <a:rect l="0" t="0" r="r" b="b"/>
                <a:pathLst>
                  <a:path w="26" h="27">
                    <a:moveTo>
                      <a:pt x="19" y="24"/>
                    </a:moveTo>
                    <a:cubicBezTo>
                      <a:pt x="13" y="27"/>
                      <a:pt x="6" y="25"/>
                      <a:pt x="3" y="19"/>
                    </a:cubicBezTo>
                    <a:cubicBezTo>
                      <a:pt x="0" y="13"/>
                      <a:pt x="2" y="6"/>
                      <a:pt x="8" y="3"/>
                    </a:cubicBezTo>
                    <a:cubicBezTo>
                      <a:pt x="13" y="0"/>
                      <a:pt x="20" y="2"/>
                      <a:pt x="23" y="8"/>
                    </a:cubicBezTo>
                    <a:cubicBezTo>
                      <a:pt x="26" y="14"/>
                      <a:pt x="24" y="21"/>
                      <a:pt x="19"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6" name="Freeform 35"/>
              <p:cNvSpPr>
                <a:spLocks/>
              </p:cNvSpPr>
              <p:nvPr/>
            </p:nvSpPr>
            <p:spPr bwMode="auto">
              <a:xfrm>
                <a:off x="4286250" y="4640263"/>
                <a:ext cx="61912" cy="63500"/>
              </a:xfrm>
              <a:custGeom>
                <a:avLst/>
                <a:gdLst>
                  <a:gd name="T0" fmla="*/ 18 w 26"/>
                  <a:gd name="T1" fmla="*/ 24 h 27"/>
                  <a:gd name="T2" fmla="*/ 3 w 26"/>
                  <a:gd name="T3" fmla="*/ 19 h 27"/>
                  <a:gd name="T4" fmla="*/ 8 w 26"/>
                  <a:gd name="T5" fmla="*/ 3 h 27"/>
                  <a:gd name="T6" fmla="*/ 23 w 26"/>
                  <a:gd name="T7" fmla="*/ 8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3" y="27"/>
                      <a:pt x="6" y="25"/>
                      <a:pt x="3" y="19"/>
                    </a:cubicBezTo>
                    <a:cubicBezTo>
                      <a:pt x="0" y="13"/>
                      <a:pt x="2" y="6"/>
                      <a:pt x="8" y="3"/>
                    </a:cubicBezTo>
                    <a:cubicBezTo>
                      <a:pt x="13" y="0"/>
                      <a:pt x="20" y="3"/>
                      <a:pt x="23" y="8"/>
                    </a:cubicBezTo>
                    <a:cubicBezTo>
                      <a:pt x="26" y="14"/>
                      <a:pt x="24" y="21"/>
                      <a:pt x="18"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7" name="Freeform 36"/>
              <p:cNvSpPr>
                <a:spLocks/>
              </p:cNvSpPr>
              <p:nvPr/>
            </p:nvSpPr>
            <p:spPr bwMode="auto">
              <a:xfrm>
                <a:off x="4403725" y="4646613"/>
                <a:ext cx="63500" cy="65088"/>
              </a:xfrm>
              <a:custGeom>
                <a:avLst/>
                <a:gdLst>
                  <a:gd name="T0" fmla="*/ 19 w 27"/>
                  <a:gd name="T1" fmla="*/ 24 h 27"/>
                  <a:gd name="T2" fmla="*/ 3 w 27"/>
                  <a:gd name="T3" fmla="*/ 19 h 27"/>
                  <a:gd name="T4" fmla="*/ 8 w 27"/>
                  <a:gd name="T5" fmla="*/ 3 h 27"/>
                  <a:gd name="T6" fmla="*/ 24 w 27"/>
                  <a:gd name="T7" fmla="*/ 8 h 27"/>
                  <a:gd name="T8" fmla="*/ 19 w 27"/>
                  <a:gd name="T9" fmla="*/ 24 h 27"/>
                </a:gdLst>
                <a:ahLst/>
                <a:cxnLst>
                  <a:cxn ang="0">
                    <a:pos x="T0" y="T1"/>
                  </a:cxn>
                  <a:cxn ang="0">
                    <a:pos x="T2" y="T3"/>
                  </a:cxn>
                  <a:cxn ang="0">
                    <a:pos x="T4" y="T5"/>
                  </a:cxn>
                  <a:cxn ang="0">
                    <a:pos x="T6" y="T7"/>
                  </a:cxn>
                  <a:cxn ang="0">
                    <a:pos x="T8" y="T9"/>
                  </a:cxn>
                </a:cxnLst>
                <a:rect l="0" t="0" r="r" b="b"/>
                <a:pathLst>
                  <a:path w="27" h="27">
                    <a:moveTo>
                      <a:pt x="19" y="24"/>
                    </a:moveTo>
                    <a:cubicBezTo>
                      <a:pt x="13" y="27"/>
                      <a:pt x="6" y="25"/>
                      <a:pt x="3" y="19"/>
                    </a:cubicBezTo>
                    <a:cubicBezTo>
                      <a:pt x="0" y="13"/>
                      <a:pt x="2" y="6"/>
                      <a:pt x="8" y="3"/>
                    </a:cubicBezTo>
                    <a:cubicBezTo>
                      <a:pt x="14" y="0"/>
                      <a:pt x="21" y="2"/>
                      <a:pt x="24" y="8"/>
                    </a:cubicBezTo>
                    <a:cubicBezTo>
                      <a:pt x="27" y="14"/>
                      <a:pt x="25" y="21"/>
                      <a:pt x="19"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8" name="Freeform 37"/>
              <p:cNvSpPr>
                <a:spLocks/>
              </p:cNvSpPr>
              <p:nvPr/>
            </p:nvSpPr>
            <p:spPr bwMode="auto">
              <a:xfrm>
                <a:off x="4522788" y="4646613"/>
                <a:ext cx="63500" cy="65088"/>
              </a:xfrm>
              <a:custGeom>
                <a:avLst/>
                <a:gdLst>
                  <a:gd name="T0" fmla="*/ 19 w 27"/>
                  <a:gd name="T1" fmla="*/ 24 h 27"/>
                  <a:gd name="T2" fmla="*/ 3 w 27"/>
                  <a:gd name="T3" fmla="*/ 19 h 27"/>
                  <a:gd name="T4" fmla="*/ 8 w 27"/>
                  <a:gd name="T5" fmla="*/ 3 h 27"/>
                  <a:gd name="T6" fmla="*/ 24 w 27"/>
                  <a:gd name="T7" fmla="*/ 8 h 27"/>
                  <a:gd name="T8" fmla="*/ 19 w 27"/>
                  <a:gd name="T9" fmla="*/ 24 h 27"/>
                </a:gdLst>
                <a:ahLst/>
                <a:cxnLst>
                  <a:cxn ang="0">
                    <a:pos x="T0" y="T1"/>
                  </a:cxn>
                  <a:cxn ang="0">
                    <a:pos x="T2" y="T3"/>
                  </a:cxn>
                  <a:cxn ang="0">
                    <a:pos x="T4" y="T5"/>
                  </a:cxn>
                  <a:cxn ang="0">
                    <a:pos x="T6" y="T7"/>
                  </a:cxn>
                  <a:cxn ang="0">
                    <a:pos x="T8" y="T9"/>
                  </a:cxn>
                </a:cxnLst>
                <a:rect l="0" t="0" r="r" b="b"/>
                <a:pathLst>
                  <a:path w="27" h="27">
                    <a:moveTo>
                      <a:pt x="19" y="24"/>
                    </a:moveTo>
                    <a:cubicBezTo>
                      <a:pt x="13" y="27"/>
                      <a:pt x="6" y="25"/>
                      <a:pt x="3" y="19"/>
                    </a:cubicBezTo>
                    <a:cubicBezTo>
                      <a:pt x="0" y="13"/>
                      <a:pt x="2" y="6"/>
                      <a:pt x="8" y="3"/>
                    </a:cubicBezTo>
                    <a:cubicBezTo>
                      <a:pt x="13" y="0"/>
                      <a:pt x="21" y="2"/>
                      <a:pt x="24" y="8"/>
                    </a:cubicBezTo>
                    <a:cubicBezTo>
                      <a:pt x="27" y="14"/>
                      <a:pt x="24" y="21"/>
                      <a:pt x="19"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9" name="Freeform 38"/>
              <p:cNvSpPr>
                <a:spLocks/>
              </p:cNvSpPr>
              <p:nvPr/>
            </p:nvSpPr>
            <p:spPr bwMode="auto">
              <a:xfrm>
                <a:off x="4632325" y="4649788"/>
                <a:ext cx="63500" cy="61913"/>
              </a:xfrm>
              <a:custGeom>
                <a:avLst/>
                <a:gdLst>
                  <a:gd name="T0" fmla="*/ 19 w 27"/>
                  <a:gd name="T1" fmla="*/ 23 h 26"/>
                  <a:gd name="T2" fmla="*/ 3 w 27"/>
                  <a:gd name="T3" fmla="*/ 18 h 26"/>
                  <a:gd name="T4" fmla="*/ 8 w 27"/>
                  <a:gd name="T5" fmla="*/ 3 h 26"/>
                  <a:gd name="T6" fmla="*/ 24 w 27"/>
                  <a:gd name="T7" fmla="*/ 7 h 26"/>
                  <a:gd name="T8" fmla="*/ 19 w 27"/>
                  <a:gd name="T9" fmla="*/ 23 h 26"/>
                </a:gdLst>
                <a:ahLst/>
                <a:cxnLst>
                  <a:cxn ang="0">
                    <a:pos x="T0" y="T1"/>
                  </a:cxn>
                  <a:cxn ang="0">
                    <a:pos x="T2" y="T3"/>
                  </a:cxn>
                  <a:cxn ang="0">
                    <a:pos x="T4" y="T5"/>
                  </a:cxn>
                  <a:cxn ang="0">
                    <a:pos x="T6" y="T7"/>
                  </a:cxn>
                  <a:cxn ang="0">
                    <a:pos x="T8" y="T9"/>
                  </a:cxn>
                </a:cxnLst>
                <a:rect l="0" t="0" r="r" b="b"/>
                <a:pathLst>
                  <a:path w="27" h="26">
                    <a:moveTo>
                      <a:pt x="19" y="23"/>
                    </a:moveTo>
                    <a:cubicBezTo>
                      <a:pt x="13" y="26"/>
                      <a:pt x="6" y="24"/>
                      <a:pt x="3" y="18"/>
                    </a:cubicBezTo>
                    <a:cubicBezTo>
                      <a:pt x="0" y="13"/>
                      <a:pt x="3" y="6"/>
                      <a:pt x="8" y="3"/>
                    </a:cubicBezTo>
                    <a:cubicBezTo>
                      <a:pt x="14" y="0"/>
                      <a:pt x="21" y="2"/>
                      <a:pt x="24" y="7"/>
                    </a:cubicBezTo>
                    <a:cubicBezTo>
                      <a:pt x="27" y="13"/>
                      <a:pt x="25" y="20"/>
                      <a:pt x="19"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0" name="Freeform 39"/>
              <p:cNvSpPr>
                <a:spLocks/>
              </p:cNvSpPr>
              <p:nvPr/>
            </p:nvSpPr>
            <p:spPr bwMode="auto">
              <a:xfrm>
                <a:off x="4751388" y="4656138"/>
                <a:ext cx="61912" cy="61913"/>
              </a:xfrm>
              <a:custGeom>
                <a:avLst/>
                <a:gdLst>
                  <a:gd name="T0" fmla="*/ 18 w 26"/>
                  <a:gd name="T1" fmla="*/ 23 h 26"/>
                  <a:gd name="T2" fmla="*/ 3 w 26"/>
                  <a:gd name="T3" fmla="*/ 18 h 26"/>
                  <a:gd name="T4" fmla="*/ 7 w 26"/>
                  <a:gd name="T5" fmla="*/ 3 h 26"/>
                  <a:gd name="T6" fmla="*/ 23 w 26"/>
                  <a:gd name="T7" fmla="*/ 7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3" y="26"/>
                      <a:pt x="6" y="24"/>
                      <a:pt x="3" y="18"/>
                    </a:cubicBezTo>
                    <a:cubicBezTo>
                      <a:pt x="0" y="13"/>
                      <a:pt x="2" y="6"/>
                      <a:pt x="7" y="3"/>
                    </a:cubicBezTo>
                    <a:cubicBezTo>
                      <a:pt x="13" y="0"/>
                      <a:pt x="20" y="2"/>
                      <a:pt x="23" y="7"/>
                    </a:cubicBezTo>
                    <a:cubicBezTo>
                      <a:pt x="26" y="13"/>
                      <a:pt x="24" y="20"/>
                      <a:pt x="18"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1" name="Freeform 40"/>
              <p:cNvSpPr>
                <a:spLocks/>
              </p:cNvSpPr>
              <p:nvPr/>
            </p:nvSpPr>
            <p:spPr bwMode="auto">
              <a:xfrm>
                <a:off x="4868863" y="4656138"/>
                <a:ext cx="63500" cy="61913"/>
              </a:xfrm>
              <a:custGeom>
                <a:avLst/>
                <a:gdLst>
                  <a:gd name="T0" fmla="*/ 19 w 27"/>
                  <a:gd name="T1" fmla="*/ 23 h 26"/>
                  <a:gd name="T2" fmla="*/ 3 w 27"/>
                  <a:gd name="T3" fmla="*/ 18 h 26"/>
                  <a:gd name="T4" fmla="*/ 8 w 27"/>
                  <a:gd name="T5" fmla="*/ 3 h 26"/>
                  <a:gd name="T6" fmla="*/ 24 w 27"/>
                  <a:gd name="T7" fmla="*/ 8 h 26"/>
                  <a:gd name="T8" fmla="*/ 19 w 27"/>
                  <a:gd name="T9" fmla="*/ 23 h 26"/>
                </a:gdLst>
                <a:ahLst/>
                <a:cxnLst>
                  <a:cxn ang="0">
                    <a:pos x="T0" y="T1"/>
                  </a:cxn>
                  <a:cxn ang="0">
                    <a:pos x="T2" y="T3"/>
                  </a:cxn>
                  <a:cxn ang="0">
                    <a:pos x="T4" y="T5"/>
                  </a:cxn>
                  <a:cxn ang="0">
                    <a:pos x="T6" y="T7"/>
                  </a:cxn>
                  <a:cxn ang="0">
                    <a:pos x="T8" y="T9"/>
                  </a:cxn>
                </a:cxnLst>
                <a:rect l="0" t="0" r="r" b="b"/>
                <a:pathLst>
                  <a:path w="27" h="26">
                    <a:moveTo>
                      <a:pt x="19" y="23"/>
                    </a:moveTo>
                    <a:cubicBezTo>
                      <a:pt x="13" y="26"/>
                      <a:pt x="6" y="24"/>
                      <a:pt x="3" y="18"/>
                    </a:cubicBezTo>
                    <a:cubicBezTo>
                      <a:pt x="0" y="13"/>
                      <a:pt x="3" y="6"/>
                      <a:pt x="8" y="3"/>
                    </a:cubicBezTo>
                    <a:cubicBezTo>
                      <a:pt x="14" y="0"/>
                      <a:pt x="21" y="2"/>
                      <a:pt x="24" y="8"/>
                    </a:cubicBezTo>
                    <a:cubicBezTo>
                      <a:pt x="27" y="13"/>
                      <a:pt x="25" y="20"/>
                      <a:pt x="19"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2" name="Freeform 41"/>
              <p:cNvSpPr>
                <a:spLocks/>
              </p:cNvSpPr>
              <p:nvPr/>
            </p:nvSpPr>
            <p:spPr bwMode="auto">
              <a:xfrm>
                <a:off x="4987925" y="4664076"/>
                <a:ext cx="63500" cy="65088"/>
              </a:xfrm>
              <a:custGeom>
                <a:avLst/>
                <a:gdLst>
                  <a:gd name="T0" fmla="*/ 19 w 27"/>
                  <a:gd name="T1" fmla="*/ 24 h 27"/>
                  <a:gd name="T2" fmla="*/ 3 w 27"/>
                  <a:gd name="T3" fmla="*/ 19 h 27"/>
                  <a:gd name="T4" fmla="*/ 8 w 27"/>
                  <a:gd name="T5" fmla="*/ 3 h 27"/>
                  <a:gd name="T6" fmla="*/ 24 w 27"/>
                  <a:gd name="T7" fmla="*/ 8 h 27"/>
                  <a:gd name="T8" fmla="*/ 19 w 27"/>
                  <a:gd name="T9" fmla="*/ 24 h 27"/>
                </a:gdLst>
                <a:ahLst/>
                <a:cxnLst>
                  <a:cxn ang="0">
                    <a:pos x="T0" y="T1"/>
                  </a:cxn>
                  <a:cxn ang="0">
                    <a:pos x="T2" y="T3"/>
                  </a:cxn>
                  <a:cxn ang="0">
                    <a:pos x="T4" y="T5"/>
                  </a:cxn>
                  <a:cxn ang="0">
                    <a:pos x="T6" y="T7"/>
                  </a:cxn>
                  <a:cxn ang="0">
                    <a:pos x="T8" y="T9"/>
                  </a:cxn>
                </a:cxnLst>
                <a:rect l="0" t="0" r="r" b="b"/>
                <a:pathLst>
                  <a:path w="27" h="27">
                    <a:moveTo>
                      <a:pt x="19" y="24"/>
                    </a:moveTo>
                    <a:cubicBezTo>
                      <a:pt x="13" y="27"/>
                      <a:pt x="6" y="24"/>
                      <a:pt x="3" y="19"/>
                    </a:cubicBezTo>
                    <a:cubicBezTo>
                      <a:pt x="0" y="13"/>
                      <a:pt x="2" y="6"/>
                      <a:pt x="8" y="3"/>
                    </a:cubicBezTo>
                    <a:cubicBezTo>
                      <a:pt x="14" y="0"/>
                      <a:pt x="21" y="2"/>
                      <a:pt x="24" y="8"/>
                    </a:cubicBezTo>
                    <a:cubicBezTo>
                      <a:pt x="27" y="14"/>
                      <a:pt x="24" y="21"/>
                      <a:pt x="19"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3" name="Freeform 42"/>
              <p:cNvSpPr>
                <a:spLocks/>
              </p:cNvSpPr>
              <p:nvPr/>
            </p:nvSpPr>
            <p:spPr bwMode="auto">
              <a:xfrm>
                <a:off x="5099050" y="4656138"/>
                <a:ext cx="65087" cy="61913"/>
              </a:xfrm>
              <a:custGeom>
                <a:avLst/>
                <a:gdLst>
                  <a:gd name="T0" fmla="*/ 19 w 27"/>
                  <a:gd name="T1" fmla="*/ 23 h 26"/>
                  <a:gd name="T2" fmla="*/ 3 w 27"/>
                  <a:gd name="T3" fmla="*/ 18 h 26"/>
                  <a:gd name="T4" fmla="*/ 8 w 27"/>
                  <a:gd name="T5" fmla="*/ 3 h 26"/>
                  <a:gd name="T6" fmla="*/ 24 w 27"/>
                  <a:gd name="T7" fmla="*/ 7 h 26"/>
                  <a:gd name="T8" fmla="*/ 19 w 27"/>
                  <a:gd name="T9" fmla="*/ 23 h 26"/>
                </a:gdLst>
                <a:ahLst/>
                <a:cxnLst>
                  <a:cxn ang="0">
                    <a:pos x="T0" y="T1"/>
                  </a:cxn>
                  <a:cxn ang="0">
                    <a:pos x="T2" y="T3"/>
                  </a:cxn>
                  <a:cxn ang="0">
                    <a:pos x="T4" y="T5"/>
                  </a:cxn>
                  <a:cxn ang="0">
                    <a:pos x="T6" y="T7"/>
                  </a:cxn>
                  <a:cxn ang="0">
                    <a:pos x="T8" y="T9"/>
                  </a:cxn>
                </a:cxnLst>
                <a:rect l="0" t="0" r="r" b="b"/>
                <a:pathLst>
                  <a:path w="27" h="26">
                    <a:moveTo>
                      <a:pt x="19" y="23"/>
                    </a:moveTo>
                    <a:cubicBezTo>
                      <a:pt x="13" y="26"/>
                      <a:pt x="6" y="24"/>
                      <a:pt x="3" y="18"/>
                    </a:cubicBezTo>
                    <a:cubicBezTo>
                      <a:pt x="0" y="13"/>
                      <a:pt x="2" y="6"/>
                      <a:pt x="8" y="3"/>
                    </a:cubicBezTo>
                    <a:cubicBezTo>
                      <a:pt x="14" y="0"/>
                      <a:pt x="21" y="2"/>
                      <a:pt x="24" y="7"/>
                    </a:cubicBezTo>
                    <a:cubicBezTo>
                      <a:pt x="27" y="13"/>
                      <a:pt x="24" y="20"/>
                      <a:pt x="19"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4" name="Freeform 43"/>
              <p:cNvSpPr>
                <a:spLocks/>
              </p:cNvSpPr>
              <p:nvPr/>
            </p:nvSpPr>
            <p:spPr bwMode="auto">
              <a:xfrm>
                <a:off x="5213350" y="4664076"/>
                <a:ext cx="65087" cy="65088"/>
              </a:xfrm>
              <a:custGeom>
                <a:avLst/>
                <a:gdLst>
                  <a:gd name="T0" fmla="*/ 19 w 27"/>
                  <a:gd name="T1" fmla="*/ 24 h 27"/>
                  <a:gd name="T2" fmla="*/ 3 w 27"/>
                  <a:gd name="T3" fmla="*/ 19 h 27"/>
                  <a:gd name="T4" fmla="*/ 8 w 27"/>
                  <a:gd name="T5" fmla="*/ 3 h 27"/>
                  <a:gd name="T6" fmla="*/ 24 w 27"/>
                  <a:gd name="T7" fmla="*/ 8 h 27"/>
                  <a:gd name="T8" fmla="*/ 19 w 27"/>
                  <a:gd name="T9" fmla="*/ 24 h 27"/>
                </a:gdLst>
                <a:ahLst/>
                <a:cxnLst>
                  <a:cxn ang="0">
                    <a:pos x="T0" y="T1"/>
                  </a:cxn>
                  <a:cxn ang="0">
                    <a:pos x="T2" y="T3"/>
                  </a:cxn>
                  <a:cxn ang="0">
                    <a:pos x="T4" y="T5"/>
                  </a:cxn>
                  <a:cxn ang="0">
                    <a:pos x="T6" y="T7"/>
                  </a:cxn>
                  <a:cxn ang="0">
                    <a:pos x="T8" y="T9"/>
                  </a:cxn>
                </a:cxnLst>
                <a:rect l="0" t="0" r="r" b="b"/>
                <a:pathLst>
                  <a:path w="27" h="27">
                    <a:moveTo>
                      <a:pt x="19" y="24"/>
                    </a:moveTo>
                    <a:cubicBezTo>
                      <a:pt x="13" y="27"/>
                      <a:pt x="6" y="24"/>
                      <a:pt x="3" y="19"/>
                    </a:cubicBezTo>
                    <a:cubicBezTo>
                      <a:pt x="0" y="13"/>
                      <a:pt x="2" y="6"/>
                      <a:pt x="8" y="3"/>
                    </a:cubicBezTo>
                    <a:cubicBezTo>
                      <a:pt x="14" y="0"/>
                      <a:pt x="21" y="2"/>
                      <a:pt x="24" y="8"/>
                    </a:cubicBezTo>
                    <a:cubicBezTo>
                      <a:pt x="27" y="14"/>
                      <a:pt x="25" y="21"/>
                      <a:pt x="19"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5" name="Freeform 44"/>
              <p:cNvSpPr>
                <a:spLocks/>
              </p:cNvSpPr>
              <p:nvPr/>
            </p:nvSpPr>
            <p:spPr bwMode="auto">
              <a:xfrm>
                <a:off x="5335588" y="4664076"/>
                <a:ext cx="61912" cy="65088"/>
              </a:xfrm>
              <a:custGeom>
                <a:avLst/>
                <a:gdLst>
                  <a:gd name="T0" fmla="*/ 18 w 26"/>
                  <a:gd name="T1" fmla="*/ 24 h 27"/>
                  <a:gd name="T2" fmla="*/ 3 w 26"/>
                  <a:gd name="T3" fmla="*/ 19 h 27"/>
                  <a:gd name="T4" fmla="*/ 7 w 26"/>
                  <a:gd name="T5" fmla="*/ 3 h 27"/>
                  <a:gd name="T6" fmla="*/ 23 w 26"/>
                  <a:gd name="T7" fmla="*/ 8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3" y="27"/>
                      <a:pt x="6" y="25"/>
                      <a:pt x="3" y="19"/>
                    </a:cubicBezTo>
                    <a:cubicBezTo>
                      <a:pt x="0" y="13"/>
                      <a:pt x="2" y="6"/>
                      <a:pt x="7" y="3"/>
                    </a:cubicBezTo>
                    <a:cubicBezTo>
                      <a:pt x="13" y="0"/>
                      <a:pt x="20" y="2"/>
                      <a:pt x="23" y="8"/>
                    </a:cubicBezTo>
                    <a:cubicBezTo>
                      <a:pt x="26" y="14"/>
                      <a:pt x="24" y="21"/>
                      <a:pt x="18" y="24"/>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6" name="Freeform 45"/>
              <p:cNvSpPr>
                <a:spLocks/>
              </p:cNvSpPr>
              <p:nvPr/>
            </p:nvSpPr>
            <p:spPr bwMode="auto">
              <a:xfrm>
                <a:off x="5451475" y="4664076"/>
                <a:ext cx="65087" cy="61913"/>
              </a:xfrm>
              <a:custGeom>
                <a:avLst/>
                <a:gdLst>
                  <a:gd name="T0" fmla="*/ 19 w 27"/>
                  <a:gd name="T1" fmla="*/ 23 h 26"/>
                  <a:gd name="T2" fmla="*/ 3 w 27"/>
                  <a:gd name="T3" fmla="*/ 18 h 26"/>
                  <a:gd name="T4" fmla="*/ 8 w 27"/>
                  <a:gd name="T5" fmla="*/ 3 h 26"/>
                  <a:gd name="T6" fmla="*/ 24 w 27"/>
                  <a:gd name="T7" fmla="*/ 7 h 26"/>
                  <a:gd name="T8" fmla="*/ 19 w 27"/>
                  <a:gd name="T9" fmla="*/ 23 h 26"/>
                </a:gdLst>
                <a:ahLst/>
                <a:cxnLst>
                  <a:cxn ang="0">
                    <a:pos x="T0" y="T1"/>
                  </a:cxn>
                  <a:cxn ang="0">
                    <a:pos x="T2" y="T3"/>
                  </a:cxn>
                  <a:cxn ang="0">
                    <a:pos x="T4" y="T5"/>
                  </a:cxn>
                  <a:cxn ang="0">
                    <a:pos x="T6" y="T7"/>
                  </a:cxn>
                  <a:cxn ang="0">
                    <a:pos x="T8" y="T9"/>
                  </a:cxn>
                </a:cxnLst>
                <a:rect l="0" t="0" r="r" b="b"/>
                <a:pathLst>
                  <a:path w="27" h="26">
                    <a:moveTo>
                      <a:pt x="19" y="23"/>
                    </a:moveTo>
                    <a:cubicBezTo>
                      <a:pt x="13" y="26"/>
                      <a:pt x="6" y="24"/>
                      <a:pt x="3" y="18"/>
                    </a:cubicBezTo>
                    <a:cubicBezTo>
                      <a:pt x="0" y="13"/>
                      <a:pt x="3" y="6"/>
                      <a:pt x="8" y="3"/>
                    </a:cubicBezTo>
                    <a:cubicBezTo>
                      <a:pt x="14" y="0"/>
                      <a:pt x="21" y="2"/>
                      <a:pt x="24" y="7"/>
                    </a:cubicBezTo>
                    <a:cubicBezTo>
                      <a:pt x="27" y="13"/>
                      <a:pt x="25" y="20"/>
                      <a:pt x="19" y="23"/>
                    </a:cubicBezTo>
                    <a:close/>
                  </a:path>
                </a:pathLst>
              </a:custGeom>
              <a:solidFill>
                <a:srgbClr val="F23A3A"/>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89" name="Group 88"/>
            <p:cNvGrpSpPr/>
            <p:nvPr/>
          </p:nvGrpSpPr>
          <p:grpSpPr>
            <a:xfrm>
              <a:off x="914401" y="4041776"/>
              <a:ext cx="4621276" cy="565150"/>
              <a:chOff x="914401" y="4041776"/>
              <a:chExt cx="4621276" cy="565150"/>
            </a:xfrm>
          </p:grpSpPr>
          <p:sp>
            <p:nvSpPr>
              <p:cNvPr id="175" name="Freeform 46"/>
              <p:cNvSpPr>
                <a:spLocks/>
              </p:cNvSpPr>
              <p:nvPr/>
            </p:nvSpPr>
            <p:spPr bwMode="auto">
              <a:xfrm>
                <a:off x="946150" y="4075113"/>
                <a:ext cx="4541837" cy="503238"/>
              </a:xfrm>
              <a:custGeom>
                <a:avLst/>
                <a:gdLst>
                  <a:gd name="T0" fmla="*/ 0 w 2861"/>
                  <a:gd name="T1" fmla="*/ 314 h 317"/>
                  <a:gd name="T2" fmla="*/ 75 w 2861"/>
                  <a:gd name="T3" fmla="*/ 317 h 317"/>
                  <a:gd name="T4" fmla="*/ 151 w 2861"/>
                  <a:gd name="T5" fmla="*/ 312 h 317"/>
                  <a:gd name="T6" fmla="*/ 225 w 2861"/>
                  <a:gd name="T7" fmla="*/ 306 h 317"/>
                  <a:gd name="T8" fmla="*/ 295 w 2861"/>
                  <a:gd name="T9" fmla="*/ 299 h 317"/>
                  <a:gd name="T10" fmla="*/ 370 w 2861"/>
                  <a:gd name="T11" fmla="*/ 297 h 317"/>
                  <a:gd name="T12" fmla="*/ 442 w 2861"/>
                  <a:gd name="T13" fmla="*/ 294 h 317"/>
                  <a:gd name="T14" fmla="*/ 517 w 2861"/>
                  <a:gd name="T15" fmla="*/ 273 h 317"/>
                  <a:gd name="T16" fmla="*/ 588 w 2861"/>
                  <a:gd name="T17" fmla="*/ 299 h 317"/>
                  <a:gd name="T18" fmla="*/ 660 w 2861"/>
                  <a:gd name="T19" fmla="*/ 230 h 317"/>
                  <a:gd name="T20" fmla="*/ 738 w 2861"/>
                  <a:gd name="T21" fmla="*/ 248 h 317"/>
                  <a:gd name="T22" fmla="*/ 810 w 2861"/>
                  <a:gd name="T23" fmla="*/ 195 h 317"/>
                  <a:gd name="T24" fmla="*/ 880 w 2861"/>
                  <a:gd name="T25" fmla="*/ 195 h 317"/>
                  <a:gd name="T26" fmla="*/ 954 w 2861"/>
                  <a:gd name="T27" fmla="*/ 184 h 317"/>
                  <a:gd name="T28" fmla="*/ 1027 w 2861"/>
                  <a:gd name="T29" fmla="*/ 172 h 317"/>
                  <a:gd name="T30" fmla="*/ 1104 w 2861"/>
                  <a:gd name="T31" fmla="*/ 151 h 317"/>
                  <a:gd name="T32" fmla="*/ 1171 w 2861"/>
                  <a:gd name="T33" fmla="*/ 148 h 317"/>
                  <a:gd name="T34" fmla="*/ 1246 w 2861"/>
                  <a:gd name="T35" fmla="*/ 159 h 317"/>
                  <a:gd name="T36" fmla="*/ 1323 w 2861"/>
                  <a:gd name="T37" fmla="*/ 144 h 317"/>
                  <a:gd name="T38" fmla="*/ 1395 w 2861"/>
                  <a:gd name="T39" fmla="*/ 139 h 317"/>
                  <a:gd name="T40" fmla="*/ 1465 w 2861"/>
                  <a:gd name="T41" fmla="*/ 103 h 317"/>
                  <a:gd name="T42" fmla="*/ 1539 w 2861"/>
                  <a:gd name="T43" fmla="*/ 82 h 317"/>
                  <a:gd name="T44" fmla="*/ 1614 w 2861"/>
                  <a:gd name="T45" fmla="*/ 78 h 317"/>
                  <a:gd name="T46" fmla="*/ 1689 w 2861"/>
                  <a:gd name="T47" fmla="*/ 75 h 317"/>
                  <a:gd name="T48" fmla="*/ 1759 w 2861"/>
                  <a:gd name="T49" fmla="*/ 63 h 317"/>
                  <a:gd name="T50" fmla="*/ 1831 w 2861"/>
                  <a:gd name="T51" fmla="*/ 78 h 317"/>
                  <a:gd name="T52" fmla="*/ 1906 w 2861"/>
                  <a:gd name="T53" fmla="*/ 78 h 317"/>
                  <a:gd name="T54" fmla="*/ 1978 w 2861"/>
                  <a:gd name="T55" fmla="*/ 52 h 317"/>
                  <a:gd name="T56" fmla="*/ 2052 w 2861"/>
                  <a:gd name="T57" fmla="*/ 57 h 317"/>
                  <a:gd name="T58" fmla="*/ 2124 w 2861"/>
                  <a:gd name="T59" fmla="*/ 55 h 317"/>
                  <a:gd name="T60" fmla="*/ 2200 w 2861"/>
                  <a:gd name="T61" fmla="*/ 64 h 317"/>
                  <a:gd name="T62" fmla="*/ 2271 w 2861"/>
                  <a:gd name="T63" fmla="*/ 46 h 317"/>
                  <a:gd name="T64" fmla="*/ 2341 w 2861"/>
                  <a:gd name="T65" fmla="*/ 57 h 317"/>
                  <a:gd name="T66" fmla="*/ 2416 w 2861"/>
                  <a:gd name="T67" fmla="*/ 73 h 317"/>
                  <a:gd name="T68" fmla="*/ 2492 w 2861"/>
                  <a:gd name="T69" fmla="*/ 87 h 317"/>
                  <a:gd name="T70" fmla="*/ 2567 w 2861"/>
                  <a:gd name="T71" fmla="*/ 85 h 317"/>
                  <a:gd name="T72" fmla="*/ 2634 w 2861"/>
                  <a:gd name="T73" fmla="*/ 79 h 317"/>
                  <a:gd name="T74" fmla="*/ 2711 w 2861"/>
                  <a:gd name="T75" fmla="*/ 78 h 317"/>
                  <a:gd name="T76" fmla="*/ 2784 w 2861"/>
                  <a:gd name="T77" fmla="*/ 13 h 317"/>
                  <a:gd name="T78" fmla="*/ 2861 w 2861"/>
                  <a:gd name="T7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61" h="317">
                    <a:moveTo>
                      <a:pt x="0" y="314"/>
                    </a:moveTo>
                    <a:lnTo>
                      <a:pt x="75" y="317"/>
                    </a:lnTo>
                    <a:lnTo>
                      <a:pt x="151" y="312"/>
                    </a:lnTo>
                    <a:lnTo>
                      <a:pt x="225" y="306"/>
                    </a:lnTo>
                    <a:lnTo>
                      <a:pt x="295" y="299"/>
                    </a:lnTo>
                    <a:lnTo>
                      <a:pt x="370" y="297"/>
                    </a:lnTo>
                    <a:lnTo>
                      <a:pt x="442" y="294"/>
                    </a:lnTo>
                    <a:lnTo>
                      <a:pt x="517" y="273"/>
                    </a:lnTo>
                    <a:lnTo>
                      <a:pt x="588" y="299"/>
                    </a:lnTo>
                    <a:lnTo>
                      <a:pt x="660" y="230"/>
                    </a:lnTo>
                    <a:lnTo>
                      <a:pt x="738" y="248"/>
                    </a:lnTo>
                    <a:lnTo>
                      <a:pt x="810" y="195"/>
                    </a:lnTo>
                    <a:lnTo>
                      <a:pt x="880" y="195"/>
                    </a:lnTo>
                    <a:lnTo>
                      <a:pt x="954" y="184"/>
                    </a:lnTo>
                    <a:lnTo>
                      <a:pt x="1027" y="172"/>
                    </a:lnTo>
                    <a:lnTo>
                      <a:pt x="1104" y="151"/>
                    </a:lnTo>
                    <a:lnTo>
                      <a:pt x="1171" y="148"/>
                    </a:lnTo>
                    <a:lnTo>
                      <a:pt x="1246" y="159"/>
                    </a:lnTo>
                    <a:lnTo>
                      <a:pt x="1323" y="144"/>
                    </a:lnTo>
                    <a:lnTo>
                      <a:pt x="1395" y="139"/>
                    </a:lnTo>
                    <a:lnTo>
                      <a:pt x="1465" y="103"/>
                    </a:lnTo>
                    <a:lnTo>
                      <a:pt x="1539" y="82"/>
                    </a:lnTo>
                    <a:lnTo>
                      <a:pt x="1614" y="78"/>
                    </a:lnTo>
                    <a:lnTo>
                      <a:pt x="1689" y="75"/>
                    </a:lnTo>
                    <a:lnTo>
                      <a:pt x="1759" y="63"/>
                    </a:lnTo>
                    <a:lnTo>
                      <a:pt x="1831" y="78"/>
                    </a:lnTo>
                    <a:lnTo>
                      <a:pt x="1906" y="78"/>
                    </a:lnTo>
                    <a:lnTo>
                      <a:pt x="1978" y="52"/>
                    </a:lnTo>
                    <a:lnTo>
                      <a:pt x="2052" y="57"/>
                    </a:lnTo>
                    <a:lnTo>
                      <a:pt x="2124" y="55"/>
                    </a:lnTo>
                    <a:lnTo>
                      <a:pt x="2200" y="64"/>
                    </a:lnTo>
                    <a:lnTo>
                      <a:pt x="2271" y="46"/>
                    </a:lnTo>
                    <a:lnTo>
                      <a:pt x="2341" y="57"/>
                    </a:lnTo>
                    <a:lnTo>
                      <a:pt x="2416" y="73"/>
                    </a:lnTo>
                    <a:lnTo>
                      <a:pt x="2492" y="87"/>
                    </a:lnTo>
                    <a:lnTo>
                      <a:pt x="2567" y="85"/>
                    </a:lnTo>
                    <a:lnTo>
                      <a:pt x="2634" y="79"/>
                    </a:lnTo>
                    <a:lnTo>
                      <a:pt x="2711" y="78"/>
                    </a:lnTo>
                    <a:lnTo>
                      <a:pt x="2784" y="13"/>
                    </a:lnTo>
                    <a:lnTo>
                      <a:pt x="2861" y="0"/>
                    </a:lnTo>
                  </a:path>
                </a:pathLst>
              </a:custGeom>
              <a:noFill/>
              <a:ln w="12700" cap="flat">
                <a:solidFill>
                  <a:srgbClr val="245F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r>
                  <a:rPr lang="en-US" dirty="0"/>
                  <a:t> </a:t>
                </a:r>
              </a:p>
            </p:txBody>
          </p:sp>
          <p:sp>
            <p:nvSpPr>
              <p:cNvPr id="176" name="Freeform 47"/>
              <p:cNvSpPr>
                <a:spLocks/>
              </p:cNvSpPr>
              <p:nvPr/>
            </p:nvSpPr>
            <p:spPr bwMode="auto">
              <a:xfrm>
                <a:off x="1036638" y="4545013"/>
                <a:ext cx="61912" cy="61913"/>
              </a:xfrm>
              <a:custGeom>
                <a:avLst/>
                <a:gdLst>
                  <a:gd name="T0" fmla="*/ 18 w 26"/>
                  <a:gd name="T1" fmla="*/ 24 h 26"/>
                  <a:gd name="T2" fmla="*/ 2 w 26"/>
                  <a:gd name="T3" fmla="*/ 18 h 26"/>
                  <a:gd name="T4" fmla="*/ 8 w 26"/>
                  <a:gd name="T5" fmla="*/ 2 h 26"/>
                  <a:gd name="T6" fmla="*/ 23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2" y="18"/>
                    </a:cubicBezTo>
                    <a:cubicBezTo>
                      <a:pt x="0" y="12"/>
                      <a:pt x="2" y="5"/>
                      <a:pt x="8" y="2"/>
                    </a:cubicBezTo>
                    <a:cubicBezTo>
                      <a:pt x="14" y="0"/>
                      <a:pt x="21" y="2"/>
                      <a:pt x="23" y="8"/>
                    </a:cubicBezTo>
                    <a:cubicBezTo>
                      <a:pt x="26" y="14"/>
                      <a:pt x="23"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7" name="Freeform 48"/>
              <p:cNvSpPr>
                <a:spLocks/>
              </p:cNvSpPr>
              <p:nvPr/>
            </p:nvSpPr>
            <p:spPr bwMode="auto">
              <a:xfrm>
                <a:off x="1152525" y="4537076"/>
                <a:ext cx="61912" cy="61913"/>
              </a:xfrm>
              <a:custGeom>
                <a:avLst/>
                <a:gdLst>
                  <a:gd name="T0" fmla="*/ 18 w 26"/>
                  <a:gd name="T1" fmla="*/ 24 h 26"/>
                  <a:gd name="T2" fmla="*/ 2 w 26"/>
                  <a:gd name="T3" fmla="*/ 18 h 26"/>
                  <a:gd name="T4" fmla="*/ 8 w 26"/>
                  <a:gd name="T5" fmla="*/ 3 h 26"/>
                  <a:gd name="T6" fmla="*/ 23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2" y="18"/>
                    </a:cubicBezTo>
                    <a:cubicBezTo>
                      <a:pt x="0" y="12"/>
                      <a:pt x="2" y="5"/>
                      <a:pt x="8" y="3"/>
                    </a:cubicBezTo>
                    <a:cubicBezTo>
                      <a:pt x="14" y="0"/>
                      <a:pt x="21" y="3"/>
                      <a:pt x="23" y="8"/>
                    </a:cubicBezTo>
                    <a:cubicBezTo>
                      <a:pt x="26"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8" name="Freeform 49"/>
              <p:cNvSpPr>
                <a:spLocks/>
              </p:cNvSpPr>
              <p:nvPr/>
            </p:nvSpPr>
            <p:spPr bwMode="auto">
              <a:xfrm>
                <a:off x="1271588" y="4530726"/>
                <a:ext cx="65087" cy="61913"/>
              </a:xfrm>
              <a:custGeom>
                <a:avLst/>
                <a:gdLst>
                  <a:gd name="T0" fmla="*/ 18 w 27"/>
                  <a:gd name="T1" fmla="*/ 24 h 26"/>
                  <a:gd name="T2" fmla="*/ 3 w 27"/>
                  <a:gd name="T3" fmla="*/ 18 h 26"/>
                  <a:gd name="T4" fmla="*/ 9 w 27"/>
                  <a:gd name="T5" fmla="*/ 2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3" y="26"/>
                      <a:pt x="6" y="24"/>
                      <a:pt x="3" y="18"/>
                    </a:cubicBezTo>
                    <a:cubicBezTo>
                      <a:pt x="0" y="12"/>
                      <a:pt x="3" y="5"/>
                      <a:pt x="9" y="2"/>
                    </a:cubicBezTo>
                    <a:cubicBezTo>
                      <a:pt x="15" y="0"/>
                      <a:pt x="22" y="2"/>
                      <a:pt x="24" y="8"/>
                    </a:cubicBezTo>
                    <a:cubicBezTo>
                      <a:pt x="27"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9" name="Freeform 50"/>
              <p:cNvSpPr>
                <a:spLocks/>
              </p:cNvSpPr>
              <p:nvPr/>
            </p:nvSpPr>
            <p:spPr bwMode="auto">
              <a:xfrm>
                <a:off x="1384300" y="4513263"/>
                <a:ext cx="61912" cy="61913"/>
              </a:xfrm>
              <a:custGeom>
                <a:avLst/>
                <a:gdLst>
                  <a:gd name="T0" fmla="*/ 18 w 26"/>
                  <a:gd name="T1" fmla="*/ 24 h 26"/>
                  <a:gd name="T2" fmla="*/ 2 w 26"/>
                  <a:gd name="T3" fmla="*/ 18 h 26"/>
                  <a:gd name="T4" fmla="*/ 8 w 26"/>
                  <a:gd name="T5" fmla="*/ 2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2" y="18"/>
                    </a:cubicBezTo>
                    <a:cubicBezTo>
                      <a:pt x="0" y="12"/>
                      <a:pt x="2" y="5"/>
                      <a:pt x="8" y="2"/>
                    </a:cubicBezTo>
                    <a:cubicBezTo>
                      <a:pt x="14" y="0"/>
                      <a:pt x="21" y="2"/>
                      <a:pt x="24" y="8"/>
                    </a:cubicBezTo>
                    <a:cubicBezTo>
                      <a:pt x="26"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0" name="Freeform 51"/>
              <p:cNvSpPr>
                <a:spLocks/>
              </p:cNvSpPr>
              <p:nvPr/>
            </p:nvSpPr>
            <p:spPr bwMode="auto">
              <a:xfrm>
                <a:off x="1500188" y="4516438"/>
                <a:ext cx="65087" cy="61913"/>
              </a:xfrm>
              <a:custGeom>
                <a:avLst/>
                <a:gdLst>
                  <a:gd name="T0" fmla="*/ 18 w 27"/>
                  <a:gd name="T1" fmla="*/ 23 h 26"/>
                  <a:gd name="T2" fmla="*/ 3 w 27"/>
                  <a:gd name="T3" fmla="*/ 18 h 26"/>
                  <a:gd name="T4" fmla="*/ 9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2" y="26"/>
                      <a:pt x="5" y="23"/>
                      <a:pt x="3" y="18"/>
                    </a:cubicBezTo>
                    <a:cubicBezTo>
                      <a:pt x="0" y="12"/>
                      <a:pt x="3" y="5"/>
                      <a:pt x="9" y="2"/>
                    </a:cubicBezTo>
                    <a:cubicBezTo>
                      <a:pt x="14" y="0"/>
                      <a:pt x="21" y="2"/>
                      <a:pt x="24" y="8"/>
                    </a:cubicBezTo>
                    <a:cubicBezTo>
                      <a:pt x="27" y="14"/>
                      <a:pt x="24" y="21"/>
                      <a:pt x="18" y="23"/>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1" name="Freeform 52"/>
              <p:cNvSpPr>
                <a:spLocks/>
              </p:cNvSpPr>
              <p:nvPr/>
            </p:nvSpPr>
            <p:spPr bwMode="auto">
              <a:xfrm>
                <a:off x="1617663" y="4506913"/>
                <a:ext cx="63500" cy="61913"/>
              </a:xfrm>
              <a:custGeom>
                <a:avLst/>
                <a:gdLst>
                  <a:gd name="T0" fmla="*/ 18 w 27"/>
                  <a:gd name="T1" fmla="*/ 23 h 26"/>
                  <a:gd name="T2" fmla="*/ 3 w 27"/>
                  <a:gd name="T3" fmla="*/ 18 h 26"/>
                  <a:gd name="T4" fmla="*/ 9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2" y="26"/>
                      <a:pt x="5" y="24"/>
                      <a:pt x="3" y="18"/>
                    </a:cubicBezTo>
                    <a:cubicBezTo>
                      <a:pt x="0" y="12"/>
                      <a:pt x="3" y="5"/>
                      <a:pt x="9" y="2"/>
                    </a:cubicBezTo>
                    <a:cubicBezTo>
                      <a:pt x="14" y="0"/>
                      <a:pt x="21" y="2"/>
                      <a:pt x="24" y="8"/>
                    </a:cubicBezTo>
                    <a:cubicBezTo>
                      <a:pt x="27" y="14"/>
                      <a:pt x="24" y="21"/>
                      <a:pt x="18" y="23"/>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2" name="Freeform 53"/>
              <p:cNvSpPr>
                <a:spLocks/>
              </p:cNvSpPr>
              <p:nvPr/>
            </p:nvSpPr>
            <p:spPr bwMode="auto">
              <a:xfrm>
                <a:off x="1733550" y="4475163"/>
                <a:ext cx="65087" cy="65088"/>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2" y="27"/>
                      <a:pt x="6" y="24"/>
                      <a:pt x="3" y="18"/>
                    </a:cubicBezTo>
                    <a:cubicBezTo>
                      <a:pt x="0" y="13"/>
                      <a:pt x="3" y="6"/>
                      <a:pt x="9" y="3"/>
                    </a:cubicBezTo>
                    <a:cubicBezTo>
                      <a:pt x="14" y="0"/>
                      <a:pt x="21" y="3"/>
                      <a:pt x="24" y="9"/>
                    </a:cubicBezTo>
                    <a:cubicBezTo>
                      <a:pt x="27" y="15"/>
                      <a:pt x="24" y="22"/>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3" name="Freeform 54"/>
              <p:cNvSpPr>
                <a:spLocks/>
              </p:cNvSpPr>
              <p:nvPr/>
            </p:nvSpPr>
            <p:spPr bwMode="auto">
              <a:xfrm>
                <a:off x="1843088" y="4511676"/>
                <a:ext cx="65087" cy="63500"/>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3" y="27"/>
                      <a:pt x="6" y="24"/>
                      <a:pt x="3" y="18"/>
                    </a:cubicBezTo>
                    <a:cubicBezTo>
                      <a:pt x="0" y="12"/>
                      <a:pt x="3" y="5"/>
                      <a:pt x="9" y="3"/>
                    </a:cubicBezTo>
                    <a:cubicBezTo>
                      <a:pt x="15" y="0"/>
                      <a:pt x="22" y="3"/>
                      <a:pt x="24" y="9"/>
                    </a:cubicBezTo>
                    <a:cubicBezTo>
                      <a:pt x="27"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4" name="Freeform 55"/>
              <p:cNvSpPr>
                <a:spLocks/>
              </p:cNvSpPr>
              <p:nvPr/>
            </p:nvSpPr>
            <p:spPr bwMode="auto">
              <a:xfrm>
                <a:off x="1965325" y="4411663"/>
                <a:ext cx="61912" cy="63500"/>
              </a:xfrm>
              <a:custGeom>
                <a:avLst/>
                <a:gdLst>
                  <a:gd name="T0" fmla="*/ 18 w 26"/>
                  <a:gd name="T1" fmla="*/ 24 h 27"/>
                  <a:gd name="T2" fmla="*/ 2 w 26"/>
                  <a:gd name="T3" fmla="*/ 18 h 27"/>
                  <a:gd name="T4" fmla="*/ 8 w 26"/>
                  <a:gd name="T5" fmla="*/ 3 h 27"/>
                  <a:gd name="T6" fmla="*/ 23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5"/>
                      <a:pt x="8" y="3"/>
                    </a:cubicBezTo>
                    <a:cubicBezTo>
                      <a:pt x="14" y="0"/>
                      <a:pt x="21" y="3"/>
                      <a:pt x="23" y="9"/>
                    </a:cubicBezTo>
                    <a:cubicBezTo>
                      <a:pt x="26" y="14"/>
                      <a:pt x="23"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5" name="Freeform 56"/>
              <p:cNvSpPr>
                <a:spLocks/>
              </p:cNvSpPr>
              <p:nvPr/>
            </p:nvSpPr>
            <p:spPr bwMode="auto">
              <a:xfrm>
                <a:off x="2084388" y="4432301"/>
                <a:ext cx="61912" cy="61913"/>
              </a:xfrm>
              <a:custGeom>
                <a:avLst/>
                <a:gdLst>
                  <a:gd name="T0" fmla="*/ 18 w 26"/>
                  <a:gd name="T1" fmla="*/ 24 h 26"/>
                  <a:gd name="T2" fmla="*/ 3 w 26"/>
                  <a:gd name="T3" fmla="*/ 18 h 26"/>
                  <a:gd name="T4" fmla="*/ 8 w 26"/>
                  <a:gd name="T5" fmla="*/ 2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3" y="18"/>
                    </a:cubicBezTo>
                    <a:cubicBezTo>
                      <a:pt x="0" y="12"/>
                      <a:pt x="3" y="5"/>
                      <a:pt x="8" y="2"/>
                    </a:cubicBezTo>
                    <a:cubicBezTo>
                      <a:pt x="14" y="0"/>
                      <a:pt x="21" y="2"/>
                      <a:pt x="24" y="8"/>
                    </a:cubicBezTo>
                    <a:cubicBezTo>
                      <a:pt x="26"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6" name="Freeform 57"/>
              <p:cNvSpPr>
                <a:spLocks/>
              </p:cNvSpPr>
              <p:nvPr/>
            </p:nvSpPr>
            <p:spPr bwMode="auto">
              <a:xfrm>
                <a:off x="2200275" y="4351338"/>
                <a:ext cx="65087" cy="61913"/>
              </a:xfrm>
              <a:custGeom>
                <a:avLst/>
                <a:gdLst>
                  <a:gd name="T0" fmla="*/ 18 w 27"/>
                  <a:gd name="T1" fmla="*/ 24 h 26"/>
                  <a:gd name="T2" fmla="*/ 3 w 27"/>
                  <a:gd name="T3" fmla="*/ 18 h 26"/>
                  <a:gd name="T4" fmla="*/ 8 w 27"/>
                  <a:gd name="T5" fmla="*/ 3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2" y="26"/>
                      <a:pt x="5" y="24"/>
                      <a:pt x="3" y="18"/>
                    </a:cubicBezTo>
                    <a:cubicBezTo>
                      <a:pt x="0" y="12"/>
                      <a:pt x="3" y="5"/>
                      <a:pt x="8" y="3"/>
                    </a:cubicBezTo>
                    <a:cubicBezTo>
                      <a:pt x="14" y="0"/>
                      <a:pt x="21" y="2"/>
                      <a:pt x="24" y="8"/>
                    </a:cubicBezTo>
                    <a:cubicBezTo>
                      <a:pt x="27"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7" name="Freeform 58"/>
              <p:cNvSpPr>
                <a:spLocks/>
              </p:cNvSpPr>
              <p:nvPr/>
            </p:nvSpPr>
            <p:spPr bwMode="auto">
              <a:xfrm>
                <a:off x="2309813" y="4351338"/>
                <a:ext cx="65087" cy="65088"/>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2" y="27"/>
                      <a:pt x="6" y="24"/>
                      <a:pt x="3" y="18"/>
                    </a:cubicBezTo>
                    <a:cubicBezTo>
                      <a:pt x="0" y="12"/>
                      <a:pt x="3" y="6"/>
                      <a:pt x="9" y="3"/>
                    </a:cubicBezTo>
                    <a:cubicBezTo>
                      <a:pt x="15" y="0"/>
                      <a:pt x="21" y="3"/>
                      <a:pt x="24" y="9"/>
                    </a:cubicBezTo>
                    <a:cubicBezTo>
                      <a:pt x="27"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8" name="Freeform 59"/>
              <p:cNvSpPr>
                <a:spLocks/>
              </p:cNvSpPr>
              <p:nvPr/>
            </p:nvSpPr>
            <p:spPr bwMode="auto">
              <a:xfrm>
                <a:off x="2427288" y="4338638"/>
                <a:ext cx="61912" cy="63500"/>
              </a:xfrm>
              <a:custGeom>
                <a:avLst/>
                <a:gdLst>
                  <a:gd name="T0" fmla="*/ 18 w 26"/>
                  <a:gd name="T1" fmla="*/ 23 h 26"/>
                  <a:gd name="T2" fmla="*/ 3 w 26"/>
                  <a:gd name="T3" fmla="*/ 18 h 26"/>
                  <a:gd name="T4" fmla="*/ 8 w 26"/>
                  <a:gd name="T5" fmla="*/ 2 h 26"/>
                  <a:gd name="T6" fmla="*/ 24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2" y="26"/>
                      <a:pt x="5" y="23"/>
                      <a:pt x="3" y="18"/>
                    </a:cubicBezTo>
                    <a:cubicBezTo>
                      <a:pt x="0" y="12"/>
                      <a:pt x="3" y="5"/>
                      <a:pt x="8" y="2"/>
                    </a:cubicBezTo>
                    <a:cubicBezTo>
                      <a:pt x="14" y="0"/>
                      <a:pt x="21" y="2"/>
                      <a:pt x="24" y="8"/>
                    </a:cubicBezTo>
                    <a:cubicBezTo>
                      <a:pt x="26" y="14"/>
                      <a:pt x="24" y="21"/>
                      <a:pt x="18" y="23"/>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9" name="Freeform 60"/>
              <p:cNvSpPr>
                <a:spLocks/>
              </p:cNvSpPr>
              <p:nvPr/>
            </p:nvSpPr>
            <p:spPr bwMode="auto">
              <a:xfrm>
                <a:off x="2546350" y="4313238"/>
                <a:ext cx="63500" cy="65088"/>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2" y="27"/>
                      <a:pt x="5" y="24"/>
                      <a:pt x="3" y="18"/>
                    </a:cubicBezTo>
                    <a:cubicBezTo>
                      <a:pt x="0" y="13"/>
                      <a:pt x="3" y="6"/>
                      <a:pt x="9" y="3"/>
                    </a:cubicBezTo>
                    <a:cubicBezTo>
                      <a:pt x="14" y="0"/>
                      <a:pt x="21" y="3"/>
                      <a:pt x="24" y="9"/>
                    </a:cubicBezTo>
                    <a:cubicBezTo>
                      <a:pt x="27" y="15"/>
                      <a:pt x="24" y="22"/>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0" name="Freeform 61"/>
              <p:cNvSpPr>
                <a:spLocks/>
              </p:cNvSpPr>
              <p:nvPr/>
            </p:nvSpPr>
            <p:spPr bwMode="auto">
              <a:xfrm>
                <a:off x="2665413" y="4289426"/>
                <a:ext cx="61912" cy="61913"/>
              </a:xfrm>
              <a:custGeom>
                <a:avLst/>
                <a:gdLst>
                  <a:gd name="T0" fmla="*/ 18 w 26"/>
                  <a:gd name="T1" fmla="*/ 23 h 26"/>
                  <a:gd name="T2" fmla="*/ 3 w 26"/>
                  <a:gd name="T3" fmla="*/ 18 h 26"/>
                  <a:gd name="T4" fmla="*/ 8 w 26"/>
                  <a:gd name="T5" fmla="*/ 2 h 26"/>
                  <a:gd name="T6" fmla="*/ 24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2" y="26"/>
                      <a:pt x="5" y="23"/>
                      <a:pt x="3" y="18"/>
                    </a:cubicBezTo>
                    <a:cubicBezTo>
                      <a:pt x="0" y="12"/>
                      <a:pt x="2" y="5"/>
                      <a:pt x="8" y="2"/>
                    </a:cubicBezTo>
                    <a:cubicBezTo>
                      <a:pt x="14" y="0"/>
                      <a:pt x="21" y="2"/>
                      <a:pt x="24" y="8"/>
                    </a:cubicBezTo>
                    <a:cubicBezTo>
                      <a:pt x="26" y="14"/>
                      <a:pt x="24" y="21"/>
                      <a:pt x="18" y="23"/>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1" name="Freeform 62"/>
              <p:cNvSpPr>
                <a:spLocks/>
              </p:cNvSpPr>
              <p:nvPr/>
            </p:nvSpPr>
            <p:spPr bwMode="auto">
              <a:xfrm>
                <a:off x="2798827" y="4275138"/>
                <a:ext cx="63500" cy="61913"/>
              </a:xfrm>
              <a:custGeom>
                <a:avLst/>
                <a:gdLst>
                  <a:gd name="T0" fmla="*/ 18 w 27"/>
                  <a:gd name="T1" fmla="*/ 24 h 26"/>
                  <a:gd name="T2" fmla="*/ 3 w 27"/>
                  <a:gd name="T3" fmla="*/ 18 h 26"/>
                  <a:gd name="T4" fmla="*/ 9 w 27"/>
                  <a:gd name="T5" fmla="*/ 3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2" y="26"/>
                      <a:pt x="5" y="24"/>
                      <a:pt x="3" y="18"/>
                    </a:cubicBezTo>
                    <a:cubicBezTo>
                      <a:pt x="0" y="12"/>
                      <a:pt x="3" y="5"/>
                      <a:pt x="9" y="3"/>
                    </a:cubicBezTo>
                    <a:cubicBezTo>
                      <a:pt x="14" y="0"/>
                      <a:pt x="21" y="3"/>
                      <a:pt x="24" y="8"/>
                    </a:cubicBezTo>
                    <a:cubicBezTo>
                      <a:pt x="27"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2" name="Freeform 63"/>
              <p:cNvSpPr>
                <a:spLocks/>
              </p:cNvSpPr>
              <p:nvPr/>
            </p:nvSpPr>
            <p:spPr bwMode="auto">
              <a:xfrm>
                <a:off x="2914715" y="4291013"/>
                <a:ext cx="65087" cy="65088"/>
              </a:xfrm>
              <a:custGeom>
                <a:avLst/>
                <a:gdLst>
                  <a:gd name="T0" fmla="*/ 19 w 27"/>
                  <a:gd name="T1" fmla="*/ 24 h 27"/>
                  <a:gd name="T2" fmla="*/ 3 w 27"/>
                  <a:gd name="T3" fmla="*/ 18 h 27"/>
                  <a:gd name="T4" fmla="*/ 9 w 27"/>
                  <a:gd name="T5" fmla="*/ 3 h 27"/>
                  <a:gd name="T6" fmla="*/ 24 w 27"/>
                  <a:gd name="T7" fmla="*/ 9 h 27"/>
                  <a:gd name="T8" fmla="*/ 19 w 27"/>
                  <a:gd name="T9" fmla="*/ 24 h 27"/>
                </a:gdLst>
                <a:ahLst/>
                <a:cxnLst>
                  <a:cxn ang="0">
                    <a:pos x="T0" y="T1"/>
                  </a:cxn>
                  <a:cxn ang="0">
                    <a:pos x="T2" y="T3"/>
                  </a:cxn>
                  <a:cxn ang="0">
                    <a:pos x="T4" y="T5"/>
                  </a:cxn>
                  <a:cxn ang="0">
                    <a:pos x="T6" y="T7"/>
                  </a:cxn>
                  <a:cxn ang="0">
                    <a:pos x="T8" y="T9"/>
                  </a:cxn>
                </a:cxnLst>
                <a:rect l="0" t="0" r="r" b="b"/>
                <a:pathLst>
                  <a:path w="27" h="27">
                    <a:moveTo>
                      <a:pt x="19" y="24"/>
                    </a:moveTo>
                    <a:cubicBezTo>
                      <a:pt x="13" y="27"/>
                      <a:pt x="6" y="24"/>
                      <a:pt x="3" y="18"/>
                    </a:cubicBezTo>
                    <a:cubicBezTo>
                      <a:pt x="0" y="13"/>
                      <a:pt x="3" y="6"/>
                      <a:pt x="9" y="3"/>
                    </a:cubicBezTo>
                    <a:cubicBezTo>
                      <a:pt x="15" y="0"/>
                      <a:pt x="22" y="3"/>
                      <a:pt x="24" y="9"/>
                    </a:cubicBezTo>
                    <a:cubicBezTo>
                      <a:pt x="27" y="15"/>
                      <a:pt x="24" y="21"/>
                      <a:pt x="19"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3" name="Freeform 64"/>
              <p:cNvSpPr>
                <a:spLocks/>
              </p:cNvSpPr>
              <p:nvPr/>
            </p:nvSpPr>
            <p:spPr bwMode="auto">
              <a:xfrm>
                <a:off x="3033777" y="4270376"/>
                <a:ext cx="61912" cy="61913"/>
              </a:xfrm>
              <a:custGeom>
                <a:avLst/>
                <a:gdLst>
                  <a:gd name="T0" fmla="*/ 18 w 26"/>
                  <a:gd name="T1" fmla="*/ 24 h 26"/>
                  <a:gd name="T2" fmla="*/ 2 w 26"/>
                  <a:gd name="T3" fmla="*/ 18 h 26"/>
                  <a:gd name="T4" fmla="*/ 8 w 26"/>
                  <a:gd name="T5" fmla="*/ 3 h 26"/>
                  <a:gd name="T6" fmla="*/ 23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2" y="18"/>
                    </a:cubicBezTo>
                    <a:cubicBezTo>
                      <a:pt x="0" y="12"/>
                      <a:pt x="2" y="5"/>
                      <a:pt x="8" y="3"/>
                    </a:cubicBezTo>
                    <a:cubicBezTo>
                      <a:pt x="14" y="0"/>
                      <a:pt x="21" y="2"/>
                      <a:pt x="23" y="8"/>
                    </a:cubicBezTo>
                    <a:cubicBezTo>
                      <a:pt x="26" y="14"/>
                      <a:pt x="23"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4" name="Freeform 65"/>
              <p:cNvSpPr>
                <a:spLocks/>
              </p:cNvSpPr>
              <p:nvPr/>
            </p:nvSpPr>
            <p:spPr bwMode="auto">
              <a:xfrm>
                <a:off x="3151252" y="4265613"/>
                <a:ext cx="63500" cy="61913"/>
              </a:xfrm>
              <a:custGeom>
                <a:avLst/>
                <a:gdLst>
                  <a:gd name="T0" fmla="*/ 18 w 27"/>
                  <a:gd name="T1" fmla="*/ 24 h 26"/>
                  <a:gd name="T2" fmla="*/ 3 w 27"/>
                  <a:gd name="T3" fmla="*/ 18 h 26"/>
                  <a:gd name="T4" fmla="*/ 9 w 27"/>
                  <a:gd name="T5" fmla="*/ 2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2" y="26"/>
                      <a:pt x="6" y="24"/>
                      <a:pt x="3" y="18"/>
                    </a:cubicBezTo>
                    <a:cubicBezTo>
                      <a:pt x="0" y="12"/>
                      <a:pt x="3" y="5"/>
                      <a:pt x="9" y="2"/>
                    </a:cubicBezTo>
                    <a:cubicBezTo>
                      <a:pt x="15" y="0"/>
                      <a:pt x="21" y="2"/>
                      <a:pt x="24" y="8"/>
                    </a:cubicBezTo>
                    <a:cubicBezTo>
                      <a:pt x="27"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5" name="Freeform 66"/>
              <p:cNvSpPr>
                <a:spLocks/>
              </p:cNvSpPr>
              <p:nvPr/>
            </p:nvSpPr>
            <p:spPr bwMode="auto">
              <a:xfrm>
                <a:off x="3265552" y="4205288"/>
                <a:ext cx="61912" cy="61913"/>
              </a:xfrm>
              <a:custGeom>
                <a:avLst/>
                <a:gdLst>
                  <a:gd name="T0" fmla="*/ 18 w 26"/>
                  <a:gd name="T1" fmla="*/ 24 h 26"/>
                  <a:gd name="T2" fmla="*/ 2 w 26"/>
                  <a:gd name="T3" fmla="*/ 18 h 26"/>
                  <a:gd name="T4" fmla="*/ 8 w 26"/>
                  <a:gd name="T5" fmla="*/ 3 h 26"/>
                  <a:gd name="T6" fmla="*/ 23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2" y="18"/>
                    </a:cubicBezTo>
                    <a:cubicBezTo>
                      <a:pt x="0" y="12"/>
                      <a:pt x="2" y="5"/>
                      <a:pt x="8" y="3"/>
                    </a:cubicBezTo>
                    <a:cubicBezTo>
                      <a:pt x="14" y="0"/>
                      <a:pt x="21" y="2"/>
                      <a:pt x="23" y="8"/>
                    </a:cubicBezTo>
                    <a:cubicBezTo>
                      <a:pt x="26" y="14"/>
                      <a:pt x="23"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6" name="Freeform 67"/>
              <p:cNvSpPr>
                <a:spLocks/>
              </p:cNvSpPr>
              <p:nvPr/>
            </p:nvSpPr>
            <p:spPr bwMode="auto">
              <a:xfrm>
                <a:off x="3381440" y="4171951"/>
                <a:ext cx="61912" cy="65088"/>
              </a:xfrm>
              <a:custGeom>
                <a:avLst/>
                <a:gdLst>
                  <a:gd name="T0" fmla="*/ 18 w 26"/>
                  <a:gd name="T1" fmla="*/ 24 h 27"/>
                  <a:gd name="T2" fmla="*/ 2 w 26"/>
                  <a:gd name="T3" fmla="*/ 18 h 27"/>
                  <a:gd name="T4" fmla="*/ 8 w 26"/>
                  <a:gd name="T5" fmla="*/ 3 h 27"/>
                  <a:gd name="T6" fmla="*/ 23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6"/>
                      <a:pt x="8" y="3"/>
                    </a:cubicBezTo>
                    <a:cubicBezTo>
                      <a:pt x="14" y="0"/>
                      <a:pt x="21" y="3"/>
                      <a:pt x="23" y="9"/>
                    </a:cubicBezTo>
                    <a:cubicBezTo>
                      <a:pt x="26"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7" name="Freeform 68"/>
              <p:cNvSpPr>
                <a:spLocks/>
              </p:cNvSpPr>
              <p:nvPr/>
            </p:nvSpPr>
            <p:spPr bwMode="auto">
              <a:xfrm>
                <a:off x="3495740" y="4165601"/>
                <a:ext cx="65087" cy="63500"/>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3" y="27"/>
                      <a:pt x="6" y="24"/>
                      <a:pt x="3" y="18"/>
                    </a:cubicBezTo>
                    <a:cubicBezTo>
                      <a:pt x="0" y="13"/>
                      <a:pt x="3" y="6"/>
                      <a:pt x="9" y="3"/>
                    </a:cubicBezTo>
                    <a:cubicBezTo>
                      <a:pt x="15" y="0"/>
                      <a:pt x="22" y="3"/>
                      <a:pt x="24" y="9"/>
                    </a:cubicBezTo>
                    <a:cubicBezTo>
                      <a:pt x="27" y="15"/>
                      <a:pt x="24" y="22"/>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8" name="Freeform 69"/>
              <p:cNvSpPr>
                <a:spLocks/>
              </p:cNvSpPr>
              <p:nvPr/>
            </p:nvSpPr>
            <p:spPr bwMode="auto">
              <a:xfrm>
                <a:off x="3614802" y="4160838"/>
                <a:ext cx="65087" cy="61913"/>
              </a:xfrm>
              <a:custGeom>
                <a:avLst/>
                <a:gdLst>
                  <a:gd name="T0" fmla="*/ 18 w 27"/>
                  <a:gd name="T1" fmla="*/ 24 h 26"/>
                  <a:gd name="T2" fmla="*/ 3 w 27"/>
                  <a:gd name="T3" fmla="*/ 18 h 26"/>
                  <a:gd name="T4" fmla="*/ 9 w 27"/>
                  <a:gd name="T5" fmla="*/ 3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2" y="26"/>
                      <a:pt x="5" y="24"/>
                      <a:pt x="3" y="18"/>
                    </a:cubicBezTo>
                    <a:cubicBezTo>
                      <a:pt x="0" y="12"/>
                      <a:pt x="3" y="5"/>
                      <a:pt x="9" y="3"/>
                    </a:cubicBezTo>
                    <a:cubicBezTo>
                      <a:pt x="14" y="0"/>
                      <a:pt x="21" y="3"/>
                      <a:pt x="24" y="8"/>
                    </a:cubicBezTo>
                    <a:cubicBezTo>
                      <a:pt x="27"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9" name="Freeform 70"/>
              <p:cNvSpPr>
                <a:spLocks/>
              </p:cNvSpPr>
              <p:nvPr/>
            </p:nvSpPr>
            <p:spPr bwMode="auto">
              <a:xfrm>
                <a:off x="3727515" y="4143376"/>
                <a:ext cx="61912" cy="61913"/>
              </a:xfrm>
              <a:custGeom>
                <a:avLst/>
                <a:gdLst>
                  <a:gd name="T0" fmla="*/ 18 w 26"/>
                  <a:gd name="T1" fmla="*/ 23 h 26"/>
                  <a:gd name="T2" fmla="*/ 2 w 26"/>
                  <a:gd name="T3" fmla="*/ 18 h 26"/>
                  <a:gd name="T4" fmla="*/ 8 w 26"/>
                  <a:gd name="T5" fmla="*/ 2 h 26"/>
                  <a:gd name="T6" fmla="*/ 24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2" y="26"/>
                      <a:pt x="5" y="23"/>
                      <a:pt x="2" y="18"/>
                    </a:cubicBezTo>
                    <a:cubicBezTo>
                      <a:pt x="0" y="12"/>
                      <a:pt x="2" y="5"/>
                      <a:pt x="8" y="2"/>
                    </a:cubicBezTo>
                    <a:cubicBezTo>
                      <a:pt x="14" y="0"/>
                      <a:pt x="21" y="2"/>
                      <a:pt x="24" y="8"/>
                    </a:cubicBezTo>
                    <a:cubicBezTo>
                      <a:pt x="26" y="14"/>
                      <a:pt x="24" y="21"/>
                      <a:pt x="18" y="23"/>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0" name="Freeform 71"/>
              <p:cNvSpPr>
                <a:spLocks/>
              </p:cNvSpPr>
              <p:nvPr/>
            </p:nvSpPr>
            <p:spPr bwMode="auto">
              <a:xfrm>
                <a:off x="3846577" y="4167188"/>
                <a:ext cx="63500" cy="61913"/>
              </a:xfrm>
              <a:custGeom>
                <a:avLst/>
                <a:gdLst>
                  <a:gd name="T0" fmla="*/ 18 w 27"/>
                  <a:gd name="T1" fmla="*/ 24 h 26"/>
                  <a:gd name="T2" fmla="*/ 3 w 27"/>
                  <a:gd name="T3" fmla="*/ 18 h 26"/>
                  <a:gd name="T4" fmla="*/ 9 w 27"/>
                  <a:gd name="T5" fmla="*/ 2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2" y="26"/>
                      <a:pt x="5" y="24"/>
                      <a:pt x="3" y="18"/>
                    </a:cubicBezTo>
                    <a:cubicBezTo>
                      <a:pt x="0" y="12"/>
                      <a:pt x="3" y="5"/>
                      <a:pt x="9" y="2"/>
                    </a:cubicBezTo>
                    <a:cubicBezTo>
                      <a:pt x="14" y="0"/>
                      <a:pt x="21" y="2"/>
                      <a:pt x="24" y="8"/>
                    </a:cubicBezTo>
                    <a:cubicBezTo>
                      <a:pt x="27"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1" name="Freeform 72"/>
              <p:cNvSpPr>
                <a:spLocks/>
              </p:cNvSpPr>
              <p:nvPr/>
            </p:nvSpPr>
            <p:spPr bwMode="auto">
              <a:xfrm>
                <a:off x="3965640" y="4167188"/>
                <a:ext cx="63500" cy="61913"/>
              </a:xfrm>
              <a:custGeom>
                <a:avLst/>
                <a:gdLst>
                  <a:gd name="T0" fmla="*/ 18 w 27"/>
                  <a:gd name="T1" fmla="*/ 24 h 26"/>
                  <a:gd name="T2" fmla="*/ 3 w 27"/>
                  <a:gd name="T3" fmla="*/ 18 h 26"/>
                  <a:gd name="T4" fmla="*/ 9 w 27"/>
                  <a:gd name="T5" fmla="*/ 2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2" y="26"/>
                      <a:pt x="6" y="24"/>
                      <a:pt x="3" y="18"/>
                    </a:cubicBezTo>
                    <a:cubicBezTo>
                      <a:pt x="0" y="12"/>
                      <a:pt x="3" y="5"/>
                      <a:pt x="9" y="2"/>
                    </a:cubicBezTo>
                    <a:cubicBezTo>
                      <a:pt x="15" y="0"/>
                      <a:pt x="21" y="2"/>
                      <a:pt x="24" y="8"/>
                    </a:cubicBezTo>
                    <a:cubicBezTo>
                      <a:pt x="27"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2" name="Freeform 73"/>
              <p:cNvSpPr>
                <a:spLocks/>
              </p:cNvSpPr>
              <p:nvPr/>
            </p:nvSpPr>
            <p:spPr bwMode="auto">
              <a:xfrm>
                <a:off x="4081527" y="4127501"/>
                <a:ext cx="65087" cy="63500"/>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3" y="27"/>
                      <a:pt x="6" y="24"/>
                      <a:pt x="3" y="18"/>
                    </a:cubicBezTo>
                    <a:cubicBezTo>
                      <a:pt x="0" y="13"/>
                      <a:pt x="3" y="6"/>
                      <a:pt x="9" y="3"/>
                    </a:cubicBezTo>
                    <a:cubicBezTo>
                      <a:pt x="15" y="0"/>
                      <a:pt x="21" y="3"/>
                      <a:pt x="24" y="9"/>
                    </a:cubicBezTo>
                    <a:cubicBezTo>
                      <a:pt x="27" y="15"/>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3" name="Freeform 74"/>
              <p:cNvSpPr>
                <a:spLocks/>
              </p:cNvSpPr>
              <p:nvPr/>
            </p:nvSpPr>
            <p:spPr bwMode="auto">
              <a:xfrm>
                <a:off x="4165600" y="4132263"/>
                <a:ext cx="63500" cy="61913"/>
              </a:xfrm>
              <a:custGeom>
                <a:avLst/>
                <a:gdLst>
                  <a:gd name="T0" fmla="*/ 19 w 27"/>
                  <a:gd name="T1" fmla="*/ 24 h 26"/>
                  <a:gd name="T2" fmla="*/ 3 w 27"/>
                  <a:gd name="T3" fmla="*/ 18 h 26"/>
                  <a:gd name="T4" fmla="*/ 9 w 27"/>
                  <a:gd name="T5" fmla="*/ 2 h 26"/>
                  <a:gd name="T6" fmla="*/ 24 w 27"/>
                  <a:gd name="T7" fmla="*/ 8 h 26"/>
                  <a:gd name="T8" fmla="*/ 19 w 27"/>
                  <a:gd name="T9" fmla="*/ 24 h 26"/>
                </a:gdLst>
                <a:ahLst/>
                <a:cxnLst>
                  <a:cxn ang="0">
                    <a:pos x="T0" y="T1"/>
                  </a:cxn>
                  <a:cxn ang="0">
                    <a:pos x="T2" y="T3"/>
                  </a:cxn>
                  <a:cxn ang="0">
                    <a:pos x="T4" y="T5"/>
                  </a:cxn>
                  <a:cxn ang="0">
                    <a:pos x="T6" y="T7"/>
                  </a:cxn>
                  <a:cxn ang="0">
                    <a:pos x="T8" y="T9"/>
                  </a:cxn>
                </a:cxnLst>
                <a:rect l="0" t="0" r="r" b="b"/>
                <a:pathLst>
                  <a:path w="27" h="26">
                    <a:moveTo>
                      <a:pt x="19" y="24"/>
                    </a:moveTo>
                    <a:cubicBezTo>
                      <a:pt x="13" y="26"/>
                      <a:pt x="6" y="24"/>
                      <a:pt x="3" y="18"/>
                    </a:cubicBezTo>
                    <a:cubicBezTo>
                      <a:pt x="0" y="12"/>
                      <a:pt x="3" y="5"/>
                      <a:pt x="9" y="2"/>
                    </a:cubicBezTo>
                    <a:cubicBezTo>
                      <a:pt x="15" y="0"/>
                      <a:pt x="22" y="2"/>
                      <a:pt x="24" y="8"/>
                    </a:cubicBezTo>
                    <a:cubicBezTo>
                      <a:pt x="27" y="14"/>
                      <a:pt x="24" y="21"/>
                      <a:pt x="19"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4" name="Freeform 75"/>
              <p:cNvSpPr>
                <a:spLocks/>
              </p:cNvSpPr>
              <p:nvPr/>
            </p:nvSpPr>
            <p:spPr bwMode="auto">
              <a:xfrm>
                <a:off x="4313302" y="4132263"/>
                <a:ext cx="61912" cy="63500"/>
              </a:xfrm>
              <a:custGeom>
                <a:avLst/>
                <a:gdLst>
                  <a:gd name="T0" fmla="*/ 18 w 26"/>
                  <a:gd name="T1" fmla="*/ 24 h 27"/>
                  <a:gd name="T2" fmla="*/ 2 w 26"/>
                  <a:gd name="T3" fmla="*/ 18 h 27"/>
                  <a:gd name="T4" fmla="*/ 8 w 26"/>
                  <a:gd name="T5" fmla="*/ 3 h 27"/>
                  <a:gd name="T6" fmla="*/ 23 w 26"/>
                  <a:gd name="T7" fmla="*/ 8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5"/>
                      <a:pt x="8" y="3"/>
                    </a:cubicBezTo>
                    <a:cubicBezTo>
                      <a:pt x="14" y="0"/>
                      <a:pt x="21" y="3"/>
                      <a:pt x="23" y="8"/>
                    </a:cubicBezTo>
                    <a:cubicBezTo>
                      <a:pt x="26"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5" name="Freeform 76"/>
              <p:cNvSpPr>
                <a:spLocks/>
              </p:cNvSpPr>
              <p:nvPr/>
            </p:nvSpPr>
            <p:spPr bwMode="auto">
              <a:xfrm>
                <a:off x="4427602" y="4146551"/>
                <a:ext cx="63500" cy="61913"/>
              </a:xfrm>
              <a:custGeom>
                <a:avLst/>
                <a:gdLst>
                  <a:gd name="T0" fmla="*/ 18 w 27"/>
                  <a:gd name="T1" fmla="*/ 23 h 26"/>
                  <a:gd name="T2" fmla="*/ 3 w 27"/>
                  <a:gd name="T3" fmla="*/ 18 h 26"/>
                  <a:gd name="T4" fmla="*/ 9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3" y="26"/>
                      <a:pt x="6" y="24"/>
                      <a:pt x="3" y="18"/>
                    </a:cubicBezTo>
                    <a:cubicBezTo>
                      <a:pt x="0" y="12"/>
                      <a:pt x="3" y="5"/>
                      <a:pt x="9" y="2"/>
                    </a:cubicBezTo>
                    <a:cubicBezTo>
                      <a:pt x="15" y="0"/>
                      <a:pt x="22" y="2"/>
                      <a:pt x="24" y="8"/>
                    </a:cubicBezTo>
                    <a:cubicBezTo>
                      <a:pt x="27" y="14"/>
                      <a:pt x="24" y="21"/>
                      <a:pt x="18" y="23"/>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6" name="Freeform 77"/>
              <p:cNvSpPr>
                <a:spLocks/>
              </p:cNvSpPr>
              <p:nvPr/>
            </p:nvSpPr>
            <p:spPr bwMode="auto">
              <a:xfrm>
                <a:off x="4543490" y="4114801"/>
                <a:ext cx="65087" cy="65088"/>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3" y="27"/>
                      <a:pt x="6" y="24"/>
                      <a:pt x="3" y="18"/>
                    </a:cubicBezTo>
                    <a:cubicBezTo>
                      <a:pt x="0" y="13"/>
                      <a:pt x="3" y="6"/>
                      <a:pt x="9" y="3"/>
                    </a:cubicBezTo>
                    <a:cubicBezTo>
                      <a:pt x="15" y="0"/>
                      <a:pt x="22" y="3"/>
                      <a:pt x="24" y="9"/>
                    </a:cubicBezTo>
                    <a:cubicBezTo>
                      <a:pt x="27" y="15"/>
                      <a:pt x="24" y="22"/>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7" name="Freeform 78"/>
              <p:cNvSpPr>
                <a:spLocks/>
              </p:cNvSpPr>
              <p:nvPr/>
            </p:nvSpPr>
            <p:spPr bwMode="auto">
              <a:xfrm>
                <a:off x="4654615" y="4144169"/>
                <a:ext cx="65087" cy="61913"/>
              </a:xfrm>
              <a:custGeom>
                <a:avLst/>
                <a:gdLst>
                  <a:gd name="T0" fmla="*/ 18 w 27"/>
                  <a:gd name="T1" fmla="*/ 23 h 26"/>
                  <a:gd name="T2" fmla="*/ 3 w 27"/>
                  <a:gd name="T3" fmla="*/ 18 h 26"/>
                  <a:gd name="T4" fmla="*/ 9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3" y="26"/>
                      <a:pt x="6" y="24"/>
                      <a:pt x="3" y="18"/>
                    </a:cubicBezTo>
                    <a:cubicBezTo>
                      <a:pt x="0" y="12"/>
                      <a:pt x="3" y="5"/>
                      <a:pt x="9" y="2"/>
                    </a:cubicBezTo>
                    <a:cubicBezTo>
                      <a:pt x="15" y="0"/>
                      <a:pt x="21" y="2"/>
                      <a:pt x="24" y="8"/>
                    </a:cubicBezTo>
                    <a:cubicBezTo>
                      <a:pt x="27" y="14"/>
                      <a:pt x="24" y="21"/>
                      <a:pt x="18" y="23"/>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8" name="Freeform 79"/>
              <p:cNvSpPr>
                <a:spLocks/>
              </p:cNvSpPr>
              <p:nvPr/>
            </p:nvSpPr>
            <p:spPr bwMode="auto">
              <a:xfrm>
                <a:off x="4776852" y="4157663"/>
                <a:ext cx="61912" cy="61913"/>
              </a:xfrm>
              <a:custGeom>
                <a:avLst/>
                <a:gdLst>
                  <a:gd name="T0" fmla="*/ 18 w 26"/>
                  <a:gd name="T1" fmla="*/ 24 h 26"/>
                  <a:gd name="T2" fmla="*/ 2 w 26"/>
                  <a:gd name="T3" fmla="*/ 18 h 26"/>
                  <a:gd name="T4" fmla="*/ 8 w 26"/>
                  <a:gd name="T5" fmla="*/ 3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2" y="18"/>
                    </a:cubicBezTo>
                    <a:cubicBezTo>
                      <a:pt x="0" y="12"/>
                      <a:pt x="2" y="5"/>
                      <a:pt x="8" y="3"/>
                    </a:cubicBezTo>
                    <a:cubicBezTo>
                      <a:pt x="14" y="0"/>
                      <a:pt x="21" y="2"/>
                      <a:pt x="24" y="8"/>
                    </a:cubicBezTo>
                    <a:cubicBezTo>
                      <a:pt x="26"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9" name="Freeform 80"/>
              <p:cNvSpPr>
                <a:spLocks/>
              </p:cNvSpPr>
              <p:nvPr/>
            </p:nvSpPr>
            <p:spPr bwMode="auto">
              <a:xfrm>
                <a:off x="4892740" y="4181476"/>
                <a:ext cx="61912" cy="61913"/>
              </a:xfrm>
              <a:custGeom>
                <a:avLst/>
                <a:gdLst>
                  <a:gd name="T0" fmla="*/ 18 w 26"/>
                  <a:gd name="T1" fmla="*/ 24 h 26"/>
                  <a:gd name="T2" fmla="*/ 2 w 26"/>
                  <a:gd name="T3" fmla="*/ 18 h 26"/>
                  <a:gd name="T4" fmla="*/ 8 w 26"/>
                  <a:gd name="T5" fmla="*/ 2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2" y="18"/>
                    </a:cubicBezTo>
                    <a:cubicBezTo>
                      <a:pt x="0" y="12"/>
                      <a:pt x="2" y="5"/>
                      <a:pt x="8" y="2"/>
                    </a:cubicBezTo>
                    <a:cubicBezTo>
                      <a:pt x="14" y="0"/>
                      <a:pt x="21" y="2"/>
                      <a:pt x="24" y="8"/>
                    </a:cubicBezTo>
                    <a:cubicBezTo>
                      <a:pt x="26"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0" name="Freeform 81"/>
              <p:cNvSpPr>
                <a:spLocks/>
              </p:cNvSpPr>
              <p:nvPr/>
            </p:nvSpPr>
            <p:spPr bwMode="auto">
              <a:xfrm>
                <a:off x="5011802" y="4175126"/>
                <a:ext cx="61912" cy="61913"/>
              </a:xfrm>
              <a:custGeom>
                <a:avLst/>
                <a:gdLst>
                  <a:gd name="T0" fmla="*/ 18 w 26"/>
                  <a:gd name="T1" fmla="*/ 23 h 26"/>
                  <a:gd name="T2" fmla="*/ 2 w 26"/>
                  <a:gd name="T3" fmla="*/ 18 h 26"/>
                  <a:gd name="T4" fmla="*/ 8 w 26"/>
                  <a:gd name="T5" fmla="*/ 2 h 26"/>
                  <a:gd name="T6" fmla="*/ 23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2" y="26"/>
                      <a:pt x="5" y="23"/>
                      <a:pt x="2" y="18"/>
                    </a:cubicBezTo>
                    <a:cubicBezTo>
                      <a:pt x="0" y="12"/>
                      <a:pt x="2" y="5"/>
                      <a:pt x="8" y="2"/>
                    </a:cubicBezTo>
                    <a:cubicBezTo>
                      <a:pt x="14" y="0"/>
                      <a:pt x="21" y="2"/>
                      <a:pt x="23" y="8"/>
                    </a:cubicBezTo>
                    <a:cubicBezTo>
                      <a:pt x="26" y="14"/>
                      <a:pt x="23" y="21"/>
                      <a:pt x="18" y="23"/>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1" name="Freeform 82"/>
              <p:cNvSpPr>
                <a:spLocks/>
              </p:cNvSpPr>
              <p:nvPr/>
            </p:nvSpPr>
            <p:spPr bwMode="auto">
              <a:xfrm>
                <a:off x="5121340" y="4167188"/>
                <a:ext cx="63500" cy="61913"/>
              </a:xfrm>
              <a:custGeom>
                <a:avLst/>
                <a:gdLst>
                  <a:gd name="T0" fmla="*/ 24 w 27"/>
                  <a:gd name="T1" fmla="*/ 9 h 26"/>
                  <a:gd name="T2" fmla="*/ 17 w 27"/>
                  <a:gd name="T3" fmla="*/ 24 h 26"/>
                  <a:gd name="T4" fmla="*/ 3 w 27"/>
                  <a:gd name="T5" fmla="*/ 17 h 26"/>
                  <a:gd name="T6" fmla="*/ 9 w 27"/>
                  <a:gd name="T7" fmla="*/ 2 h 26"/>
                  <a:gd name="T8" fmla="*/ 24 w 27"/>
                  <a:gd name="T9" fmla="*/ 9 h 26"/>
                </a:gdLst>
                <a:ahLst/>
                <a:cxnLst>
                  <a:cxn ang="0">
                    <a:pos x="T0" y="T1"/>
                  </a:cxn>
                  <a:cxn ang="0">
                    <a:pos x="T2" y="T3"/>
                  </a:cxn>
                  <a:cxn ang="0">
                    <a:pos x="T4" y="T5"/>
                  </a:cxn>
                  <a:cxn ang="0">
                    <a:pos x="T6" y="T7"/>
                  </a:cxn>
                  <a:cxn ang="0">
                    <a:pos x="T8" y="T9"/>
                  </a:cxn>
                </a:cxnLst>
                <a:rect l="0" t="0" r="r" b="b"/>
                <a:pathLst>
                  <a:path w="27" h="26">
                    <a:moveTo>
                      <a:pt x="24" y="9"/>
                    </a:moveTo>
                    <a:cubicBezTo>
                      <a:pt x="27" y="15"/>
                      <a:pt x="23" y="22"/>
                      <a:pt x="17" y="24"/>
                    </a:cubicBezTo>
                    <a:cubicBezTo>
                      <a:pt x="11" y="26"/>
                      <a:pt x="5" y="23"/>
                      <a:pt x="3" y="17"/>
                    </a:cubicBezTo>
                    <a:cubicBezTo>
                      <a:pt x="0" y="11"/>
                      <a:pt x="3" y="4"/>
                      <a:pt x="9" y="2"/>
                    </a:cubicBezTo>
                    <a:cubicBezTo>
                      <a:pt x="15" y="0"/>
                      <a:pt x="22" y="3"/>
                      <a:pt x="24" y="9"/>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2" name="Freeform 83"/>
              <p:cNvSpPr>
                <a:spLocks/>
              </p:cNvSpPr>
              <p:nvPr/>
            </p:nvSpPr>
            <p:spPr bwMode="auto">
              <a:xfrm>
                <a:off x="5225702" y="4165602"/>
                <a:ext cx="63500" cy="61913"/>
              </a:xfrm>
              <a:custGeom>
                <a:avLst/>
                <a:gdLst>
                  <a:gd name="T0" fmla="*/ 24 w 27"/>
                  <a:gd name="T1" fmla="*/ 9 h 26"/>
                  <a:gd name="T2" fmla="*/ 18 w 27"/>
                  <a:gd name="T3" fmla="*/ 24 h 26"/>
                  <a:gd name="T4" fmla="*/ 3 w 27"/>
                  <a:gd name="T5" fmla="*/ 17 h 26"/>
                  <a:gd name="T6" fmla="*/ 9 w 27"/>
                  <a:gd name="T7" fmla="*/ 2 h 26"/>
                  <a:gd name="T8" fmla="*/ 24 w 27"/>
                  <a:gd name="T9" fmla="*/ 9 h 26"/>
                </a:gdLst>
                <a:ahLst/>
                <a:cxnLst>
                  <a:cxn ang="0">
                    <a:pos x="T0" y="T1"/>
                  </a:cxn>
                  <a:cxn ang="0">
                    <a:pos x="T2" y="T3"/>
                  </a:cxn>
                  <a:cxn ang="0">
                    <a:pos x="T4" y="T5"/>
                  </a:cxn>
                  <a:cxn ang="0">
                    <a:pos x="T6" y="T7"/>
                  </a:cxn>
                  <a:cxn ang="0">
                    <a:pos x="T8" y="T9"/>
                  </a:cxn>
                </a:cxnLst>
                <a:rect l="0" t="0" r="r" b="b"/>
                <a:pathLst>
                  <a:path w="27" h="26">
                    <a:moveTo>
                      <a:pt x="24" y="9"/>
                    </a:moveTo>
                    <a:cubicBezTo>
                      <a:pt x="27" y="15"/>
                      <a:pt x="24" y="22"/>
                      <a:pt x="18" y="24"/>
                    </a:cubicBezTo>
                    <a:cubicBezTo>
                      <a:pt x="12" y="26"/>
                      <a:pt x="5" y="23"/>
                      <a:pt x="3" y="17"/>
                    </a:cubicBezTo>
                    <a:cubicBezTo>
                      <a:pt x="0" y="11"/>
                      <a:pt x="3" y="5"/>
                      <a:pt x="9" y="2"/>
                    </a:cubicBezTo>
                    <a:cubicBezTo>
                      <a:pt x="15" y="0"/>
                      <a:pt x="22" y="3"/>
                      <a:pt x="24" y="9"/>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3" name="Freeform 84"/>
              <p:cNvSpPr>
                <a:spLocks/>
              </p:cNvSpPr>
              <p:nvPr/>
            </p:nvSpPr>
            <p:spPr bwMode="auto">
              <a:xfrm>
                <a:off x="5334859" y="4067969"/>
                <a:ext cx="65087" cy="61913"/>
              </a:xfrm>
              <a:custGeom>
                <a:avLst/>
                <a:gdLst>
                  <a:gd name="T0" fmla="*/ 24 w 27"/>
                  <a:gd name="T1" fmla="*/ 9 h 26"/>
                  <a:gd name="T2" fmla="*/ 18 w 27"/>
                  <a:gd name="T3" fmla="*/ 24 h 26"/>
                  <a:gd name="T4" fmla="*/ 3 w 27"/>
                  <a:gd name="T5" fmla="*/ 17 h 26"/>
                  <a:gd name="T6" fmla="*/ 9 w 27"/>
                  <a:gd name="T7" fmla="*/ 2 h 26"/>
                  <a:gd name="T8" fmla="*/ 24 w 27"/>
                  <a:gd name="T9" fmla="*/ 9 h 26"/>
                </a:gdLst>
                <a:ahLst/>
                <a:cxnLst>
                  <a:cxn ang="0">
                    <a:pos x="T0" y="T1"/>
                  </a:cxn>
                  <a:cxn ang="0">
                    <a:pos x="T2" y="T3"/>
                  </a:cxn>
                  <a:cxn ang="0">
                    <a:pos x="T4" y="T5"/>
                  </a:cxn>
                  <a:cxn ang="0">
                    <a:pos x="T6" y="T7"/>
                  </a:cxn>
                  <a:cxn ang="0">
                    <a:pos x="T8" y="T9"/>
                  </a:cxn>
                </a:cxnLst>
                <a:rect l="0" t="0" r="r" b="b"/>
                <a:pathLst>
                  <a:path w="27" h="26">
                    <a:moveTo>
                      <a:pt x="24" y="9"/>
                    </a:moveTo>
                    <a:cubicBezTo>
                      <a:pt x="27" y="15"/>
                      <a:pt x="24" y="22"/>
                      <a:pt x="18" y="24"/>
                    </a:cubicBezTo>
                    <a:cubicBezTo>
                      <a:pt x="12" y="26"/>
                      <a:pt x="5" y="23"/>
                      <a:pt x="3" y="17"/>
                    </a:cubicBezTo>
                    <a:cubicBezTo>
                      <a:pt x="0" y="11"/>
                      <a:pt x="3" y="5"/>
                      <a:pt x="9" y="2"/>
                    </a:cubicBezTo>
                    <a:cubicBezTo>
                      <a:pt x="15" y="0"/>
                      <a:pt x="22" y="3"/>
                      <a:pt x="24" y="9"/>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4" name="Freeform 85"/>
              <p:cNvSpPr>
                <a:spLocks/>
              </p:cNvSpPr>
              <p:nvPr/>
            </p:nvSpPr>
            <p:spPr bwMode="auto">
              <a:xfrm>
                <a:off x="5473765" y="4041776"/>
                <a:ext cx="61912" cy="61913"/>
              </a:xfrm>
              <a:custGeom>
                <a:avLst/>
                <a:gdLst>
                  <a:gd name="T0" fmla="*/ 24 w 26"/>
                  <a:gd name="T1" fmla="*/ 9 h 26"/>
                  <a:gd name="T2" fmla="*/ 17 w 26"/>
                  <a:gd name="T3" fmla="*/ 24 h 26"/>
                  <a:gd name="T4" fmla="*/ 2 w 26"/>
                  <a:gd name="T5" fmla="*/ 17 h 26"/>
                  <a:gd name="T6" fmla="*/ 9 w 26"/>
                  <a:gd name="T7" fmla="*/ 2 h 26"/>
                  <a:gd name="T8" fmla="*/ 24 w 26"/>
                  <a:gd name="T9" fmla="*/ 9 h 26"/>
                </a:gdLst>
                <a:ahLst/>
                <a:cxnLst>
                  <a:cxn ang="0">
                    <a:pos x="T0" y="T1"/>
                  </a:cxn>
                  <a:cxn ang="0">
                    <a:pos x="T2" y="T3"/>
                  </a:cxn>
                  <a:cxn ang="0">
                    <a:pos x="T4" y="T5"/>
                  </a:cxn>
                  <a:cxn ang="0">
                    <a:pos x="T6" y="T7"/>
                  </a:cxn>
                  <a:cxn ang="0">
                    <a:pos x="T8" y="T9"/>
                  </a:cxn>
                </a:cxnLst>
                <a:rect l="0" t="0" r="r" b="b"/>
                <a:pathLst>
                  <a:path w="26" h="26">
                    <a:moveTo>
                      <a:pt x="24" y="9"/>
                    </a:moveTo>
                    <a:cubicBezTo>
                      <a:pt x="26" y="15"/>
                      <a:pt x="23" y="22"/>
                      <a:pt x="17" y="24"/>
                    </a:cubicBezTo>
                    <a:cubicBezTo>
                      <a:pt x="11" y="26"/>
                      <a:pt x="5" y="23"/>
                      <a:pt x="2" y="17"/>
                    </a:cubicBezTo>
                    <a:cubicBezTo>
                      <a:pt x="0" y="11"/>
                      <a:pt x="3" y="4"/>
                      <a:pt x="9" y="2"/>
                    </a:cubicBezTo>
                    <a:cubicBezTo>
                      <a:pt x="15" y="0"/>
                      <a:pt x="22" y="3"/>
                      <a:pt x="24" y="9"/>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5" name="Freeform 86"/>
              <p:cNvSpPr>
                <a:spLocks/>
              </p:cNvSpPr>
              <p:nvPr/>
            </p:nvSpPr>
            <p:spPr bwMode="auto">
              <a:xfrm>
                <a:off x="914401" y="4537076"/>
                <a:ext cx="65087" cy="65088"/>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3" y="27"/>
                      <a:pt x="6" y="24"/>
                      <a:pt x="3" y="18"/>
                    </a:cubicBezTo>
                    <a:cubicBezTo>
                      <a:pt x="0" y="12"/>
                      <a:pt x="3" y="5"/>
                      <a:pt x="9" y="3"/>
                    </a:cubicBezTo>
                    <a:cubicBezTo>
                      <a:pt x="15" y="0"/>
                      <a:pt x="21" y="3"/>
                      <a:pt x="24" y="9"/>
                    </a:cubicBezTo>
                    <a:cubicBezTo>
                      <a:pt x="27" y="14"/>
                      <a:pt x="24" y="21"/>
                      <a:pt x="18" y="24"/>
                    </a:cubicBezTo>
                    <a:close/>
                  </a:path>
                </a:pathLst>
              </a:custGeom>
              <a:solidFill>
                <a:srgbClr val="245F9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0" name="Group 89"/>
            <p:cNvGrpSpPr/>
            <p:nvPr/>
          </p:nvGrpSpPr>
          <p:grpSpPr>
            <a:xfrm>
              <a:off x="917576" y="4179889"/>
              <a:ext cx="4595811" cy="307975"/>
              <a:chOff x="917576" y="4179889"/>
              <a:chExt cx="4595811" cy="307975"/>
            </a:xfrm>
          </p:grpSpPr>
          <p:grpSp>
            <p:nvGrpSpPr>
              <p:cNvPr id="133" name="Group 132"/>
              <p:cNvGrpSpPr/>
              <p:nvPr/>
            </p:nvGrpSpPr>
            <p:grpSpPr>
              <a:xfrm>
                <a:off x="947738" y="4179889"/>
                <a:ext cx="4565649" cy="307975"/>
                <a:chOff x="947738" y="4179889"/>
                <a:chExt cx="4565649" cy="307975"/>
              </a:xfrm>
            </p:grpSpPr>
            <p:sp>
              <p:nvSpPr>
                <p:cNvPr id="135" name="Freeform 87"/>
                <p:cNvSpPr>
                  <a:spLocks/>
                </p:cNvSpPr>
                <p:nvPr/>
              </p:nvSpPr>
              <p:spPr bwMode="auto">
                <a:xfrm>
                  <a:off x="947738" y="4203701"/>
                  <a:ext cx="4541837" cy="252413"/>
                </a:xfrm>
                <a:custGeom>
                  <a:avLst/>
                  <a:gdLst>
                    <a:gd name="T0" fmla="*/ 0 w 1907"/>
                    <a:gd name="T1" fmla="*/ 68 h 106"/>
                    <a:gd name="T2" fmla="*/ 50 w 1907"/>
                    <a:gd name="T3" fmla="*/ 82 h 106"/>
                    <a:gd name="T4" fmla="*/ 100 w 1907"/>
                    <a:gd name="T5" fmla="*/ 66 h 106"/>
                    <a:gd name="T6" fmla="*/ 148 w 1907"/>
                    <a:gd name="T7" fmla="*/ 53 h 106"/>
                    <a:gd name="T8" fmla="*/ 195 w 1907"/>
                    <a:gd name="T9" fmla="*/ 38 h 106"/>
                    <a:gd name="T10" fmla="*/ 243 w 1907"/>
                    <a:gd name="T11" fmla="*/ 35 h 106"/>
                    <a:gd name="T12" fmla="*/ 293 w 1907"/>
                    <a:gd name="T13" fmla="*/ 50 h 106"/>
                    <a:gd name="T14" fmla="*/ 345 w 1907"/>
                    <a:gd name="T15" fmla="*/ 55 h 106"/>
                    <a:gd name="T16" fmla="*/ 391 w 1907"/>
                    <a:gd name="T17" fmla="*/ 43 h 106"/>
                    <a:gd name="T18" fmla="*/ 439 w 1907"/>
                    <a:gd name="T19" fmla="*/ 44 h 106"/>
                    <a:gd name="T20" fmla="*/ 491 w 1907"/>
                    <a:gd name="T21" fmla="*/ 48 h 106"/>
                    <a:gd name="T22" fmla="*/ 540 w 1907"/>
                    <a:gd name="T23" fmla="*/ 0 h 106"/>
                    <a:gd name="T24" fmla="*/ 586 w 1907"/>
                    <a:gd name="T25" fmla="*/ 44 h 106"/>
                    <a:gd name="T26" fmla="*/ 635 w 1907"/>
                    <a:gd name="T27" fmla="*/ 48 h 106"/>
                    <a:gd name="T28" fmla="*/ 685 w 1907"/>
                    <a:gd name="T29" fmla="*/ 43 h 106"/>
                    <a:gd name="T30" fmla="*/ 735 w 1907"/>
                    <a:gd name="T31" fmla="*/ 47 h 106"/>
                    <a:gd name="T32" fmla="*/ 782 w 1907"/>
                    <a:gd name="T33" fmla="*/ 58 h 106"/>
                    <a:gd name="T34" fmla="*/ 830 w 1907"/>
                    <a:gd name="T35" fmla="*/ 72 h 106"/>
                    <a:gd name="T36" fmla="*/ 879 w 1907"/>
                    <a:gd name="T37" fmla="*/ 73 h 106"/>
                    <a:gd name="T38" fmla="*/ 929 w 1907"/>
                    <a:gd name="T39" fmla="*/ 81 h 106"/>
                    <a:gd name="T40" fmla="*/ 976 w 1907"/>
                    <a:gd name="T41" fmla="*/ 69 h 106"/>
                    <a:gd name="T42" fmla="*/ 1026 w 1907"/>
                    <a:gd name="T43" fmla="*/ 66 h 106"/>
                    <a:gd name="T44" fmla="*/ 1074 w 1907"/>
                    <a:gd name="T45" fmla="*/ 80 h 106"/>
                    <a:gd name="T46" fmla="*/ 1124 w 1907"/>
                    <a:gd name="T47" fmla="*/ 82 h 106"/>
                    <a:gd name="T48" fmla="*/ 1171 w 1907"/>
                    <a:gd name="T49" fmla="*/ 88 h 106"/>
                    <a:gd name="T50" fmla="*/ 1219 w 1907"/>
                    <a:gd name="T51" fmla="*/ 101 h 106"/>
                    <a:gd name="T52" fmla="*/ 1270 w 1907"/>
                    <a:gd name="T53" fmla="*/ 105 h 106"/>
                    <a:gd name="T54" fmla="*/ 1320 w 1907"/>
                    <a:gd name="T55" fmla="*/ 98 h 106"/>
                    <a:gd name="T56" fmla="*/ 1366 w 1907"/>
                    <a:gd name="T57" fmla="*/ 80 h 106"/>
                    <a:gd name="T58" fmla="*/ 1416 w 1907"/>
                    <a:gd name="T59" fmla="*/ 70 h 106"/>
                    <a:gd name="T60" fmla="*/ 1463 w 1907"/>
                    <a:gd name="T61" fmla="*/ 76 h 106"/>
                    <a:gd name="T62" fmla="*/ 1515 w 1907"/>
                    <a:gd name="T63" fmla="*/ 72 h 106"/>
                    <a:gd name="T64" fmla="*/ 1559 w 1907"/>
                    <a:gd name="T65" fmla="*/ 80 h 106"/>
                    <a:gd name="T66" fmla="*/ 1610 w 1907"/>
                    <a:gd name="T67" fmla="*/ 93 h 106"/>
                    <a:gd name="T68" fmla="*/ 1660 w 1907"/>
                    <a:gd name="T69" fmla="*/ 101 h 106"/>
                    <a:gd name="T70" fmla="*/ 1709 w 1907"/>
                    <a:gd name="T71" fmla="*/ 104 h 106"/>
                    <a:gd name="T72" fmla="*/ 1755 w 1907"/>
                    <a:gd name="T73" fmla="*/ 103 h 106"/>
                    <a:gd name="T74" fmla="*/ 1806 w 1907"/>
                    <a:gd name="T75" fmla="*/ 106 h 106"/>
                    <a:gd name="T76" fmla="*/ 1855 w 1907"/>
                    <a:gd name="T77" fmla="*/ 86 h 106"/>
                    <a:gd name="T78" fmla="*/ 1907 w 1907"/>
                    <a:gd name="T79" fmla="*/ 8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07" h="106">
                      <a:moveTo>
                        <a:pt x="0" y="68"/>
                      </a:moveTo>
                      <a:cubicBezTo>
                        <a:pt x="1" y="68"/>
                        <a:pt x="50" y="82"/>
                        <a:pt x="50" y="82"/>
                      </a:cubicBezTo>
                      <a:cubicBezTo>
                        <a:pt x="100" y="66"/>
                        <a:pt x="100" y="66"/>
                        <a:pt x="100" y="66"/>
                      </a:cubicBezTo>
                      <a:cubicBezTo>
                        <a:pt x="148" y="53"/>
                        <a:pt x="148" y="53"/>
                        <a:pt x="148" y="53"/>
                      </a:cubicBezTo>
                      <a:cubicBezTo>
                        <a:pt x="195" y="38"/>
                        <a:pt x="195" y="38"/>
                        <a:pt x="195" y="38"/>
                      </a:cubicBezTo>
                      <a:cubicBezTo>
                        <a:pt x="243" y="35"/>
                        <a:pt x="243" y="35"/>
                        <a:pt x="243" y="35"/>
                      </a:cubicBezTo>
                      <a:cubicBezTo>
                        <a:pt x="293" y="50"/>
                        <a:pt x="293" y="50"/>
                        <a:pt x="293" y="50"/>
                      </a:cubicBezTo>
                      <a:cubicBezTo>
                        <a:pt x="345" y="55"/>
                        <a:pt x="345" y="55"/>
                        <a:pt x="345" y="55"/>
                      </a:cubicBezTo>
                      <a:cubicBezTo>
                        <a:pt x="391" y="43"/>
                        <a:pt x="391" y="43"/>
                        <a:pt x="391" y="43"/>
                      </a:cubicBezTo>
                      <a:cubicBezTo>
                        <a:pt x="439" y="44"/>
                        <a:pt x="439" y="44"/>
                        <a:pt x="439" y="44"/>
                      </a:cubicBezTo>
                      <a:cubicBezTo>
                        <a:pt x="491" y="48"/>
                        <a:pt x="491" y="48"/>
                        <a:pt x="491" y="48"/>
                      </a:cubicBezTo>
                      <a:cubicBezTo>
                        <a:pt x="540" y="0"/>
                        <a:pt x="540" y="0"/>
                        <a:pt x="540" y="0"/>
                      </a:cubicBezTo>
                      <a:cubicBezTo>
                        <a:pt x="586" y="44"/>
                        <a:pt x="586" y="44"/>
                        <a:pt x="586" y="44"/>
                      </a:cubicBezTo>
                      <a:cubicBezTo>
                        <a:pt x="635" y="48"/>
                        <a:pt x="635" y="48"/>
                        <a:pt x="635" y="48"/>
                      </a:cubicBezTo>
                      <a:cubicBezTo>
                        <a:pt x="685" y="43"/>
                        <a:pt x="685" y="43"/>
                        <a:pt x="685" y="43"/>
                      </a:cubicBezTo>
                      <a:cubicBezTo>
                        <a:pt x="735" y="47"/>
                        <a:pt x="735" y="47"/>
                        <a:pt x="735" y="47"/>
                      </a:cubicBezTo>
                      <a:cubicBezTo>
                        <a:pt x="782" y="58"/>
                        <a:pt x="782" y="58"/>
                        <a:pt x="782" y="58"/>
                      </a:cubicBezTo>
                      <a:cubicBezTo>
                        <a:pt x="830" y="72"/>
                        <a:pt x="830" y="72"/>
                        <a:pt x="830" y="72"/>
                      </a:cubicBezTo>
                      <a:cubicBezTo>
                        <a:pt x="879" y="73"/>
                        <a:pt x="879" y="73"/>
                        <a:pt x="879" y="73"/>
                      </a:cubicBezTo>
                      <a:cubicBezTo>
                        <a:pt x="929" y="81"/>
                        <a:pt x="929" y="81"/>
                        <a:pt x="929" y="81"/>
                      </a:cubicBezTo>
                      <a:cubicBezTo>
                        <a:pt x="976" y="69"/>
                        <a:pt x="976" y="69"/>
                        <a:pt x="976" y="69"/>
                      </a:cubicBezTo>
                      <a:cubicBezTo>
                        <a:pt x="1026" y="66"/>
                        <a:pt x="1026" y="66"/>
                        <a:pt x="1026" y="66"/>
                      </a:cubicBezTo>
                      <a:cubicBezTo>
                        <a:pt x="1074" y="80"/>
                        <a:pt x="1074" y="80"/>
                        <a:pt x="1074" y="80"/>
                      </a:cubicBezTo>
                      <a:cubicBezTo>
                        <a:pt x="1124" y="82"/>
                        <a:pt x="1124" y="82"/>
                        <a:pt x="1124" y="82"/>
                      </a:cubicBezTo>
                      <a:cubicBezTo>
                        <a:pt x="1171" y="88"/>
                        <a:pt x="1171" y="88"/>
                        <a:pt x="1171" y="88"/>
                      </a:cubicBezTo>
                      <a:cubicBezTo>
                        <a:pt x="1219" y="101"/>
                        <a:pt x="1219" y="101"/>
                        <a:pt x="1219" y="101"/>
                      </a:cubicBezTo>
                      <a:cubicBezTo>
                        <a:pt x="1270" y="105"/>
                        <a:pt x="1270" y="105"/>
                        <a:pt x="1270" y="105"/>
                      </a:cubicBezTo>
                      <a:cubicBezTo>
                        <a:pt x="1320" y="98"/>
                        <a:pt x="1320" y="98"/>
                        <a:pt x="1320" y="98"/>
                      </a:cubicBezTo>
                      <a:cubicBezTo>
                        <a:pt x="1366" y="80"/>
                        <a:pt x="1366" y="80"/>
                        <a:pt x="1366" y="80"/>
                      </a:cubicBezTo>
                      <a:cubicBezTo>
                        <a:pt x="1416" y="70"/>
                        <a:pt x="1416" y="70"/>
                        <a:pt x="1416" y="70"/>
                      </a:cubicBezTo>
                      <a:cubicBezTo>
                        <a:pt x="1463" y="76"/>
                        <a:pt x="1463" y="76"/>
                        <a:pt x="1463" y="76"/>
                      </a:cubicBezTo>
                      <a:cubicBezTo>
                        <a:pt x="1515" y="72"/>
                        <a:pt x="1515" y="72"/>
                        <a:pt x="1515" y="72"/>
                      </a:cubicBezTo>
                      <a:cubicBezTo>
                        <a:pt x="1559" y="80"/>
                        <a:pt x="1559" y="80"/>
                        <a:pt x="1559" y="80"/>
                      </a:cubicBezTo>
                      <a:cubicBezTo>
                        <a:pt x="1610" y="93"/>
                        <a:pt x="1610" y="93"/>
                        <a:pt x="1610" y="93"/>
                      </a:cubicBezTo>
                      <a:cubicBezTo>
                        <a:pt x="1660" y="101"/>
                        <a:pt x="1660" y="101"/>
                        <a:pt x="1660" y="101"/>
                      </a:cubicBezTo>
                      <a:cubicBezTo>
                        <a:pt x="1709" y="104"/>
                        <a:pt x="1709" y="104"/>
                        <a:pt x="1709" y="104"/>
                      </a:cubicBezTo>
                      <a:cubicBezTo>
                        <a:pt x="1755" y="103"/>
                        <a:pt x="1755" y="103"/>
                        <a:pt x="1755" y="103"/>
                      </a:cubicBezTo>
                      <a:cubicBezTo>
                        <a:pt x="1806" y="106"/>
                        <a:pt x="1806" y="106"/>
                        <a:pt x="1806" y="106"/>
                      </a:cubicBezTo>
                      <a:cubicBezTo>
                        <a:pt x="1855" y="86"/>
                        <a:pt x="1855" y="86"/>
                        <a:pt x="1855" y="86"/>
                      </a:cubicBezTo>
                      <a:cubicBezTo>
                        <a:pt x="1907" y="89"/>
                        <a:pt x="1907" y="89"/>
                        <a:pt x="1907" y="89"/>
                      </a:cubicBezTo>
                    </a:path>
                  </a:pathLst>
                </a:custGeom>
                <a:noFill/>
                <a:ln w="12700" cap="flat">
                  <a:solidFill>
                    <a:srgbClr val="99999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136" name="Oval 88"/>
                <p:cNvSpPr>
                  <a:spLocks noChangeArrowheads="1"/>
                </p:cNvSpPr>
                <p:nvPr/>
              </p:nvSpPr>
              <p:spPr bwMode="auto">
                <a:xfrm>
                  <a:off x="4291013" y="4341813"/>
                  <a:ext cx="55562" cy="55563"/>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7" name="Oval 89"/>
                <p:cNvSpPr>
                  <a:spLocks noChangeArrowheads="1"/>
                </p:cNvSpPr>
                <p:nvPr/>
              </p:nvSpPr>
              <p:spPr bwMode="auto">
                <a:xfrm>
                  <a:off x="4408488" y="4356101"/>
                  <a:ext cx="53975" cy="57150"/>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8" name="Oval 90"/>
                <p:cNvSpPr>
                  <a:spLocks noChangeArrowheads="1"/>
                </p:cNvSpPr>
                <p:nvPr/>
              </p:nvSpPr>
              <p:spPr bwMode="auto">
                <a:xfrm>
                  <a:off x="4529138" y="4346576"/>
                  <a:ext cx="55562" cy="55563"/>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9" name="Oval 91"/>
                <p:cNvSpPr>
                  <a:spLocks noChangeArrowheads="1"/>
                </p:cNvSpPr>
                <p:nvPr/>
              </p:nvSpPr>
              <p:spPr bwMode="auto">
                <a:xfrm>
                  <a:off x="4638675" y="4362451"/>
                  <a:ext cx="55562" cy="55563"/>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0" name="Oval 92"/>
                <p:cNvSpPr>
                  <a:spLocks noChangeArrowheads="1"/>
                </p:cNvSpPr>
                <p:nvPr/>
              </p:nvSpPr>
              <p:spPr bwMode="auto">
                <a:xfrm>
                  <a:off x="4752975" y="4394201"/>
                  <a:ext cx="55562" cy="57150"/>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1" name="Freeform 93"/>
                <p:cNvSpPr>
                  <a:spLocks/>
                </p:cNvSpPr>
                <p:nvPr/>
              </p:nvSpPr>
              <p:spPr bwMode="auto">
                <a:xfrm>
                  <a:off x="4868863" y="4411663"/>
                  <a:ext cx="61912" cy="61913"/>
                </a:xfrm>
                <a:custGeom>
                  <a:avLst/>
                  <a:gdLst>
                    <a:gd name="T0" fmla="*/ 24 w 26"/>
                    <a:gd name="T1" fmla="*/ 10 h 26"/>
                    <a:gd name="T2" fmla="*/ 17 w 26"/>
                    <a:gd name="T3" fmla="*/ 24 h 26"/>
                    <a:gd name="T4" fmla="*/ 2 w 26"/>
                    <a:gd name="T5" fmla="*/ 17 h 26"/>
                    <a:gd name="T6" fmla="*/ 10 w 26"/>
                    <a:gd name="T7" fmla="*/ 2 h 26"/>
                    <a:gd name="T8" fmla="*/ 24 w 26"/>
                    <a:gd name="T9" fmla="*/ 10 h 26"/>
                  </a:gdLst>
                  <a:ahLst/>
                  <a:cxnLst>
                    <a:cxn ang="0">
                      <a:pos x="T0" y="T1"/>
                    </a:cxn>
                    <a:cxn ang="0">
                      <a:pos x="T2" y="T3"/>
                    </a:cxn>
                    <a:cxn ang="0">
                      <a:pos x="T4" y="T5"/>
                    </a:cxn>
                    <a:cxn ang="0">
                      <a:pos x="T6" y="T7"/>
                    </a:cxn>
                    <a:cxn ang="0">
                      <a:pos x="T8" y="T9"/>
                    </a:cxn>
                  </a:cxnLst>
                  <a:rect l="0" t="0" r="r" b="b"/>
                  <a:pathLst>
                    <a:path w="26" h="26">
                      <a:moveTo>
                        <a:pt x="24" y="10"/>
                      </a:moveTo>
                      <a:cubicBezTo>
                        <a:pt x="26" y="16"/>
                        <a:pt x="23" y="23"/>
                        <a:pt x="17" y="24"/>
                      </a:cubicBezTo>
                      <a:cubicBezTo>
                        <a:pt x="11" y="26"/>
                        <a:pt x="4" y="23"/>
                        <a:pt x="2" y="17"/>
                      </a:cubicBezTo>
                      <a:cubicBezTo>
                        <a:pt x="0" y="11"/>
                        <a:pt x="4" y="4"/>
                        <a:pt x="10" y="2"/>
                      </a:cubicBezTo>
                      <a:cubicBezTo>
                        <a:pt x="16" y="0"/>
                        <a:pt x="23" y="4"/>
                        <a:pt x="24" y="1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2" name="Freeform 94"/>
                <p:cNvSpPr>
                  <a:spLocks/>
                </p:cNvSpPr>
                <p:nvPr/>
              </p:nvSpPr>
              <p:spPr bwMode="auto">
                <a:xfrm>
                  <a:off x="4987925" y="4421188"/>
                  <a:ext cx="61912" cy="61913"/>
                </a:xfrm>
                <a:custGeom>
                  <a:avLst/>
                  <a:gdLst>
                    <a:gd name="T0" fmla="*/ 24 w 26"/>
                    <a:gd name="T1" fmla="*/ 10 h 26"/>
                    <a:gd name="T2" fmla="*/ 17 w 26"/>
                    <a:gd name="T3" fmla="*/ 24 h 26"/>
                    <a:gd name="T4" fmla="*/ 2 w 26"/>
                    <a:gd name="T5" fmla="*/ 17 h 26"/>
                    <a:gd name="T6" fmla="*/ 10 w 26"/>
                    <a:gd name="T7" fmla="*/ 2 h 26"/>
                    <a:gd name="T8" fmla="*/ 24 w 26"/>
                    <a:gd name="T9" fmla="*/ 10 h 26"/>
                  </a:gdLst>
                  <a:ahLst/>
                  <a:cxnLst>
                    <a:cxn ang="0">
                      <a:pos x="T0" y="T1"/>
                    </a:cxn>
                    <a:cxn ang="0">
                      <a:pos x="T2" y="T3"/>
                    </a:cxn>
                    <a:cxn ang="0">
                      <a:pos x="T4" y="T5"/>
                    </a:cxn>
                    <a:cxn ang="0">
                      <a:pos x="T6" y="T7"/>
                    </a:cxn>
                    <a:cxn ang="0">
                      <a:pos x="T8" y="T9"/>
                    </a:cxn>
                  </a:cxnLst>
                  <a:rect l="0" t="0" r="r" b="b"/>
                  <a:pathLst>
                    <a:path w="26" h="26">
                      <a:moveTo>
                        <a:pt x="24" y="10"/>
                      </a:moveTo>
                      <a:cubicBezTo>
                        <a:pt x="26" y="16"/>
                        <a:pt x="23" y="22"/>
                        <a:pt x="17" y="24"/>
                      </a:cubicBezTo>
                      <a:cubicBezTo>
                        <a:pt x="10" y="26"/>
                        <a:pt x="4" y="23"/>
                        <a:pt x="2" y="17"/>
                      </a:cubicBezTo>
                      <a:cubicBezTo>
                        <a:pt x="0" y="10"/>
                        <a:pt x="4" y="4"/>
                        <a:pt x="10" y="2"/>
                      </a:cubicBezTo>
                      <a:cubicBezTo>
                        <a:pt x="16" y="0"/>
                        <a:pt x="22" y="4"/>
                        <a:pt x="24" y="1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3" name="Freeform 95"/>
                <p:cNvSpPr>
                  <a:spLocks/>
                </p:cNvSpPr>
                <p:nvPr/>
              </p:nvSpPr>
              <p:spPr bwMode="auto">
                <a:xfrm>
                  <a:off x="5102225" y="4421188"/>
                  <a:ext cx="61912" cy="61913"/>
                </a:xfrm>
                <a:custGeom>
                  <a:avLst/>
                  <a:gdLst>
                    <a:gd name="T0" fmla="*/ 24 w 26"/>
                    <a:gd name="T1" fmla="*/ 9 h 26"/>
                    <a:gd name="T2" fmla="*/ 16 w 26"/>
                    <a:gd name="T3" fmla="*/ 24 h 26"/>
                    <a:gd name="T4" fmla="*/ 2 w 26"/>
                    <a:gd name="T5" fmla="*/ 16 h 26"/>
                    <a:gd name="T6" fmla="*/ 9 w 26"/>
                    <a:gd name="T7" fmla="*/ 2 h 26"/>
                    <a:gd name="T8" fmla="*/ 24 w 26"/>
                    <a:gd name="T9" fmla="*/ 9 h 26"/>
                  </a:gdLst>
                  <a:ahLst/>
                  <a:cxnLst>
                    <a:cxn ang="0">
                      <a:pos x="T0" y="T1"/>
                    </a:cxn>
                    <a:cxn ang="0">
                      <a:pos x="T2" y="T3"/>
                    </a:cxn>
                    <a:cxn ang="0">
                      <a:pos x="T4" y="T5"/>
                    </a:cxn>
                    <a:cxn ang="0">
                      <a:pos x="T6" y="T7"/>
                    </a:cxn>
                    <a:cxn ang="0">
                      <a:pos x="T8" y="T9"/>
                    </a:cxn>
                  </a:cxnLst>
                  <a:rect l="0" t="0" r="r" b="b"/>
                  <a:pathLst>
                    <a:path w="26" h="26">
                      <a:moveTo>
                        <a:pt x="24" y="9"/>
                      </a:moveTo>
                      <a:cubicBezTo>
                        <a:pt x="26" y="16"/>
                        <a:pt x="22" y="22"/>
                        <a:pt x="16" y="24"/>
                      </a:cubicBezTo>
                      <a:cubicBezTo>
                        <a:pt x="10" y="26"/>
                        <a:pt x="4" y="22"/>
                        <a:pt x="2" y="16"/>
                      </a:cubicBezTo>
                      <a:cubicBezTo>
                        <a:pt x="0" y="10"/>
                        <a:pt x="3" y="4"/>
                        <a:pt x="9" y="2"/>
                      </a:cubicBezTo>
                      <a:cubicBezTo>
                        <a:pt x="16" y="0"/>
                        <a:pt x="22" y="3"/>
                        <a:pt x="24" y="9"/>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4" name="Freeform 96"/>
                <p:cNvSpPr>
                  <a:spLocks/>
                </p:cNvSpPr>
                <p:nvPr/>
              </p:nvSpPr>
              <p:spPr bwMode="auto">
                <a:xfrm>
                  <a:off x="5218113" y="4425951"/>
                  <a:ext cx="61912" cy="61913"/>
                </a:xfrm>
                <a:custGeom>
                  <a:avLst/>
                  <a:gdLst>
                    <a:gd name="T0" fmla="*/ 24 w 26"/>
                    <a:gd name="T1" fmla="*/ 10 h 26"/>
                    <a:gd name="T2" fmla="*/ 16 w 26"/>
                    <a:gd name="T3" fmla="*/ 24 h 26"/>
                    <a:gd name="T4" fmla="*/ 2 w 26"/>
                    <a:gd name="T5" fmla="*/ 17 h 26"/>
                    <a:gd name="T6" fmla="*/ 9 w 26"/>
                    <a:gd name="T7" fmla="*/ 2 h 26"/>
                    <a:gd name="T8" fmla="*/ 24 w 26"/>
                    <a:gd name="T9" fmla="*/ 10 h 26"/>
                  </a:gdLst>
                  <a:ahLst/>
                  <a:cxnLst>
                    <a:cxn ang="0">
                      <a:pos x="T0" y="T1"/>
                    </a:cxn>
                    <a:cxn ang="0">
                      <a:pos x="T2" y="T3"/>
                    </a:cxn>
                    <a:cxn ang="0">
                      <a:pos x="T4" y="T5"/>
                    </a:cxn>
                    <a:cxn ang="0">
                      <a:pos x="T6" y="T7"/>
                    </a:cxn>
                    <a:cxn ang="0">
                      <a:pos x="T8" y="T9"/>
                    </a:cxn>
                  </a:cxnLst>
                  <a:rect l="0" t="0" r="r" b="b"/>
                  <a:pathLst>
                    <a:path w="26" h="26">
                      <a:moveTo>
                        <a:pt x="24" y="10"/>
                      </a:moveTo>
                      <a:cubicBezTo>
                        <a:pt x="26" y="16"/>
                        <a:pt x="22" y="23"/>
                        <a:pt x="16" y="24"/>
                      </a:cubicBezTo>
                      <a:cubicBezTo>
                        <a:pt x="10" y="26"/>
                        <a:pt x="4" y="23"/>
                        <a:pt x="2" y="17"/>
                      </a:cubicBezTo>
                      <a:cubicBezTo>
                        <a:pt x="0" y="11"/>
                        <a:pt x="3" y="4"/>
                        <a:pt x="9" y="2"/>
                      </a:cubicBezTo>
                      <a:cubicBezTo>
                        <a:pt x="16" y="0"/>
                        <a:pt x="22" y="4"/>
                        <a:pt x="24" y="1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5" name="Freeform 97"/>
                <p:cNvSpPr>
                  <a:spLocks/>
                </p:cNvSpPr>
                <p:nvPr/>
              </p:nvSpPr>
              <p:spPr bwMode="auto">
                <a:xfrm>
                  <a:off x="5335588" y="4375151"/>
                  <a:ext cx="58737" cy="61913"/>
                </a:xfrm>
                <a:custGeom>
                  <a:avLst/>
                  <a:gdLst>
                    <a:gd name="T0" fmla="*/ 24 w 25"/>
                    <a:gd name="T1" fmla="*/ 9 h 26"/>
                    <a:gd name="T2" fmla="*/ 16 w 25"/>
                    <a:gd name="T3" fmla="*/ 24 h 26"/>
                    <a:gd name="T4" fmla="*/ 1 w 25"/>
                    <a:gd name="T5" fmla="*/ 16 h 26"/>
                    <a:gd name="T6" fmla="*/ 9 w 25"/>
                    <a:gd name="T7" fmla="*/ 1 h 26"/>
                    <a:gd name="T8" fmla="*/ 24 w 25"/>
                    <a:gd name="T9" fmla="*/ 9 h 26"/>
                  </a:gdLst>
                  <a:ahLst/>
                  <a:cxnLst>
                    <a:cxn ang="0">
                      <a:pos x="T0" y="T1"/>
                    </a:cxn>
                    <a:cxn ang="0">
                      <a:pos x="T2" y="T3"/>
                    </a:cxn>
                    <a:cxn ang="0">
                      <a:pos x="T4" y="T5"/>
                    </a:cxn>
                    <a:cxn ang="0">
                      <a:pos x="T6" y="T7"/>
                    </a:cxn>
                    <a:cxn ang="0">
                      <a:pos x="T8" y="T9"/>
                    </a:cxn>
                  </a:cxnLst>
                  <a:rect l="0" t="0" r="r" b="b"/>
                  <a:pathLst>
                    <a:path w="25" h="26">
                      <a:moveTo>
                        <a:pt x="24" y="9"/>
                      </a:moveTo>
                      <a:cubicBezTo>
                        <a:pt x="25" y="15"/>
                        <a:pt x="22" y="22"/>
                        <a:pt x="16" y="24"/>
                      </a:cubicBezTo>
                      <a:cubicBezTo>
                        <a:pt x="10" y="26"/>
                        <a:pt x="3" y="22"/>
                        <a:pt x="1" y="16"/>
                      </a:cubicBezTo>
                      <a:cubicBezTo>
                        <a:pt x="0" y="10"/>
                        <a:pt x="3" y="3"/>
                        <a:pt x="9" y="1"/>
                      </a:cubicBezTo>
                      <a:cubicBezTo>
                        <a:pt x="15" y="0"/>
                        <a:pt x="22" y="3"/>
                        <a:pt x="24" y="9"/>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6" name="Freeform 98"/>
                <p:cNvSpPr>
                  <a:spLocks/>
                </p:cNvSpPr>
                <p:nvPr/>
              </p:nvSpPr>
              <p:spPr bwMode="auto">
                <a:xfrm>
                  <a:off x="5451475" y="4383088"/>
                  <a:ext cx="61912" cy="61913"/>
                </a:xfrm>
                <a:custGeom>
                  <a:avLst/>
                  <a:gdLst>
                    <a:gd name="T0" fmla="*/ 24 w 26"/>
                    <a:gd name="T1" fmla="*/ 10 h 26"/>
                    <a:gd name="T2" fmla="*/ 16 w 26"/>
                    <a:gd name="T3" fmla="*/ 24 h 26"/>
                    <a:gd name="T4" fmla="*/ 2 w 26"/>
                    <a:gd name="T5" fmla="*/ 17 h 26"/>
                    <a:gd name="T6" fmla="*/ 10 w 26"/>
                    <a:gd name="T7" fmla="*/ 2 h 26"/>
                    <a:gd name="T8" fmla="*/ 24 w 26"/>
                    <a:gd name="T9" fmla="*/ 10 h 26"/>
                  </a:gdLst>
                  <a:ahLst/>
                  <a:cxnLst>
                    <a:cxn ang="0">
                      <a:pos x="T0" y="T1"/>
                    </a:cxn>
                    <a:cxn ang="0">
                      <a:pos x="T2" y="T3"/>
                    </a:cxn>
                    <a:cxn ang="0">
                      <a:pos x="T4" y="T5"/>
                    </a:cxn>
                    <a:cxn ang="0">
                      <a:pos x="T6" y="T7"/>
                    </a:cxn>
                    <a:cxn ang="0">
                      <a:pos x="T8" y="T9"/>
                    </a:cxn>
                  </a:cxnLst>
                  <a:rect l="0" t="0" r="r" b="b"/>
                  <a:pathLst>
                    <a:path w="26" h="26">
                      <a:moveTo>
                        <a:pt x="24" y="10"/>
                      </a:moveTo>
                      <a:cubicBezTo>
                        <a:pt x="26" y="16"/>
                        <a:pt x="23" y="23"/>
                        <a:pt x="16" y="24"/>
                      </a:cubicBezTo>
                      <a:cubicBezTo>
                        <a:pt x="10" y="26"/>
                        <a:pt x="4" y="23"/>
                        <a:pt x="2" y="17"/>
                      </a:cubicBezTo>
                      <a:cubicBezTo>
                        <a:pt x="0" y="11"/>
                        <a:pt x="3" y="4"/>
                        <a:pt x="10" y="2"/>
                      </a:cubicBezTo>
                      <a:cubicBezTo>
                        <a:pt x="16" y="0"/>
                        <a:pt x="22" y="4"/>
                        <a:pt x="24" y="1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Oval 99"/>
                <p:cNvSpPr>
                  <a:spLocks noChangeArrowheads="1"/>
                </p:cNvSpPr>
                <p:nvPr/>
              </p:nvSpPr>
              <p:spPr bwMode="auto">
                <a:xfrm>
                  <a:off x="4170363" y="4362451"/>
                  <a:ext cx="57150" cy="55563"/>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Oval 100"/>
                <p:cNvSpPr>
                  <a:spLocks noChangeArrowheads="1"/>
                </p:cNvSpPr>
                <p:nvPr/>
              </p:nvSpPr>
              <p:spPr bwMode="auto">
                <a:xfrm>
                  <a:off x="3824288" y="4416426"/>
                  <a:ext cx="55562" cy="53975"/>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Oval 101"/>
                <p:cNvSpPr>
                  <a:spLocks noChangeArrowheads="1"/>
                </p:cNvSpPr>
                <p:nvPr/>
              </p:nvSpPr>
              <p:spPr bwMode="auto">
                <a:xfrm>
                  <a:off x="3709988" y="4384676"/>
                  <a:ext cx="55562" cy="55563"/>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0" name="Oval 102"/>
                <p:cNvSpPr>
                  <a:spLocks noChangeArrowheads="1"/>
                </p:cNvSpPr>
                <p:nvPr/>
              </p:nvSpPr>
              <p:spPr bwMode="auto">
                <a:xfrm>
                  <a:off x="3598863" y="4370388"/>
                  <a:ext cx="53975" cy="55563"/>
                </a:xfrm>
                <a:prstGeom prst="ellipse">
                  <a:avLst/>
                </a:pr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1" name="Freeform 103"/>
                <p:cNvSpPr>
                  <a:spLocks/>
                </p:cNvSpPr>
                <p:nvPr/>
              </p:nvSpPr>
              <p:spPr bwMode="auto">
                <a:xfrm>
                  <a:off x="4056063" y="4403726"/>
                  <a:ext cx="61912" cy="65088"/>
                </a:xfrm>
                <a:custGeom>
                  <a:avLst/>
                  <a:gdLst>
                    <a:gd name="T0" fmla="*/ 18 w 26"/>
                    <a:gd name="T1" fmla="*/ 24 h 27"/>
                    <a:gd name="T2" fmla="*/ 2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5"/>
                        <a:pt x="8" y="3"/>
                      </a:cubicBezTo>
                      <a:cubicBezTo>
                        <a:pt x="14" y="0"/>
                        <a:pt x="21" y="3"/>
                        <a:pt x="24" y="9"/>
                      </a:cubicBezTo>
                      <a:cubicBezTo>
                        <a:pt x="26"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2" name="Freeform 104"/>
                <p:cNvSpPr>
                  <a:spLocks/>
                </p:cNvSpPr>
                <p:nvPr/>
              </p:nvSpPr>
              <p:spPr bwMode="auto">
                <a:xfrm>
                  <a:off x="3941763" y="4418013"/>
                  <a:ext cx="63500" cy="61913"/>
                </a:xfrm>
                <a:custGeom>
                  <a:avLst/>
                  <a:gdLst>
                    <a:gd name="T0" fmla="*/ 18 w 27"/>
                    <a:gd name="T1" fmla="*/ 23 h 26"/>
                    <a:gd name="T2" fmla="*/ 3 w 27"/>
                    <a:gd name="T3" fmla="*/ 18 h 26"/>
                    <a:gd name="T4" fmla="*/ 9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2" y="26"/>
                        <a:pt x="6" y="24"/>
                        <a:pt x="3" y="18"/>
                      </a:cubicBezTo>
                      <a:cubicBezTo>
                        <a:pt x="0" y="12"/>
                        <a:pt x="3" y="5"/>
                        <a:pt x="9" y="2"/>
                      </a:cubicBezTo>
                      <a:cubicBezTo>
                        <a:pt x="14" y="0"/>
                        <a:pt x="21" y="2"/>
                        <a:pt x="24" y="8"/>
                      </a:cubicBezTo>
                      <a:cubicBezTo>
                        <a:pt x="27" y="14"/>
                        <a:pt x="24" y="21"/>
                        <a:pt x="18" y="23"/>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3" name="Freeform 105"/>
                <p:cNvSpPr>
                  <a:spLocks/>
                </p:cNvSpPr>
                <p:nvPr/>
              </p:nvSpPr>
              <p:spPr bwMode="auto">
                <a:xfrm>
                  <a:off x="3475038" y="4360863"/>
                  <a:ext cx="61912" cy="61913"/>
                </a:xfrm>
                <a:custGeom>
                  <a:avLst/>
                  <a:gdLst>
                    <a:gd name="T0" fmla="*/ 18 w 26"/>
                    <a:gd name="T1" fmla="*/ 23 h 26"/>
                    <a:gd name="T2" fmla="*/ 3 w 26"/>
                    <a:gd name="T3" fmla="*/ 18 h 26"/>
                    <a:gd name="T4" fmla="*/ 8 w 26"/>
                    <a:gd name="T5" fmla="*/ 2 h 26"/>
                    <a:gd name="T6" fmla="*/ 24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2" y="26"/>
                        <a:pt x="5" y="24"/>
                        <a:pt x="3" y="18"/>
                      </a:cubicBezTo>
                      <a:cubicBezTo>
                        <a:pt x="0" y="12"/>
                        <a:pt x="2" y="5"/>
                        <a:pt x="8" y="2"/>
                      </a:cubicBezTo>
                      <a:cubicBezTo>
                        <a:pt x="14" y="0"/>
                        <a:pt x="21" y="2"/>
                        <a:pt x="24" y="8"/>
                      </a:cubicBezTo>
                      <a:cubicBezTo>
                        <a:pt x="26" y="14"/>
                        <a:pt x="24" y="21"/>
                        <a:pt x="18" y="23"/>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4" name="Freeform 106"/>
                <p:cNvSpPr>
                  <a:spLocks/>
                </p:cNvSpPr>
                <p:nvPr/>
              </p:nvSpPr>
              <p:spPr bwMode="auto">
                <a:xfrm>
                  <a:off x="3357563" y="4329113"/>
                  <a:ext cx="61912" cy="65088"/>
                </a:xfrm>
                <a:custGeom>
                  <a:avLst/>
                  <a:gdLst>
                    <a:gd name="T0" fmla="*/ 18 w 26"/>
                    <a:gd name="T1" fmla="*/ 24 h 27"/>
                    <a:gd name="T2" fmla="*/ 3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3" y="18"/>
                      </a:cubicBezTo>
                      <a:cubicBezTo>
                        <a:pt x="0" y="12"/>
                        <a:pt x="2" y="6"/>
                        <a:pt x="8" y="3"/>
                      </a:cubicBezTo>
                      <a:cubicBezTo>
                        <a:pt x="14" y="0"/>
                        <a:pt x="21" y="3"/>
                        <a:pt x="24" y="9"/>
                      </a:cubicBezTo>
                      <a:cubicBezTo>
                        <a:pt x="26" y="15"/>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5" name="Freeform 107"/>
                <p:cNvSpPr>
                  <a:spLocks/>
                </p:cNvSpPr>
                <p:nvPr/>
              </p:nvSpPr>
              <p:spPr bwMode="auto">
                <a:xfrm>
                  <a:off x="3132138" y="4365626"/>
                  <a:ext cx="61912" cy="65088"/>
                </a:xfrm>
                <a:custGeom>
                  <a:avLst/>
                  <a:gdLst>
                    <a:gd name="T0" fmla="*/ 18 w 26"/>
                    <a:gd name="T1" fmla="*/ 24 h 27"/>
                    <a:gd name="T2" fmla="*/ 2 w 26"/>
                    <a:gd name="T3" fmla="*/ 18 h 27"/>
                    <a:gd name="T4" fmla="*/ 8 w 26"/>
                    <a:gd name="T5" fmla="*/ 3 h 27"/>
                    <a:gd name="T6" fmla="*/ 23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5"/>
                        <a:pt x="8" y="3"/>
                      </a:cubicBezTo>
                      <a:cubicBezTo>
                        <a:pt x="14" y="0"/>
                        <a:pt x="21" y="3"/>
                        <a:pt x="23" y="9"/>
                      </a:cubicBezTo>
                      <a:cubicBezTo>
                        <a:pt x="26"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6" name="Freeform 108"/>
                <p:cNvSpPr>
                  <a:spLocks/>
                </p:cNvSpPr>
                <p:nvPr/>
              </p:nvSpPr>
              <p:spPr bwMode="auto">
                <a:xfrm>
                  <a:off x="3241675" y="4337051"/>
                  <a:ext cx="61912" cy="61913"/>
                </a:xfrm>
                <a:custGeom>
                  <a:avLst/>
                  <a:gdLst>
                    <a:gd name="T0" fmla="*/ 18 w 26"/>
                    <a:gd name="T1" fmla="*/ 23 h 26"/>
                    <a:gd name="T2" fmla="*/ 2 w 26"/>
                    <a:gd name="T3" fmla="*/ 18 h 26"/>
                    <a:gd name="T4" fmla="*/ 8 w 26"/>
                    <a:gd name="T5" fmla="*/ 2 h 26"/>
                    <a:gd name="T6" fmla="*/ 24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2" y="26"/>
                        <a:pt x="5" y="24"/>
                        <a:pt x="2" y="18"/>
                      </a:cubicBezTo>
                      <a:cubicBezTo>
                        <a:pt x="0" y="12"/>
                        <a:pt x="2" y="5"/>
                        <a:pt x="8" y="2"/>
                      </a:cubicBezTo>
                      <a:cubicBezTo>
                        <a:pt x="14" y="0"/>
                        <a:pt x="21" y="2"/>
                        <a:pt x="24" y="8"/>
                      </a:cubicBezTo>
                      <a:cubicBezTo>
                        <a:pt x="26" y="14"/>
                        <a:pt x="24" y="21"/>
                        <a:pt x="18" y="23"/>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7" name="Freeform 109"/>
                <p:cNvSpPr>
                  <a:spLocks/>
                </p:cNvSpPr>
                <p:nvPr/>
              </p:nvSpPr>
              <p:spPr bwMode="auto">
                <a:xfrm>
                  <a:off x="3009900" y="4343401"/>
                  <a:ext cx="65087" cy="63500"/>
                </a:xfrm>
                <a:custGeom>
                  <a:avLst/>
                  <a:gdLst>
                    <a:gd name="T0" fmla="*/ 18 w 27"/>
                    <a:gd name="T1" fmla="*/ 24 h 26"/>
                    <a:gd name="T2" fmla="*/ 3 w 27"/>
                    <a:gd name="T3" fmla="*/ 18 h 26"/>
                    <a:gd name="T4" fmla="*/ 9 w 27"/>
                    <a:gd name="T5" fmla="*/ 3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3" y="26"/>
                        <a:pt x="6" y="24"/>
                        <a:pt x="3" y="18"/>
                      </a:cubicBezTo>
                      <a:cubicBezTo>
                        <a:pt x="0" y="12"/>
                        <a:pt x="3" y="5"/>
                        <a:pt x="9" y="3"/>
                      </a:cubicBezTo>
                      <a:cubicBezTo>
                        <a:pt x="15" y="0"/>
                        <a:pt x="22" y="3"/>
                        <a:pt x="24" y="8"/>
                      </a:cubicBezTo>
                      <a:cubicBezTo>
                        <a:pt x="27"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8" name="Freeform 110"/>
                <p:cNvSpPr>
                  <a:spLocks/>
                </p:cNvSpPr>
                <p:nvPr/>
              </p:nvSpPr>
              <p:spPr bwMode="auto">
                <a:xfrm>
                  <a:off x="2894013" y="4343401"/>
                  <a:ext cx="63500" cy="65088"/>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2" y="27"/>
                        <a:pt x="5" y="24"/>
                        <a:pt x="3" y="18"/>
                      </a:cubicBezTo>
                      <a:cubicBezTo>
                        <a:pt x="0" y="13"/>
                        <a:pt x="3" y="6"/>
                        <a:pt x="9" y="3"/>
                      </a:cubicBezTo>
                      <a:cubicBezTo>
                        <a:pt x="14" y="0"/>
                        <a:pt x="21" y="3"/>
                        <a:pt x="24" y="9"/>
                      </a:cubicBezTo>
                      <a:cubicBezTo>
                        <a:pt x="27" y="15"/>
                        <a:pt x="24" y="22"/>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9" name="Freeform 111"/>
                <p:cNvSpPr>
                  <a:spLocks/>
                </p:cNvSpPr>
                <p:nvPr/>
              </p:nvSpPr>
              <p:spPr bwMode="auto">
                <a:xfrm>
                  <a:off x="2774950" y="4305301"/>
                  <a:ext cx="63500" cy="65088"/>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3" y="27"/>
                        <a:pt x="6" y="24"/>
                        <a:pt x="3" y="18"/>
                      </a:cubicBezTo>
                      <a:cubicBezTo>
                        <a:pt x="0" y="12"/>
                        <a:pt x="3" y="5"/>
                        <a:pt x="9" y="3"/>
                      </a:cubicBezTo>
                      <a:cubicBezTo>
                        <a:pt x="15" y="0"/>
                        <a:pt x="22" y="3"/>
                        <a:pt x="24" y="9"/>
                      </a:cubicBezTo>
                      <a:cubicBezTo>
                        <a:pt x="27"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0" name="Freeform 112"/>
                <p:cNvSpPr>
                  <a:spLocks/>
                </p:cNvSpPr>
                <p:nvPr/>
              </p:nvSpPr>
              <p:spPr bwMode="auto">
                <a:xfrm>
                  <a:off x="2667000" y="4276726"/>
                  <a:ext cx="61912" cy="65088"/>
                </a:xfrm>
                <a:custGeom>
                  <a:avLst/>
                  <a:gdLst>
                    <a:gd name="T0" fmla="*/ 18 w 26"/>
                    <a:gd name="T1" fmla="*/ 24 h 27"/>
                    <a:gd name="T2" fmla="*/ 3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3" y="18"/>
                      </a:cubicBezTo>
                      <a:cubicBezTo>
                        <a:pt x="0" y="13"/>
                        <a:pt x="2" y="6"/>
                        <a:pt x="8" y="3"/>
                      </a:cubicBezTo>
                      <a:cubicBezTo>
                        <a:pt x="14" y="0"/>
                        <a:pt x="21" y="3"/>
                        <a:pt x="24" y="9"/>
                      </a:cubicBezTo>
                      <a:cubicBezTo>
                        <a:pt x="26" y="15"/>
                        <a:pt x="24" y="22"/>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1" name="Freeform 113"/>
                <p:cNvSpPr>
                  <a:spLocks/>
                </p:cNvSpPr>
                <p:nvPr/>
              </p:nvSpPr>
              <p:spPr bwMode="auto">
                <a:xfrm>
                  <a:off x="2551113" y="4271963"/>
                  <a:ext cx="61912" cy="61913"/>
                </a:xfrm>
                <a:custGeom>
                  <a:avLst/>
                  <a:gdLst>
                    <a:gd name="T0" fmla="*/ 18 w 26"/>
                    <a:gd name="T1" fmla="*/ 23 h 26"/>
                    <a:gd name="T2" fmla="*/ 2 w 26"/>
                    <a:gd name="T3" fmla="*/ 18 h 26"/>
                    <a:gd name="T4" fmla="*/ 8 w 26"/>
                    <a:gd name="T5" fmla="*/ 2 h 26"/>
                    <a:gd name="T6" fmla="*/ 23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2" y="26"/>
                        <a:pt x="5" y="23"/>
                        <a:pt x="2" y="18"/>
                      </a:cubicBezTo>
                      <a:cubicBezTo>
                        <a:pt x="0" y="12"/>
                        <a:pt x="2" y="5"/>
                        <a:pt x="8" y="2"/>
                      </a:cubicBezTo>
                      <a:cubicBezTo>
                        <a:pt x="14" y="0"/>
                        <a:pt x="21" y="2"/>
                        <a:pt x="23" y="8"/>
                      </a:cubicBezTo>
                      <a:cubicBezTo>
                        <a:pt x="26" y="14"/>
                        <a:pt x="23" y="21"/>
                        <a:pt x="18" y="23"/>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2" name="Freeform 114"/>
                <p:cNvSpPr>
                  <a:spLocks/>
                </p:cNvSpPr>
                <p:nvPr/>
              </p:nvSpPr>
              <p:spPr bwMode="auto">
                <a:xfrm>
                  <a:off x="2428875" y="4284663"/>
                  <a:ext cx="61912" cy="63500"/>
                </a:xfrm>
                <a:custGeom>
                  <a:avLst/>
                  <a:gdLst>
                    <a:gd name="T0" fmla="*/ 18 w 26"/>
                    <a:gd name="T1" fmla="*/ 24 h 27"/>
                    <a:gd name="T2" fmla="*/ 2 w 26"/>
                    <a:gd name="T3" fmla="*/ 18 h 27"/>
                    <a:gd name="T4" fmla="*/ 8 w 26"/>
                    <a:gd name="T5" fmla="*/ 3 h 27"/>
                    <a:gd name="T6" fmla="*/ 23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5"/>
                        <a:pt x="8" y="3"/>
                      </a:cubicBezTo>
                      <a:cubicBezTo>
                        <a:pt x="14" y="0"/>
                        <a:pt x="21" y="3"/>
                        <a:pt x="23" y="9"/>
                      </a:cubicBezTo>
                      <a:cubicBezTo>
                        <a:pt x="26"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3" name="Freeform 115"/>
                <p:cNvSpPr>
                  <a:spLocks/>
                </p:cNvSpPr>
                <p:nvPr/>
              </p:nvSpPr>
              <p:spPr bwMode="auto">
                <a:xfrm>
                  <a:off x="2312988" y="4275138"/>
                  <a:ext cx="61912" cy="61913"/>
                </a:xfrm>
                <a:custGeom>
                  <a:avLst/>
                  <a:gdLst>
                    <a:gd name="T0" fmla="*/ 18 w 26"/>
                    <a:gd name="T1" fmla="*/ 24 h 26"/>
                    <a:gd name="T2" fmla="*/ 2 w 26"/>
                    <a:gd name="T3" fmla="*/ 18 h 26"/>
                    <a:gd name="T4" fmla="*/ 8 w 26"/>
                    <a:gd name="T5" fmla="*/ 3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2" y="18"/>
                      </a:cubicBezTo>
                      <a:cubicBezTo>
                        <a:pt x="0" y="12"/>
                        <a:pt x="2" y="5"/>
                        <a:pt x="8" y="3"/>
                      </a:cubicBezTo>
                      <a:cubicBezTo>
                        <a:pt x="14" y="0"/>
                        <a:pt x="21" y="2"/>
                        <a:pt x="24" y="8"/>
                      </a:cubicBezTo>
                      <a:cubicBezTo>
                        <a:pt x="26"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4" name="Freeform 116"/>
                <p:cNvSpPr>
                  <a:spLocks/>
                </p:cNvSpPr>
                <p:nvPr/>
              </p:nvSpPr>
              <p:spPr bwMode="auto">
                <a:xfrm>
                  <a:off x="2081213" y="4286251"/>
                  <a:ext cx="65087" cy="61913"/>
                </a:xfrm>
                <a:custGeom>
                  <a:avLst/>
                  <a:gdLst>
                    <a:gd name="T0" fmla="*/ 18 w 27"/>
                    <a:gd name="T1" fmla="*/ 23 h 26"/>
                    <a:gd name="T2" fmla="*/ 3 w 27"/>
                    <a:gd name="T3" fmla="*/ 18 h 26"/>
                    <a:gd name="T4" fmla="*/ 9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2" y="26"/>
                        <a:pt x="6" y="24"/>
                        <a:pt x="3" y="18"/>
                      </a:cubicBezTo>
                      <a:cubicBezTo>
                        <a:pt x="0" y="12"/>
                        <a:pt x="3" y="5"/>
                        <a:pt x="9" y="2"/>
                      </a:cubicBezTo>
                      <a:cubicBezTo>
                        <a:pt x="14" y="0"/>
                        <a:pt x="21" y="2"/>
                        <a:pt x="24" y="8"/>
                      </a:cubicBezTo>
                      <a:cubicBezTo>
                        <a:pt x="27" y="14"/>
                        <a:pt x="24" y="21"/>
                        <a:pt x="18" y="23"/>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5" name="Freeform 117"/>
                <p:cNvSpPr>
                  <a:spLocks/>
                </p:cNvSpPr>
                <p:nvPr/>
              </p:nvSpPr>
              <p:spPr bwMode="auto">
                <a:xfrm>
                  <a:off x="1965325" y="4276726"/>
                  <a:ext cx="61912" cy="61913"/>
                </a:xfrm>
                <a:custGeom>
                  <a:avLst/>
                  <a:gdLst>
                    <a:gd name="T0" fmla="*/ 18 w 26"/>
                    <a:gd name="T1" fmla="*/ 24 h 26"/>
                    <a:gd name="T2" fmla="*/ 3 w 26"/>
                    <a:gd name="T3" fmla="*/ 18 h 26"/>
                    <a:gd name="T4" fmla="*/ 8 w 26"/>
                    <a:gd name="T5" fmla="*/ 3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3" y="18"/>
                      </a:cubicBezTo>
                      <a:cubicBezTo>
                        <a:pt x="0" y="12"/>
                        <a:pt x="3" y="5"/>
                        <a:pt x="8" y="3"/>
                      </a:cubicBezTo>
                      <a:cubicBezTo>
                        <a:pt x="14" y="0"/>
                        <a:pt x="21" y="3"/>
                        <a:pt x="24" y="8"/>
                      </a:cubicBezTo>
                      <a:cubicBezTo>
                        <a:pt x="26"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6" name="Freeform 118"/>
                <p:cNvSpPr>
                  <a:spLocks/>
                </p:cNvSpPr>
                <p:nvPr/>
              </p:nvSpPr>
              <p:spPr bwMode="auto">
                <a:xfrm>
                  <a:off x="1846263" y="4270376"/>
                  <a:ext cx="63500" cy="63500"/>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2" y="27"/>
                        <a:pt x="5" y="24"/>
                        <a:pt x="3" y="18"/>
                      </a:cubicBezTo>
                      <a:cubicBezTo>
                        <a:pt x="0" y="12"/>
                        <a:pt x="3" y="6"/>
                        <a:pt x="9" y="3"/>
                      </a:cubicBezTo>
                      <a:cubicBezTo>
                        <a:pt x="14" y="0"/>
                        <a:pt x="21" y="3"/>
                        <a:pt x="24" y="9"/>
                      </a:cubicBezTo>
                      <a:cubicBezTo>
                        <a:pt x="27" y="15"/>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7" name="Freeform 119"/>
                <p:cNvSpPr>
                  <a:spLocks/>
                </p:cNvSpPr>
                <p:nvPr/>
              </p:nvSpPr>
              <p:spPr bwMode="auto">
                <a:xfrm>
                  <a:off x="2204515" y="4179889"/>
                  <a:ext cx="63500" cy="63500"/>
                </a:xfrm>
                <a:custGeom>
                  <a:avLst/>
                  <a:gdLst>
                    <a:gd name="T0" fmla="*/ 19 w 27"/>
                    <a:gd name="T1" fmla="*/ 24 h 27"/>
                    <a:gd name="T2" fmla="*/ 3 w 27"/>
                    <a:gd name="T3" fmla="*/ 18 h 27"/>
                    <a:gd name="T4" fmla="*/ 9 w 27"/>
                    <a:gd name="T5" fmla="*/ 3 h 27"/>
                    <a:gd name="T6" fmla="*/ 24 w 27"/>
                    <a:gd name="T7" fmla="*/ 9 h 27"/>
                    <a:gd name="T8" fmla="*/ 19 w 27"/>
                    <a:gd name="T9" fmla="*/ 24 h 27"/>
                  </a:gdLst>
                  <a:ahLst/>
                  <a:cxnLst>
                    <a:cxn ang="0">
                      <a:pos x="T0" y="T1"/>
                    </a:cxn>
                    <a:cxn ang="0">
                      <a:pos x="T2" y="T3"/>
                    </a:cxn>
                    <a:cxn ang="0">
                      <a:pos x="T4" y="T5"/>
                    </a:cxn>
                    <a:cxn ang="0">
                      <a:pos x="T6" y="T7"/>
                    </a:cxn>
                    <a:cxn ang="0">
                      <a:pos x="T8" y="T9"/>
                    </a:cxn>
                  </a:cxnLst>
                  <a:rect l="0" t="0" r="r" b="b"/>
                  <a:pathLst>
                    <a:path w="27" h="27">
                      <a:moveTo>
                        <a:pt x="19" y="24"/>
                      </a:moveTo>
                      <a:cubicBezTo>
                        <a:pt x="13" y="27"/>
                        <a:pt x="6" y="24"/>
                        <a:pt x="3" y="18"/>
                      </a:cubicBezTo>
                      <a:cubicBezTo>
                        <a:pt x="0" y="13"/>
                        <a:pt x="3" y="6"/>
                        <a:pt x="9" y="3"/>
                      </a:cubicBezTo>
                      <a:cubicBezTo>
                        <a:pt x="15" y="0"/>
                        <a:pt x="22" y="3"/>
                        <a:pt x="24" y="9"/>
                      </a:cubicBezTo>
                      <a:cubicBezTo>
                        <a:pt x="27" y="15"/>
                        <a:pt x="24" y="22"/>
                        <a:pt x="19"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8" name="Freeform 120"/>
                <p:cNvSpPr>
                  <a:spLocks/>
                </p:cNvSpPr>
                <p:nvPr/>
              </p:nvSpPr>
              <p:spPr bwMode="auto">
                <a:xfrm>
                  <a:off x="1736725" y="4300538"/>
                  <a:ext cx="63500" cy="61913"/>
                </a:xfrm>
                <a:custGeom>
                  <a:avLst/>
                  <a:gdLst>
                    <a:gd name="T0" fmla="*/ 18 w 27"/>
                    <a:gd name="T1" fmla="*/ 24 h 26"/>
                    <a:gd name="T2" fmla="*/ 3 w 27"/>
                    <a:gd name="T3" fmla="*/ 18 h 26"/>
                    <a:gd name="T4" fmla="*/ 9 w 27"/>
                    <a:gd name="T5" fmla="*/ 3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3" y="26"/>
                        <a:pt x="6" y="24"/>
                        <a:pt x="3" y="18"/>
                      </a:cubicBezTo>
                      <a:cubicBezTo>
                        <a:pt x="0" y="12"/>
                        <a:pt x="3" y="5"/>
                        <a:pt x="9" y="3"/>
                      </a:cubicBezTo>
                      <a:cubicBezTo>
                        <a:pt x="15" y="0"/>
                        <a:pt x="22" y="2"/>
                        <a:pt x="24" y="8"/>
                      </a:cubicBezTo>
                      <a:cubicBezTo>
                        <a:pt x="27"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9" name="Freeform 121"/>
                <p:cNvSpPr>
                  <a:spLocks/>
                </p:cNvSpPr>
                <p:nvPr/>
              </p:nvSpPr>
              <p:spPr bwMode="auto">
                <a:xfrm>
                  <a:off x="1617663" y="4291013"/>
                  <a:ext cx="61912" cy="65088"/>
                </a:xfrm>
                <a:custGeom>
                  <a:avLst/>
                  <a:gdLst>
                    <a:gd name="T0" fmla="*/ 18 w 26"/>
                    <a:gd name="T1" fmla="*/ 24 h 27"/>
                    <a:gd name="T2" fmla="*/ 2 w 26"/>
                    <a:gd name="T3" fmla="*/ 18 h 27"/>
                    <a:gd name="T4" fmla="*/ 8 w 26"/>
                    <a:gd name="T5" fmla="*/ 3 h 27"/>
                    <a:gd name="T6" fmla="*/ 23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6"/>
                        <a:pt x="8" y="3"/>
                      </a:cubicBezTo>
                      <a:cubicBezTo>
                        <a:pt x="14" y="0"/>
                        <a:pt x="21" y="3"/>
                        <a:pt x="23" y="9"/>
                      </a:cubicBezTo>
                      <a:cubicBezTo>
                        <a:pt x="26" y="15"/>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0" name="Freeform 122"/>
                <p:cNvSpPr>
                  <a:spLocks/>
                </p:cNvSpPr>
                <p:nvPr/>
              </p:nvSpPr>
              <p:spPr bwMode="auto">
                <a:xfrm>
                  <a:off x="1500188" y="4252913"/>
                  <a:ext cx="61912" cy="65088"/>
                </a:xfrm>
                <a:custGeom>
                  <a:avLst/>
                  <a:gdLst>
                    <a:gd name="T0" fmla="*/ 18 w 26"/>
                    <a:gd name="T1" fmla="*/ 24 h 27"/>
                    <a:gd name="T2" fmla="*/ 3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3" y="18"/>
                      </a:cubicBezTo>
                      <a:cubicBezTo>
                        <a:pt x="0" y="13"/>
                        <a:pt x="2" y="6"/>
                        <a:pt x="8" y="3"/>
                      </a:cubicBezTo>
                      <a:cubicBezTo>
                        <a:pt x="14" y="0"/>
                        <a:pt x="21" y="3"/>
                        <a:pt x="24" y="9"/>
                      </a:cubicBezTo>
                      <a:cubicBezTo>
                        <a:pt x="26" y="15"/>
                        <a:pt x="24" y="22"/>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1" name="Freeform 123"/>
                <p:cNvSpPr>
                  <a:spLocks/>
                </p:cNvSpPr>
                <p:nvPr/>
              </p:nvSpPr>
              <p:spPr bwMode="auto">
                <a:xfrm>
                  <a:off x="1381125" y="4262438"/>
                  <a:ext cx="65087" cy="61913"/>
                </a:xfrm>
                <a:custGeom>
                  <a:avLst/>
                  <a:gdLst>
                    <a:gd name="T0" fmla="*/ 18 w 27"/>
                    <a:gd name="T1" fmla="*/ 24 h 26"/>
                    <a:gd name="T2" fmla="*/ 3 w 27"/>
                    <a:gd name="T3" fmla="*/ 18 h 26"/>
                    <a:gd name="T4" fmla="*/ 9 w 27"/>
                    <a:gd name="T5" fmla="*/ 3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2" y="26"/>
                        <a:pt x="6" y="24"/>
                        <a:pt x="3" y="18"/>
                      </a:cubicBezTo>
                      <a:cubicBezTo>
                        <a:pt x="0" y="12"/>
                        <a:pt x="3" y="5"/>
                        <a:pt x="9" y="3"/>
                      </a:cubicBezTo>
                      <a:cubicBezTo>
                        <a:pt x="15" y="0"/>
                        <a:pt x="21" y="2"/>
                        <a:pt x="24" y="8"/>
                      </a:cubicBezTo>
                      <a:cubicBezTo>
                        <a:pt x="27"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124"/>
                <p:cNvSpPr>
                  <a:spLocks/>
                </p:cNvSpPr>
                <p:nvPr/>
              </p:nvSpPr>
              <p:spPr bwMode="auto">
                <a:xfrm>
                  <a:off x="1271588" y="4298951"/>
                  <a:ext cx="61912" cy="63500"/>
                </a:xfrm>
                <a:custGeom>
                  <a:avLst/>
                  <a:gdLst>
                    <a:gd name="T0" fmla="*/ 18 w 26"/>
                    <a:gd name="T1" fmla="*/ 24 h 27"/>
                    <a:gd name="T2" fmla="*/ 2 w 26"/>
                    <a:gd name="T3" fmla="*/ 18 h 27"/>
                    <a:gd name="T4" fmla="*/ 8 w 26"/>
                    <a:gd name="T5" fmla="*/ 3 h 27"/>
                    <a:gd name="T6" fmla="*/ 23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2"/>
                        <a:pt x="2" y="5"/>
                        <a:pt x="8" y="3"/>
                      </a:cubicBezTo>
                      <a:cubicBezTo>
                        <a:pt x="14" y="0"/>
                        <a:pt x="21" y="3"/>
                        <a:pt x="23" y="9"/>
                      </a:cubicBezTo>
                      <a:cubicBezTo>
                        <a:pt x="26" y="14"/>
                        <a:pt x="23"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125"/>
                <p:cNvSpPr>
                  <a:spLocks/>
                </p:cNvSpPr>
                <p:nvPr/>
              </p:nvSpPr>
              <p:spPr bwMode="auto">
                <a:xfrm>
                  <a:off x="1152525" y="4329113"/>
                  <a:ext cx="61912" cy="63500"/>
                </a:xfrm>
                <a:custGeom>
                  <a:avLst/>
                  <a:gdLst>
                    <a:gd name="T0" fmla="*/ 18 w 26"/>
                    <a:gd name="T1" fmla="*/ 24 h 26"/>
                    <a:gd name="T2" fmla="*/ 3 w 26"/>
                    <a:gd name="T3" fmla="*/ 18 h 26"/>
                    <a:gd name="T4" fmla="*/ 8 w 26"/>
                    <a:gd name="T5" fmla="*/ 2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3" y="18"/>
                      </a:cubicBezTo>
                      <a:cubicBezTo>
                        <a:pt x="0" y="12"/>
                        <a:pt x="3" y="5"/>
                        <a:pt x="8" y="2"/>
                      </a:cubicBezTo>
                      <a:cubicBezTo>
                        <a:pt x="14" y="0"/>
                        <a:pt x="21" y="2"/>
                        <a:pt x="24" y="8"/>
                      </a:cubicBezTo>
                      <a:cubicBezTo>
                        <a:pt x="26"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126"/>
                <p:cNvSpPr>
                  <a:spLocks/>
                </p:cNvSpPr>
                <p:nvPr/>
              </p:nvSpPr>
              <p:spPr bwMode="auto">
                <a:xfrm>
                  <a:off x="1036638" y="4365626"/>
                  <a:ext cx="63500" cy="61913"/>
                </a:xfrm>
                <a:custGeom>
                  <a:avLst/>
                  <a:gdLst>
                    <a:gd name="T0" fmla="*/ 18 w 27"/>
                    <a:gd name="T1" fmla="*/ 24 h 26"/>
                    <a:gd name="T2" fmla="*/ 3 w 27"/>
                    <a:gd name="T3" fmla="*/ 18 h 26"/>
                    <a:gd name="T4" fmla="*/ 9 w 27"/>
                    <a:gd name="T5" fmla="*/ 2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2" y="26"/>
                        <a:pt x="6" y="24"/>
                        <a:pt x="3" y="18"/>
                      </a:cubicBezTo>
                      <a:cubicBezTo>
                        <a:pt x="0" y="12"/>
                        <a:pt x="3" y="5"/>
                        <a:pt x="9" y="2"/>
                      </a:cubicBezTo>
                      <a:cubicBezTo>
                        <a:pt x="15" y="0"/>
                        <a:pt x="21" y="2"/>
                        <a:pt x="24" y="8"/>
                      </a:cubicBezTo>
                      <a:cubicBezTo>
                        <a:pt x="27"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34" name="Freeform 127"/>
              <p:cNvSpPr>
                <a:spLocks/>
              </p:cNvSpPr>
              <p:nvPr/>
            </p:nvSpPr>
            <p:spPr bwMode="auto">
              <a:xfrm>
                <a:off x="917576" y="4337051"/>
                <a:ext cx="63500" cy="61913"/>
              </a:xfrm>
              <a:custGeom>
                <a:avLst/>
                <a:gdLst>
                  <a:gd name="T0" fmla="*/ 18 w 27"/>
                  <a:gd name="T1" fmla="*/ 24 h 26"/>
                  <a:gd name="T2" fmla="*/ 3 w 27"/>
                  <a:gd name="T3" fmla="*/ 18 h 26"/>
                  <a:gd name="T4" fmla="*/ 9 w 27"/>
                  <a:gd name="T5" fmla="*/ 2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3" y="26"/>
                      <a:pt x="6" y="24"/>
                      <a:pt x="3" y="18"/>
                    </a:cubicBezTo>
                    <a:cubicBezTo>
                      <a:pt x="0" y="12"/>
                      <a:pt x="3" y="5"/>
                      <a:pt x="9" y="2"/>
                    </a:cubicBezTo>
                    <a:cubicBezTo>
                      <a:pt x="15" y="0"/>
                      <a:pt x="22" y="2"/>
                      <a:pt x="24" y="8"/>
                    </a:cubicBezTo>
                    <a:cubicBezTo>
                      <a:pt x="27" y="14"/>
                      <a:pt x="24" y="21"/>
                      <a:pt x="18" y="24"/>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91" name="Group 90"/>
            <p:cNvGrpSpPr/>
            <p:nvPr/>
          </p:nvGrpSpPr>
          <p:grpSpPr>
            <a:xfrm>
              <a:off x="917576" y="2620963"/>
              <a:ext cx="4594224" cy="1203326"/>
              <a:chOff x="917576" y="2620963"/>
              <a:chExt cx="4594224" cy="1203326"/>
            </a:xfrm>
          </p:grpSpPr>
          <p:sp>
            <p:nvSpPr>
              <p:cNvPr id="92" name="Freeform 128"/>
              <p:cNvSpPr>
                <a:spLocks/>
              </p:cNvSpPr>
              <p:nvPr/>
            </p:nvSpPr>
            <p:spPr bwMode="auto">
              <a:xfrm>
                <a:off x="947738" y="2646363"/>
                <a:ext cx="4532312" cy="1149350"/>
              </a:xfrm>
              <a:custGeom>
                <a:avLst/>
                <a:gdLst>
                  <a:gd name="T0" fmla="*/ 0 w 2855"/>
                  <a:gd name="T1" fmla="*/ 724 h 724"/>
                  <a:gd name="T2" fmla="*/ 75 w 2855"/>
                  <a:gd name="T3" fmla="*/ 685 h 724"/>
                  <a:gd name="T4" fmla="*/ 150 w 2855"/>
                  <a:gd name="T5" fmla="*/ 617 h 724"/>
                  <a:gd name="T6" fmla="*/ 224 w 2855"/>
                  <a:gd name="T7" fmla="*/ 545 h 724"/>
                  <a:gd name="T8" fmla="*/ 296 w 2855"/>
                  <a:gd name="T9" fmla="*/ 494 h 724"/>
                  <a:gd name="T10" fmla="*/ 369 w 2855"/>
                  <a:gd name="T11" fmla="*/ 417 h 724"/>
                  <a:gd name="T12" fmla="*/ 440 w 2855"/>
                  <a:gd name="T13" fmla="*/ 468 h 724"/>
                  <a:gd name="T14" fmla="*/ 515 w 2855"/>
                  <a:gd name="T15" fmla="*/ 414 h 724"/>
                  <a:gd name="T16" fmla="*/ 587 w 2855"/>
                  <a:gd name="T17" fmla="*/ 435 h 724"/>
                  <a:gd name="T18" fmla="*/ 662 w 2855"/>
                  <a:gd name="T19" fmla="*/ 354 h 724"/>
                  <a:gd name="T20" fmla="*/ 734 w 2855"/>
                  <a:gd name="T21" fmla="*/ 325 h 724"/>
                  <a:gd name="T22" fmla="*/ 809 w 2855"/>
                  <a:gd name="T23" fmla="*/ 175 h 724"/>
                  <a:gd name="T24" fmla="*/ 879 w 2855"/>
                  <a:gd name="T25" fmla="*/ 246 h 724"/>
                  <a:gd name="T26" fmla="*/ 953 w 2855"/>
                  <a:gd name="T27" fmla="*/ 247 h 724"/>
                  <a:gd name="T28" fmla="*/ 1026 w 2855"/>
                  <a:gd name="T29" fmla="*/ 243 h 724"/>
                  <a:gd name="T30" fmla="*/ 1103 w 2855"/>
                  <a:gd name="T31" fmla="*/ 172 h 724"/>
                  <a:gd name="T32" fmla="*/ 1169 w 2855"/>
                  <a:gd name="T33" fmla="*/ 179 h 724"/>
                  <a:gd name="T34" fmla="*/ 1244 w 2855"/>
                  <a:gd name="T35" fmla="*/ 224 h 724"/>
                  <a:gd name="T36" fmla="*/ 1317 w 2855"/>
                  <a:gd name="T37" fmla="*/ 179 h 724"/>
                  <a:gd name="T38" fmla="*/ 1397 w 2855"/>
                  <a:gd name="T39" fmla="*/ 182 h 724"/>
                  <a:gd name="T40" fmla="*/ 1463 w 2855"/>
                  <a:gd name="T41" fmla="*/ 59 h 724"/>
                  <a:gd name="T42" fmla="*/ 1538 w 2855"/>
                  <a:gd name="T43" fmla="*/ 0 h 724"/>
                  <a:gd name="T44" fmla="*/ 1611 w 2855"/>
                  <a:gd name="T45" fmla="*/ 62 h 724"/>
                  <a:gd name="T46" fmla="*/ 1685 w 2855"/>
                  <a:gd name="T47" fmla="*/ 74 h 724"/>
                  <a:gd name="T48" fmla="*/ 1757 w 2855"/>
                  <a:gd name="T49" fmla="*/ 44 h 724"/>
                  <a:gd name="T50" fmla="*/ 1830 w 2855"/>
                  <a:gd name="T51" fmla="*/ 101 h 724"/>
                  <a:gd name="T52" fmla="*/ 1905 w 2855"/>
                  <a:gd name="T53" fmla="*/ 148 h 724"/>
                  <a:gd name="T54" fmla="*/ 1979 w 2855"/>
                  <a:gd name="T55" fmla="*/ 103 h 724"/>
                  <a:gd name="T56" fmla="*/ 2046 w 2855"/>
                  <a:gd name="T57" fmla="*/ 139 h 724"/>
                  <a:gd name="T58" fmla="*/ 2123 w 2855"/>
                  <a:gd name="T59" fmla="*/ 181 h 724"/>
                  <a:gd name="T60" fmla="*/ 2196 w 2855"/>
                  <a:gd name="T61" fmla="*/ 231 h 724"/>
                  <a:gd name="T62" fmla="*/ 2268 w 2855"/>
                  <a:gd name="T63" fmla="*/ 200 h 724"/>
                  <a:gd name="T64" fmla="*/ 2340 w 2855"/>
                  <a:gd name="T65" fmla="*/ 240 h 724"/>
                  <a:gd name="T66" fmla="*/ 2415 w 2855"/>
                  <a:gd name="T67" fmla="*/ 310 h 724"/>
                  <a:gd name="T68" fmla="*/ 2489 w 2855"/>
                  <a:gd name="T69" fmla="*/ 387 h 724"/>
                  <a:gd name="T70" fmla="*/ 2563 w 2855"/>
                  <a:gd name="T71" fmla="*/ 381 h 724"/>
                  <a:gd name="T72" fmla="*/ 2635 w 2855"/>
                  <a:gd name="T73" fmla="*/ 376 h 724"/>
                  <a:gd name="T74" fmla="*/ 2708 w 2855"/>
                  <a:gd name="T75" fmla="*/ 391 h 724"/>
                  <a:gd name="T76" fmla="*/ 2782 w 2855"/>
                  <a:gd name="T77" fmla="*/ 249 h 724"/>
                  <a:gd name="T78" fmla="*/ 2855 w 2855"/>
                  <a:gd name="T79" fmla="*/ 231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5" h="724">
                    <a:moveTo>
                      <a:pt x="0" y="724"/>
                    </a:moveTo>
                    <a:lnTo>
                      <a:pt x="75" y="685"/>
                    </a:lnTo>
                    <a:lnTo>
                      <a:pt x="150" y="617"/>
                    </a:lnTo>
                    <a:lnTo>
                      <a:pt x="224" y="545"/>
                    </a:lnTo>
                    <a:lnTo>
                      <a:pt x="296" y="494"/>
                    </a:lnTo>
                    <a:lnTo>
                      <a:pt x="369" y="417"/>
                    </a:lnTo>
                    <a:lnTo>
                      <a:pt x="440" y="468"/>
                    </a:lnTo>
                    <a:lnTo>
                      <a:pt x="515" y="414"/>
                    </a:lnTo>
                    <a:lnTo>
                      <a:pt x="587" y="435"/>
                    </a:lnTo>
                    <a:lnTo>
                      <a:pt x="662" y="354"/>
                    </a:lnTo>
                    <a:lnTo>
                      <a:pt x="734" y="325"/>
                    </a:lnTo>
                    <a:lnTo>
                      <a:pt x="809" y="175"/>
                    </a:lnTo>
                    <a:lnTo>
                      <a:pt x="879" y="246"/>
                    </a:lnTo>
                    <a:lnTo>
                      <a:pt x="953" y="247"/>
                    </a:lnTo>
                    <a:lnTo>
                      <a:pt x="1026" y="243"/>
                    </a:lnTo>
                    <a:lnTo>
                      <a:pt x="1103" y="172"/>
                    </a:lnTo>
                    <a:lnTo>
                      <a:pt x="1169" y="179"/>
                    </a:lnTo>
                    <a:lnTo>
                      <a:pt x="1244" y="224"/>
                    </a:lnTo>
                    <a:lnTo>
                      <a:pt x="1317" y="179"/>
                    </a:lnTo>
                    <a:lnTo>
                      <a:pt x="1397" y="182"/>
                    </a:lnTo>
                    <a:lnTo>
                      <a:pt x="1463" y="59"/>
                    </a:lnTo>
                    <a:lnTo>
                      <a:pt x="1538" y="0"/>
                    </a:lnTo>
                    <a:lnTo>
                      <a:pt x="1611" y="62"/>
                    </a:lnTo>
                    <a:lnTo>
                      <a:pt x="1685" y="74"/>
                    </a:lnTo>
                    <a:lnTo>
                      <a:pt x="1757" y="44"/>
                    </a:lnTo>
                    <a:lnTo>
                      <a:pt x="1830" y="101"/>
                    </a:lnTo>
                    <a:lnTo>
                      <a:pt x="1905" y="148"/>
                    </a:lnTo>
                    <a:lnTo>
                      <a:pt x="1979" y="103"/>
                    </a:lnTo>
                    <a:lnTo>
                      <a:pt x="2046" y="139"/>
                    </a:lnTo>
                    <a:lnTo>
                      <a:pt x="2123" y="181"/>
                    </a:lnTo>
                    <a:lnTo>
                      <a:pt x="2196" y="231"/>
                    </a:lnTo>
                    <a:lnTo>
                      <a:pt x="2268" y="200"/>
                    </a:lnTo>
                    <a:lnTo>
                      <a:pt x="2340" y="240"/>
                    </a:lnTo>
                    <a:lnTo>
                      <a:pt x="2415" y="310"/>
                    </a:lnTo>
                    <a:lnTo>
                      <a:pt x="2489" y="387"/>
                    </a:lnTo>
                    <a:lnTo>
                      <a:pt x="2563" y="381"/>
                    </a:lnTo>
                    <a:lnTo>
                      <a:pt x="2635" y="376"/>
                    </a:lnTo>
                    <a:lnTo>
                      <a:pt x="2708" y="391"/>
                    </a:lnTo>
                    <a:lnTo>
                      <a:pt x="2782" y="249"/>
                    </a:lnTo>
                    <a:lnTo>
                      <a:pt x="2855" y="231"/>
                    </a:lnTo>
                  </a:path>
                </a:pathLst>
              </a:custGeom>
              <a:noFill/>
              <a:ln w="12700" cap="flat">
                <a:solidFill>
                  <a:srgbClr val="6099E6"/>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3" name="Oval 129"/>
              <p:cNvSpPr>
                <a:spLocks noChangeArrowheads="1"/>
              </p:cNvSpPr>
              <p:nvPr/>
            </p:nvSpPr>
            <p:spPr bwMode="auto">
              <a:xfrm>
                <a:off x="5456238" y="2978151"/>
                <a:ext cx="55562" cy="55563"/>
              </a:xfrm>
              <a:prstGeom prst="ellipse">
                <a:avLst/>
              </a:pr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4" name="Oval 130"/>
              <p:cNvSpPr>
                <a:spLocks noChangeArrowheads="1"/>
              </p:cNvSpPr>
              <p:nvPr/>
            </p:nvSpPr>
            <p:spPr bwMode="auto">
              <a:xfrm>
                <a:off x="5337175" y="3017838"/>
                <a:ext cx="55562" cy="53975"/>
              </a:xfrm>
              <a:prstGeom prst="ellipse">
                <a:avLst/>
              </a:pr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5" name="Oval 131"/>
              <p:cNvSpPr>
                <a:spLocks noChangeArrowheads="1"/>
              </p:cNvSpPr>
              <p:nvPr/>
            </p:nvSpPr>
            <p:spPr bwMode="auto">
              <a:xfrm>
                <a:off x="5218113" y="3236913"/>
                <a:ext cx="57150" cy="53975"/>
              </a:xfrm>
              <a:prstGeom prst="ellipse">
                <a:avLst/>
              </a:pr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6" name="Oval 132"/>
              <p:cNvSpPr>
                <a:spLocks noChangeArrowheads="1"/>
              </p:cNvSpPr>
              <p:nvPr/>
            </p:nvSpPr>
            <p:spPr bwMode="auto">
              <a:xfrm>
                <a:off x="5099050" y="3217863"/>
                <a:ext cx="55562" cy="53975"/>
              </a:xfrm>
              <a:prstGeom prst="ellipse">
                <a:avLst/>
              </a:pr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7" name="Oval 133"/>
              <p:cNvSpPr>
                <a:spLocks noChangeArrowheads="1"/>
              </p:cNvSpPr>
              <p:nvPr/>
            </p:nvSpPr>
            <p:spPr bwMode="auto">
              <a:xfrm>
                <a:off x="4989513" y="3222626"/>
                <a:ext cx="55562" cy="53975"/>
              </a:xfrm>
              <a:prstGeom prst="ellipse">
                <a:avLst/>
              </a:pr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8" name="Freeform 134"/>
              <p:cNvSpPr>
                <a:spLocks/>
              </p:cNvSpPr>
              <p:nvPr/>
            </p:nvSpPr>
            <p:spPr bwMode="auto">
              <a:xfrm>
                <a:off x="4865688" y="3227388"/>
                <a:ext cx="65087" cy="63500"/>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3" y="27"/>
                      <a:pt x="6" y="24"/>
                      <a:pt x="3" y="18"/>
                    </a:cubicBezTo>
                    <a:cubicBezTo>
                      <a:pt x="0" y="12"/>
                      <a:pt x="3" y="5"/>
                      <a:pt x="9" y="3"/>
                    </a:cubicBezTo>
                    <a:cubicBezTo>
                      <a:pt x="15" y="0"/>
                      <a:pt x="22" y="3"/>
                      <a:pt x="24" y="9"/>
                    </a:cubicBezTo>
                    <a:cubicBezTo>
                      <a:pt x="27"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9" name="Freeform 135"/>
              <p:cNvSpPr>
                <a:spLocks/>
              </p:cNvSpPr>
              <p:nvPr/>
            </p:nvSpPr>
            <p:spPr bwMode="auto">
              <a:xfrm>
                <a:off x="4751388" y="3108326"/>
                <a:ext cx="61912" cy="61913"/>
              </a:xfrm>
              <a:custGeom>
                <a:avLst/>
                <a:gdLst>
                  <a:gd name="T0" fmla="*/ 18 w 26"/>
                  <a:gd name="T1" fmla="*/ 23 h 26"/>
                  <a:gd name="T2" fmla="*/ 2 w 26"/>
                  <a:gd name="T3" fmla="*/ 18 h 26"/>
                  <a:gd name="T4" fmla="*/ 8 w 26"/>
                  <a:gd name="T5" fmla="*/ 2 h 26"/>
                  <a:gd name="T6" fmla="*/ 23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2" y="26"/>
                      <a:pt x="5" y="23"/>
                      <a:pt x="2" y="18"/>
                    </a:cubicBezTo>
                    <a:cubicBezTo>
                      <a:pt x="0" y="12"/>
                      <a:pt x="2" y="5"/>
                      <a:pt x="8" y="2"/>
                    </a:cubicBezTo>
                    <a:cubicBezTo>
                      <a:pt x="14" y="0"/>
                      <a:pt x="21" y="2"/>
                      <a:pt x="23" y="8"/>
                    </a:cubicBezTo>
                    <a:cubicBezTo>
                      <a:pt x="26" y="14"/>
                      <a:pt x="24" y="21"/>
                      <a:pt x="18" y="23"/>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0" name="Freeform 136"/>
              <p:cNvSpPr>
                <a:spLocks/>
              </p:cNvSpPr>
              <p:nvPr/>
            </p:nvSpPr>
            <p:spPr bwMode="auto">
              <a:xfrm>
                <a:off x="4633913" y="2995613"/>
                <a:ext cx="65087" cy="61913"/>
              </a:xfrm>
              <a:custGeom>
                <a:avLst/>
                <a:gdLst>
                  <a:gd name="T0" fmla="*/ 18 w 27"/>
                  <a:gd name="T1" fmla="*/ 24 h 26"/>
                  <a:gd name="T2" fmla="*/ 3 w 27"/>
                  <a:gd name="T3" fmla="*/ 18 h 26"/>
                  <a:gd name="T4" fmla="*/ 9 w 27"/>
                  <a:gd name="T5" fmla="*/ 2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2" y="26"/>
                      <a:pt x="6" y="24"/>
                      <a:pt x="3" y="18"/>
                    </a:cubicBezTo>
                    <a:cubicBezTo>
                      <a:pt x="0" y="12"/>
                      <a:pt x="3" y="5"/>
                      <a:pt x="9" y="2"/>
                    </a:cubicBezTo>
                    <a:cubicBezTo>
                      <a:pt x="14" y="0"/>
                      <a:pt x="21" y="2"/>
                      <a:pt x="24" y="8"/>
                    </a:cubicBezTo>
                    <a:cubicBezTo>
                      <a:pt x="27"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1" name="Freeform 137"/>
              <p:cNvSpPr>
                <a:spLocks/>
              </p:cNvSpPr>
              <p:nvPr/>
            </p:nvSpPr>
            <p:spPr bwMode="auto">
              <a:xfrm>
                <a:off x="4524375" y="2928938"/>
                <a:ext cx="61912" cy="63500"/>
              </a:xfrm>
              <a:custGeom>
                <a:avLst/>
                <a:gdLst>
                  <a:gd name="T0" fmla="*/ 18 w 26"/>
                  <a:gd name="T1" fmla="*/ 24 h 27"/>
                  <a:gd name="T2" fmla="*/ 3 w 26"/>
                  <a:gd name="T3" fmla="*/ 19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3" y="19"/>
                    </a:cubicBezTo>
                    <a:cubicBezTo>
                      <a:pt x="0" y="13"/>
                      <a:pt x="2" y="6"/>
                      <a:pt x="8" y="3"/>
                    </a:cubicBezTo>
                    <a:cubicBezTo>
                      <a:pt x="14" y="0"/>
                      <a:pt x="21" y="3"/>
                      <a:pt x="24" y="9"/>
                    </a:cubicBezTo>
                    <a:cubicBezTo>
                      <a:pt x="26" y="15"/>
                      <a:pt x="24" y="22"/>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2" name="Freeform 138"/>
              <p:cNvSpPr>
                <a:spLocks/>
              </p:cNvSpPr>
              <p:nvPr/>
            </p:nvSpPr>
            <p:spPr bwMode="auto">
              <a:xfrm>
                <a:off x="4286250" y="2900363"/>
                <a:ext cx="61912" cy="61913"/>
              </a:xfrm>
              <a:custGeom>
                <a:avLst/>
                <a:gdLst>
                  <a:gd name="T0" fmla="*/ 18 w 26"/>
                  <a:gd name="T1" fmla="*/ 24 h 26"/>
                  <a:gd name="T2" fmla="*/ 3 w 26"/>
                  <a:gd name="T3" fmla="*/ 18 h 26"/>
                  <a:gd name="T4" fmla="*/ 8 w 26"/>
                  <a:gd name="T5" fmla="*/ 2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3" y="18"/>
                    </a:cubicBezTo>
                    <a:cubicBezTo>
                      <a:pt x="0" y="12"/>
                      <a:pt x="2" y="5"/>
                      <a:pt x="8" y="2"/>
                    </a:cubicBezTo>
                    <a:cubicBezTo>
                      <a:pt x="14" y="0"/>
                      <a:pt x="21" y="2"/>
                      <a:pt x="24" y="8"/>
                    </a:cubicBezTo>
                    <a:cubicBezTo>
                      <a:pt x="26"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3" name="Freeform 139"/>
              <p:cNvSpPr>
                <a:spLocks/>
              </p:cNvSpPr>
              <p:nvPr/>
            </p:nvSpPr>
            <p:spPr bwMode="auto">
              <a:xfrm>
                <a:off x="4405313" y="2978151"/>
                <a:ext cx="65087" cy="63500"/>
              </a:xfrm>
              <a:custGeom>
                <a:avLst/>
                <a:gdLst>
                  <a:gd name="T0" fmla="*/ 18 w 27"/>
                  <a:gd name="T1" fmla="*/ 24 h 26"/>
                  <a:gd name="T2" fmla="*/ 3 w 27"/>
                  <a:gd name="T3" fmla="*/ 18 h 26"/>
                  <a:gd name="T4" fmla="*/ 9 w 27"/>
                  <a:gd name="T5" fmla="*/ 2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3" y="26"/>
                      <a:pt x="6" y="24"/>
                      <a:pt x="3" y="18"/>
                    </a:cubicBezTo>
                    <a:cubicBezTo>
                      <a:pt x="0" y="12"/>
                      <a:pt x="3" y="5"/>
                      <a:pt x="9" y="2"/>
                    </a:cubicBezTo>
                    <a:cubicBezTo>
                      <a:pt x="15" y="0"/>
                      <a:pt x="22" y="2"/>
                      <a:pt x="24" y="8"/>
                    </a:cubicBezTo>
                    <a:cubicBezTo>
                      <a:pt x="27"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4" name="Freeform 140"/>
              <p:cNvSpPr>
                <a:spLocks/>
              </p:cNvSpPr>
              <p:nvPr/>
            </p:nvSpPr>
            <p:spPr bwMode="auto">
              <a:xfrm>
                <a:off x="4170363" y="2833688"/>
                <a:ext cx="61912" cy="63500"/>
              </a:xfrm>
              <a:custGeom>
                <a:avLst/>
                <a:gdLst>
                  <a:gd name="T0" fmla="*/ 18 w 26"/>
                  <a:gd name="T1" fmla="*/ 24 h 27"/>
                  <a:gd name="T2" fmla="*/ 3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3" y="18"/>
                    </a:cubicBezTo>
                    <a:cubicBezTo>
                      <a:pt x="0" y="12"/>
                      <a:pt x="2" y="6"/>
                      <a:pt x="8" y="3"/>
                    </a:cubicBezTo>
                    <a:cubicBezTo>
                      <a:pt x="14" y="0"/>
                      <a:pt x="21" y="3"/>
                      <a:pt x="24" y="9"/>
                    </a:cubicBezTo>
                    <a:cubicBezTo>
                      <a:pt x="26" y="15"/>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5" name="Freeform 141"/>
              <p:cNvSpPr>
                <a:spLocks/>
              </p:cNvSpPr>
              <p:nvPr/>
            </p:nvSpPr>
            <p:spPr bwMode="auto">
              <a:xfrm>
                <a:off x="4060825" y="2773363"/>
                <a:ext cx="63500" cy="65088"/>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3" y="27"/>
                      <a:pt x="6" y="24"/>
                      <a:pt x="3" y="18"/>
                    </a:cubicBezTo>
                    <a:cubicBezTo>
                      <a:pt x="0" y="12"/>
                      <a:pt x="3" y="6"/>
                      <a:pt x="9" y="3"/>
                    </a:cubicBezTo>
                    <a:cubicBezTo>
                      <a:pt x="15" y="0"/>
                      <a:pt x="22" y="3"/>
                      <a:pt x="24" y="9"/>
                    </a:cubicBezTo>
                    <a:cubicBezTo>
                      <a:pt x="27" y="15"/>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6" name="Freeform 142"/>
              <p:cNvSpPr>
                <a:spLocks/>
              </p:cNvSpPr>
              <p:nvPr/>
            </p:nvSpPr>
            <p:spPr bwMode="auto">
              <a:xfrm>
                <a:off x="3941763" y="2844801"/>
                <a:ext cx="63500" cy="61913"/>
              </a:xfrm>
              <a:custGeom>
                <a:avLst/>
                <a:gdLst>
                  <a:gd name="T0" fmla="*/ 18 w 27"/>
                  <a:gd name="T1" fmla="*/ 24 h 26"/>
                  <a:gd name="T2" fmla="*/ 3 w 27"/>
                  <a:gd name="T3" fmla="*/ 18 h 26"/>
                  <a:gd name="T4" fmla="*/ 9 w 27"/>
                  <a:gd name="T5" fmla="*/ 2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3" y="26"/>
                      <a:pt x="6" y="24"/>
                      <a:pt x="3" y="18"/>
                    </a:cubicBezTo>
                    <a:cubicBezTo>
                      <a:pt x="0" y="12"/>
                      <a:pt x="3" y="5"/>
                      <a:pt x="9" y="2"/>
                    </a:cubicBezTo>
                    <a:cubicBezTo>
                      <a:pt x="15" y="0"/>
                      <a:pt x="22" y="2"/>
                      <a:pt x="24" y="8"/>
                    </a:cubicBezTo>
                    <a:cubicBezTo>
                      <a:pt x="27"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7" name="Freeform 143"/>
              <p:cNvSpPr>
                <a:spLocks/>
              </p:cNvSpPr>
              <p:nvPr/>
            </p:nvSpPr>
            <p:spPr bwMode="auto">
              <a:xfrm>
                <a:off x="3822700" y="2782888"/>
                <a:ext cx="61912" cy="61913"/>
              </a:xfrm>
              <a:custGeom>
                <a:avLst/>
                <a:gdLst>
                  <a:gd name="T0" fmla="*/ 18 w 26"/>
                  <a:gd name="T1" fmla="*/ 24 h 26"/>
                  <a:gd name="T2" fmla="*/ 3 w 26"/>
                  <a:gd name="T3" fmla="*/ 18 h 26"/>
                  <a:gd name="T4" fmla="*/ 8 w 26"/>
                  <a:gd name="T5" fmla="*/ 2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3" y="18"/>
                    </a:cubicBezTo>
                    <a:cubicBezTo>
                      <a:pt x="0" y="12"/>
                      <a:pt x="2" y="5"/>
                      <a:pt x="8" y="2"/>
                    </a:cubicBezTo>
                    <a:cubicBezTo>
                      <a:pt x="14" y="0"/>
                      <a:pt x="21" y="2"/>
                      <a:pt x="24" y="8"/>
                    </a:cubicBezTo>
                    <a:cubicBezTo>
                      <a:pt x="26"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8" name="Freeform 144"/>
              <p:cNvSpPr>
                <a:spLocks/>
              </p:cNvSpPr>
              <p:nvPr/>
            </p:nvSpPr>
            <p:spPr bwMode="auto">
              <a:xfrm>
                <a:off x="3708400" y="2686051"/>
                <a:ext cx="61912" cy="61913"/>
              </a:xfrm>
              <a:custGeom>
                <a:avLst/>
                <a:gdLst>
                  <a:gd name="T0" fmla="*/ 18 w 26"/>
                  <a:gd name="T1" fmla="*/ 24 h 26"/>
                  <a:gd name="T2" fmla="*/ 3 w 26"/>
                  <a:gd name="T3" fmla="*/ 18 h 26"/>
                  <a:gd name="T4" fmla="*/ 8 w 26"/>
                  <a:gd name="T5" fmla="*/ 2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3" y="18"/>
                    </a:cubicBezTo>
                    <a:cubicBezTo>
                      <a:pt x="0" y="12"/>
                      <a:pt x="2" y="5"/>
                      <a:pt x="8" y="2"/>
                    </a:cubicBezTo>
                    <a:cubicBezTo>
                      <a:pt x="14" y="0"/>
                      <a:pt x="21" y="2"/>
                      <a:pt x="24" y="8"/>
                    </a:cubicBezTo>
                    <a:cubicBezTo>
                      <a:pt x="26"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9" name="Freeform 145"/>
              <p:cNvSpPr>
                <a:spLocks/>
              </p:cNvSpPr>
              <p:nvPr/>
            </p:nvSpPr>
            <p:spPr bwMode="auto">
              <a:xfrm>
                <a:off x="3594100" y="2730501"/>
                <a:ext cx="61912" cy="61913"/>
              </a:xfrm>
              <a:custGeom>
                <a:avLst/>
                <a:gdLst>
                  <a:gd name="T0" fmla="*/ 18 w 26"/>
                  <a:gd name="T1" fmla="*/ 24 h 26"/>
                  <a:gd name="T2" fmla="*/ 3 w 26"/>
                  <a:gd name="T3" fmla="*/ 18 h 26"/>
                  <a:gd name="T4" fmla="*/ 8 w 26"/>
                  <a:gd name="T5" fmla="*/ 2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3" y="18"/>
                    </a:cubicBezTo>
                    <a:cubicBezTo>
                      <a:pt x="0" y="12"/>
                      <a:pt x="2" y="5"/>
                      <a:pt x="8" y="2"/>
                    </a:cubicBezTo>
                    <a:cubicBezTo>
                      <a:pt x="14" y="0"/>
                      <a:pt x="21" y="2"/>
                      <a:pt x="24" y="8"/>
                    </a:cubicBezTo>
                    <a:cubicBezTo>
                      <a:pt x="26"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0" name="Freeform 146"/>
              <p:cNvSpPr>
                <a:spLocks/>
              </p:cNvSpPr>
              <p:nvPr/>
            </p:nvSpPr>
            <p:spPr bwMode="auto">
              <a:xfrm>
                <a:off x="3476625" y="2714626"/>
                <a:ext cx="61912" cy="63500"/>
              </a:xfrm>
              <a:custGeom>
                <a:avLst/>
                <a:gdLst>
                  <a:gd name="T0" fmla="*/ 18 w 26"/>
                  <a:gd name="T1" fmla="*/ 24 h 27"/>
                  <a:gd name="T2" fmla="*/ 3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3" y="18"/>
                    </a:cubicBezTo>
                    <a:cubicBezTo>
                      <a:pt x="0" y="12"/>
                      <a:pt x="2" y="6"/>
                      <a:pt x="8" y="3"/>
                    </a:cubicBezTo>
                    <a:cubicBezTo>
                      <a:pt x="14" y="0"/>
                      <a:pt x="21" y="3"/>
                      <a:pt x="24" y="9"/>
                    </a:cubicBezTo>
                    <a:cubicBezTo>
                      <a:pt x="26" y="15"/>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1" name="Freeform 147"/>
              <p:cNvSpPr>
                <a:spLocks/>
              </p:cNvSpPr>
              <p:nvPr/>
            </p:nvSpPr>
            <p:spPr bwMode="auto">
              <a:xfrm>
                <a:off x="3357563" y="2620963"/>
                <a:ext cx="61912" cy="61913"/>
              </a:xfrm>
              <a:custGeom>
                <a:avLst/>
                <a:gdLst>
                  <a:gd name="T0" fmla="*/ 18 w 26"/>
                  <a:gd name="T1" fmla="*/ 24 h 26"/>
                  <a:gd name="T2" fmla="*/ 3 w 26"/>
                  <a:gd name="T3" fmla="*/ 18 h 26"/>
                  <a:gd name="T4" fmla="*/ 8 w 26"/>
                  <a:gd name="T5" fmla="*/ 2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3" y="18"/>
                    </a:cubicBezTo>
                    <a:cubicBezTo>
                      <a:pt x="0" y="12"/>
                      <a:pt x="2" y="5"/>
                      <a:pt x="8" y="2"/>
                    </a:cubicBezTo>
                    <a:cubicBezTo>
                      <a:pt x="14" y="0"/>
                      <a:pt x="21" y="2"/>
                      <a:pt x="24" y="8"/>
                    </a:cubicBezTo>
                    <a:cubicBezTo>
                      <a:pt x="26"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2" name="Freeform 148"/>
              <p:cNvSpPr>
                <a:spLocks/>
              </p:cNvSpPr>
              <p:nvPr/>
            </p:nvSpPr>
            <p:spPr bwMode="auto">
              <a:xfrm>
                <a:off x="3241675" y="2706688"/>
                <a:ext cx="63500" cy="65088"/>
              </a:xfrm>
              <a:custGeom>
                <a:avLst/>
                <a:gdLst>
                  <a:gd name="T0" fmla="*/ 18 w 27"/>
                  <a:gd name="T1" fmla="*/ 24 h 27"/>
                  <a:gd name="T2" fmla="*/ 3 w 27"/>
                  <a:gd name="T3" fmla="*/ 19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2" y="27"/>
                      <a:pt x="6" y="24"/>
                      <a:pt x="3" y="19"/>
                    </a:cubicBezTo>
                    <a:cubicBezTo>
                      <a:pt x="0" y="13"/>
                      <a:pt x="3" y="6"/>
                      <a:pt x="9" y="3"/>
                    </a:cubicBezTo>
                    <a:cubicBezTo>
                      <a:pt x="15" y="0"/>
                      <a:pt x="21" y="3"/>
                      <a:pt x="24" y="9"/>
                    </a:cubicBezTo>
                    <a:cubicBezTo>
                      <a:pt x="27" y="15"/>
                      <a:pt x="24" y="22"/>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3" name="Freeform 149"/>
              <p:cNvSpPr>
                <a:spLocks/>
              </p:cNvSpPr>
              <p:nvPr/>
            </p:nvSpPr>
            <p:spPr bwMode="auto">
              <a:xfrm>
                <a:off x="3128963" y="2900363"/>
                <a:ext cx="61912" cy="61913"/>
              </a:xfrm>
              <a:custGeom>
                <a:avLst/>
                <a:gdLst>
                  <a:gd name="T0" fmla="*/ 18 w 26"/>
                  <a:gd name="T1" fmla="*/ 24 h 26"/>
                  <a:gd name="T2" fmla="*/ 2 w 26"/>
                  <a:gd name="T3" fmla="*/ 18 h 26"/>
                  <a:gd name="T4" fmla="*/ 8 w 26"/>
                  <a:gd name="T5" fmla="*/ 3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2" y="18"/>
                    </a:cubicBezTo>
                    <a:cubicBezTo>
                      <a:pt x="0" y="12"/>
                      <a:pt x="2" y="5"/>
                      <a:pt x="8" y="3"/>
                    </a:cubicBezTo>
                    <a:cubicBezTo>
                      <a:pt x="14" y="0"/>
                      <a:pt x="21" y="2"/>
                      <a:pt x="24" y="8"/>
                    </a:cubicBezTo>
                    <a:cubicBezTo>
                      <a:pt x="26"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4" name="Freeform 150"/>
              <p:cNvSpPr>
                <a:spLocks/>
              </p:cNvSpPr>
              <p:nvPr/>
            </p:nvSpPr>
            <p:spPr bwMode="auto">
              <a:xfrm>
                <a:off x="3009900" y="2897188"/>
                <a:ext cx="61912" cy="61913"/>
              </a:xfrm>
              <a:custGeom>
                <a:avLst/>
                <a:gdLst>
                  <a:gd name="T0" fmla="*/ 18 w 26"/>
                  <a:gd name="T1" fmla="*/ 24 h 26"/>
                  <a:gd name="T2" fmla="*/ 3 w 26"/>
                  <a:gd name="T3" fmla="*/ 18 h 26"/>
                  <a:gd name="T4" fmla="*/ 8 w 26"/>
                  <a:gd name="T5" fmla="*/ 3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3" y="18"/>
                    </a:cubicBezTo>
                    <a:cubicBezTo>
                      <a:pt x="0" y="12"/>
                      <a:pt x="2" y="5"/>
                      <a:pt x="8" y="3"/>
                    </a:cubicBezTo>
                    <a:cubicBezTo>
                      <a:pt x="14" y="0"/>
                      <a:pt x="21" y="3"/>
                      <a:pt x="24" y="8"/>
                    </a:cubicBezTo>
                    <a:cubicBezTo>
                      <a:pt x="26"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5" name="Freeform 151"/>
              <p:cNvSpPr>
                <a:spLocks/>
              </p:cNvSpPr>
              <p:nvPr/>
            </p:nvSpPr>
            <p:spPr bwMode="auto">
              <a:xfrm>
                <a:off x="2894013" y="2968626"/>
                <a:ext cx="63500" cy="63500"/>
              </a:xfrm>
              <a:custGeom>
                <a:avLst/>
                <a:gdLst>
                  <a:gd name="T0" fmla="*/ 19 w 27"/>
                  <a:gd name="T1" fmla="*/ 23 h 26"/>
                  <a:gd name="T2" fmla="*/ 3 w 27"/>
                  <a:gd name="T3" fmla="*/ 18 h 26"/>
                  <a:gd name="T4" fmla="*/ 9 w 27"/>
                  <a:gd name="T5" fmla="*/ 2 h 26"/>
                  <a:gd name="T6" fmla="*/ 24 w 27"/>
                  <a:gd name="T7" fmla="*/ 8 h 26"/>
                  <a:gd name="T8" fmla="*/ 19 w 27"/>
                  <a:gd name="T9" fmla="*/ 23 h 26"/>
                </a:gdLst>
                <a:ahLst/>
                <a:cxnLst>
                  <a:cxn ang="0">
                    <a:pos x="T0" y="T1"/>
                  </a:cxn>
                  <a:cxn ang="0">
                    <a:pos x="T2" y="T3"/>
                  </a:cxn>
                  <a:cxn ang="0">
                    <a:pos x="T4" y="T5"/>
                  </a:cxn>
                  <a:cxn ang="0">
                    <a:pos x="T6" y="T7"/>
                  </a:cxn>
                  <a:cxn ang="0">
                    <a:pos x="T8" y="T9"/>
                  </a:cxn>
                </a:cxnLst>
                <a:rect l="0" t="0" r="r" b="b"/>
                <a:pathLst>
                  <a:path w="27" h="26">
                    <a:moveTo>
                      <a:pt x="19" y="23"/>
                    </a:moveTo>
                    <a:cubicBezTo>
                      <a:pt x="13" y="26"/>
                      <a:pt x="6" y="23"/>
                      <a:pt x="3" y="18"/>
                    </a:cubicBezTo>
                    <a:cubicBezTo>
                      <a:pt x="0" y="12"/>
                      <a:pt x="3" y="5"/>
                      <a:pt x="9" y="2"/>
                    </a:cubicBezTo>
                    <a:cubicBezTo>
                      <a:pt x="15" y="0"/>
                      <a:pt x="22" y="2"/>
                      <a:pt x="24" y="8"/>
                    </a:cubicBezTo>
                    <a:cubicBezTo>
                      <a:pt x="27" y="14"/>
                      <a:pt x="24" y="21"/>
                      <a:pt x="19" y="23"/>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6" name="Freeform 152"/>
              <p:cNvSpPr>
                <a:spLocks/>
              </p:cNvSpPr>
              <p:nvPr/>
            </p:nvSpPr>
            <p:spPr bwMode="auto">
              <a:xfrm>
                <a:off x="2776538" y="2900363"/>
                <a:ext cx="65087" cy="63500"/>
              </a:xfrm>
              <a:custGeom>
                <a:avLst/>
                <a:gdLst>
                  <a:gd name="T0" fmla="*/ 18 w 27"/>
                  <a:gd name="T1" fmla="*/ 24 h 27"/>
                  <a:gd name="T2" fmla="*/ 3 w 27"/>
                  <a:gd name="T3" fmla="*/ 19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2" y="27"/>
                      <a:pt x="6" y="24"/>
                      <a:pt x="3" y="19"/>
                    </a:cubicBezTo>
                    <a:cubicBezTo>
                      <a:pt x="0" y="13"/>
                      <a:pt x="3" y="6"/>
                      <a:pt x="9" y="3"/>
                    </a:cubicBezTo>
                    <a:cubicBezTo>
                      <a:pt x="15" y="0"/>
                      <a:pt x="21" y="3"/>
                      <a:pt x="24" y="9"/>
                    </a:cubicBezTo>
                    <a:cubicBezTo>
                      <a:pt x="27" y="15"/>
                      <a:pt x="24" y="22"/>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7" name="Freeform 153"/>
              <p:cNvSpPr>
                <a:spLocks/>
              </p:cNvSpPr>
              <p:nvPr/>
            </p:nvSpPr>
            <p:spPr bwMode="auto">
              <a:xfrm>
                <a:off x="2665413" y="2887663"/>
                <a:ext cx="63500" cy="61913"/>
              </a:xfrm>
              <a:custGeom>
                <a:avLst/>
                <a:gdLst>
                  <a:gd name="T0" fmla="*/ 18 w 27"/>
                  <a:gd name="T1" fmla="*/ 24 h 26"/>
                  <a:gd name="T2" fmla="*/ 3 w 27"/>
                  <a:gd name="T3" fmla="*/ 18 h 26"/>
                  <a:gd name="T4" fmla="*/ 9 w 27"/>
                  <a:gd name="T5" fmla="*/ 3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2" y="26"/>
                      <a:pt x="5" y="24"/>
                      <a:pt x="3" y="18"/>
                    </a:cubicBezTo>
                    <a:cubicBezTo>
                      <a:pt x="0" y="12"/>
                      <a:pt x="3" y="5"/>
                      <a:pt x="9" y="3"/>
                    </a:cubicBezTo>
                    <a:cubicBezTo>
                      <a:pt x="14" y="0"/>
                      <a:pt x="21" y="2"/>
                      <a:pt x="24" y="8"/>
                    </a:cubicBezTo>
                    <a:cubicBezTo>
                      <a:pt x="27"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8" name="Freeform 154"/>
              <p:cNvSpPr>
                <a:spLocks/>
              </p:cNvSpPr>
              <p:nvPr/>
            </p:nvSpPr>
            <p:spPr bwMode="auto">
              <a:xfrm>
                <a:off x="2547938" y="2995613"/>
                <a:ext cx="61912" cy="65088"/>
              </a:xfrm>
              <a:custGeom>
                <a:avLst/>
                <a:gdLst>
                  <a:gd name="T0" fmla="*/ 18 w 26"/>
                  <a:gd name="T1" fmla="*/ 24 h 27"/>
                  <a:gd name="T2" fmla="*/ 3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3" y="18"/>
                    </a:cubicBezTo>
                    <a:cubicBezTo>
                      <a:pt x="0" y="13"/>
                      <a:pt x="3" y="6"/>
                      <a:pt x="8" y="3"/>
                    </a:cubicBezTo>
                    <a:cubicBezTo>
                      <a:pt x="14" y="0"/>
                      <a:pt x="21" y="3"/>
                      <a:pt x="24" y="9"/>
                    </a:cubicBezTo>
                    <a:cubicBezTo>
                      <a:pt x="26" y="15"/>
                      <a:pt x="24" y="22"/>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9" name="Freeform 155"/>
              <p:cNvSpPr>
                <a:spLocks/>
              </p:cNvSpPr>
              <p:nvPr/>
            </p:nvSpPr>
            <p:spPr bwMode="auto">
              <a:xfrm>
                <a:off x="2427288" y="3005138"/>
                <a:ext cx="63500" cy="65088"/>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2" y="27"/>
                      <a:pt x="6" y="24"/>
                      <a:pt x="3" y="18"/>
                    </a:cubicBezTo>
                    <a:cubicBezTo>
                      <a:pt x="0" y="12"/>
                      <a:pt x="3" y="5"/>
                      <a:pt x="9" y="3"/>
                    </a:cubicBezTo>
                    <a:cubicBezTo>
                      <a:pt x="15" y="0"/>
                      <a:pt x="21" y="3"/>
                      <a:pt x="24" y="9"/>
                    </a:cubicBezTo>
                    <a:cubicBezTo>
                      <a:pt x="27"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0" name="Freeform 156"/>
              <p:cNvSpPr>
                <a:spLocks/>
              </p:cNvSpPr>
              <p:nvPr/>
            </p:nvSpPr>
            <p:spPr bwMode="auto">
              <a:xfrm>
                <a:off x="2312988" y="3005138"/>
                <a:ext cx="61912" cy="61913"/>
              </a:xfrm>
              <a:custGeom>
                <a:avLst/>
                <a:gdLst>
                  <a:gd name="T0" fmla="*/ 18 w 26"/>
                  <a:gd name="T1" fmla="*/ 23 h 26"/>
                  <a:gd name="T2" fmla="*/ 2 w 26"/>
                  <a:gd name="T3" fmla="*/ 18 h 26"/>
                  <a:gd name="T4" fmla="*/ 8 w 26"/>
                  <a:gd name="T5" fmla="*/ 2 h 26"/>
                  <a:gd name="T6" fmla="*/ 23 w 26"/>
                  <a:gd name="T7" fmla="*/ 8 h 26"/>
                  <a:gd name="T8" fmla="*/ 18 w 26"/>
                  <a:gd name="T9" fmla="*/ 23 h 26"/>
                </a:gdLst>
                <a:ahLst/>
                <a:cxnLst>
                  <a:cxn ang="0">
                    <a:pos x="T0" y="T1"/>
                  </a:cxn>
                  <a:cxn ang="0">
                    <a:pos x="T2" y="T3"/>
                  </a:cxn>
                  <a:cxn ang="0">
                    <a:pos x="T4" y="T5"/>
                  </a:cxn>
                  <a:cxn ang="0">
                    <a:pos x="T6" y="T7"/>
                  </a:cxn>
                  <a:cxn ang="0">
                    <a:pos x="T8" y="T9"/>
                  </a:cxn>
                </a:cxnLst>
                <a:rect l="0" t="0" r="r" b="b"/>
                <a:pathLst>
                  <a:path w="26" h="26">
                    <a:moveTo>
                      <a:pt x="18" y="23"/>
                    </a:moveTo>
                    <a:cubicBezTo>
                      <a:pt x="12" y="26"/>
                      <a:pt x="5" y="24"/>
                      <a:pt x="2" y="18"/>
                    </a:cubicBezTo>
                    <a:cubicBezTo>
                      <a:pt x="0" y="12"/>
                      <a:pt x="2" y="5"/>
                      <a:pt x="8" y="2"/>
                    </a:cubicBezTo>
                    <a:cubicBezTo>
                      <a:pt x="14" y="0"/>
                      <a:pt x="21" y="2"/>
                      <a:pt x="23" y="8"/>
                    </a:cubicBezTo>
                    <a:cubicBezTo>
                      <a:pt x="26" y="14"/>
                      <a:pt x="23" y="21"/>
                      <a:pt x="18" y="23"/>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1" name="Freeform 157"/>
              <p:cNvSpPr>
                <a:spLocks/>
              </p:cNvSpPr>
              <p:nvPr/>
            </p:nvSpPr>
            <p:spPr bwMode="auto">
              <a:xfrm>
                <a:off x="2200275" y="2895601"/>
                <a:ext cx="65087" cy="63500"/>
              </a:xfrm>
              <a:custGeom>
                <a:avLst/>
                <a:gdLst>
                  <a:gd name="T0" fmla="*/ 18 w 27"/>
                  <a:gd name="T1" fmla="*/ 24 h 27"/>
                  <a:gd name="T2" fmla="*/ 3 w 27"/>
                  <a:gd name="T3" fmla="*/ 18 h 27"/>
                  <a:gd name="T4" fmla="*/ 9 w 27"/>
                  <a:gd name="T5" fmla="*/ 3 h 27"/>
                  <a:gd name="T6" fmla="*/ 24 w 27"/>
                  <a:gd name="T7" fmla="*/ 8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2" y="27"/>
                      <a:pt x="5" y="24"/>
                      <a:pt x="3" y="18"/>
                    </a:cubicBezTo>
                    <a:cubicBezTo>
                      <a:pt x="0" y="12"/>
                      <a:pt x="3" y="5"/>
                      <a:pt x="9" y="3"/>
                    </a:cubicBezTo>
                    <a:cubicBezTo>
                      <a:pt x="14" y="0"/>
                      <a:pt x="21" y="3"/>
                      <a:pt x="24" y="8"/>
                    </a:cubicBezTo>
                    <a:cubicBezTo>
                      <a:pt x="27"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2" name="Freeform 158"/>
              <p:cNvSpPr>
                <a:spLocks/>
              </p:cNvSpPr>
              <p:nvPr/>
            </p:nvSpPr>
            <p:spPr bwMode="auto">
              <a:xfrm>
                <a:off x="2081213" y="3132138"/>
                <a:ext cx="61912" cy="61913"/>
              </a:xfrm>
              <a:custGeom>
                <a:avLst/>
                <a:gdLst>
                  <a:gd name="T0" fmla="*/ 18 w 26"/>
                  <a:gd name="T1" fmla="*/ 24 h 26"/>
                  <a:gd name="T2" fmla="*/ 3 w 26"/>
                  <a:gd name="T3" fmla="*/ 18 h 26"/>
                  <a:gd name="T4" fmla="*/ 8 w 26"/>
                  <a:gd name="T5" fmla="*/ 2 h 26"/>
                  <a:gd name="T6" fmla="*/ 24 w 26"/>
                  <a:gd name="T7" fmla="*/ 8 h 26"/>
                  <a:gd name="T8" fmla="*/ 18 w 26"/>
                  <a:gd name="T9" fmla="*/ 24 h 26"/>
                </a:gdLst>
                <a:ahLst/>
                <a:cxnLst>
                  <a:cxn ang="0">
                    <a:pos x="T0" y="T1"/>
                  </a:cxn>
                  <a:cxn ang="0">
                    <a:pos x="T2" y="T3"/>
                  </a:cxn>
                  <a:cxn ang="0">
                    <a:pos x="T4" y="T5"/>
                  </a:cxn>
                  <a:cxn ang="0">
                    <a:pos x="T6" y="T7"/>
                  </a:cxn>
                  <a:cxn ang="0">
                    <a:pos x="T8" y="T9"/>
                  </a:cxn>
                </a:cxnLst>
                <a:rect l="0" t="0" r="r" b="b"/>
                <a:pathLst>
                  <a:path w="26" h="26">
                    <a:moveTo>
                      <a:pt x="18" y="24"/>
                    </a:moveTo>
                    <a:cubicBezTo>
                      <a:pt x="12" y="26"/>
                      <a:pt x="5" y="24"/>
                      <a:pt x="3" y="18"/>
                    </a:cubicBezTo>
                    <a:cubicBezTo>
                      <a:pt x="0" y="12"/>
                      <a:pt x="2" y="5"/>
                      <a:pt x="8" y="2"/>
                    </a:cubicBezTo>
                    <a:cubicBezTo>
                      <a:pt x="14" y="0"/>
                      <a:pt x="21" y="2"/>
                      <a:pt x="24" y="8"/>
                    </a:cubicBezTo>
                    <a:cubicBezTo>
                      <a:pt x="26"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3" name="Freeform 159"/>
              <p:cNvSpPr>
                <a:spLocks/>
              </p:cNvSpPr>
              <p:nvPr/>
            </p:nvSpPr>
            <p:spPr bwMode="auto">
              <a:xfrm>
                <a:off x="1962150" y="3175001"/>
                <a:ext cx="65087" cy="63500"/>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3" y="27"/>
                      <a:pt x="6" y="24"/>
                      <a:pt x="3" y="18"/>
                    </a:cubicBezTo>
                    <a:cubicBezTo>
                      <a:pt x="0" y="12"/>
                      <a:pt x="3" y="5"/>
                      <a:pt x="9" y="3"/>
                    </a:cubicBezTo>
                    <a:cubicBezTo>
                      <a:pt x="15" y="0"/>
                      <a:pt x="22" y="3"/>
                      <a:pt x="24" y="9"/>
                    </a:cubicBezTo>
                    <a:cubicBezTo>
                      <a:pt x="27"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4" name="Freeform 160"/>
              <p:cNvSpPr>
                <a:spLocks/>
              </p:cNvSpPr>
              <p:nvPr/>
            </p:nvSpPr>
            <p:spPr bwMode="auto">
              <a:xfrm>
                <a:off x="1846263" y="3300413"/>
                <a:ext cx="63500" cy="65088"/>
              </a:xfrm>
              <a:custGeom>
                <a:avLst/>
                <a:gdLst>
                  <a:gd name="T0" fmla="*/ 18 w 27"/>
                  <a:gd name="T1" fmla="*/ 24 h 27"/>
                  <a:gd name="T2" fmla="*/ 3 w 27"/>
                  <a:gd name="T3" fmla="*/ 18 h 27"/>
                  <a:gd name="T4" fmla="*/ 9 w 27"/>
                  <a:gd name="T5" fmla="*/ 3 h 27"/>
                  <a:gd name="T6" fmla="*/ 24 w 27"/>
                  <a:gd name="T7" fmla="*/ 9 h 27"/>
                  <a:gd name="T8" fmla="*/ 18 w 27"/>
                  <a:gd name="T9" fmla="*/ 24 h 27"/>
                </a:gdLst>
                <a:ahLst/>
                <a:cxnLst>
                  <a:cxn ang="0">
                    <a:pos x="T0" y="T1"/>
                  </a:cxn>
                  <a:cxn ang="0">
                    <a:pos x="T2" y="T3"/>
                  </a:cxn>
                  <a:cxn ang="0">
                    <a:pos x="T4" y="T5"/>
                  </a:cxn>
                  <a:cxn ang="0">
                    <a:pos x="T6" y="T7"/>
                  </a:cxn>
                  <a:cxn ang="0">
                    <a:pos x="T8" y="T9"/>
                  </a:cxn>
                </a:cxnLst>
                <a:rect l="0" t="0" r="r" b="b"/>
                <a:pathLst>
                  <a:path w="27" h="27">
                    <a:moveTo>
                      <a:pt x="18" y="24"/>
                    </a:moveTo>
                    <a:cubicBezTo>
                      <a:pt x="12" y="27"/>
                      <a:pt x="5" y="24"/>
                      <a:pt x="3" y="18"/>
                    </a:cubicBezTo>
                    <a:cubicBezTo>
                      <a:pt x="0" y="12"/>
                      <a:pt x="3" y="6"/>
                      <a:pt x="9" y="3"/>
                    </a:cubicBezTo>
                    <a:cubicBezTo>
                      <a:pt x="14" y="0"/>
                      <a:pt x="21" y="3"/>
                      <a:pt x="24" y="9"/>
                    </a:cubicBezTo>
                    <a:cubicBezTo>
                      <a:pt x="27" y="15"/>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5" name="Freeform 161"/>
              <p:cNvSpPr>
                <a:spLocks/>
              </p:cNvSpPr>
              <p:nvPr/>
            </p:nvSpPr>
            <p:spPr bwMode="auto">
              <a:xfrm>
                <a:off x="1736725" y="3271838"/>
                <a:ext cx="63500" cy="61913"/>
              </a:xfrm>
              <a:custGeom>
                <a:avLst/>
                <a:gdLst>
                  <a:gd name="T0" fmla="*/ 18 w 27"/>
                  <a:gd name="T1" fmla="*/ 23 h 26"/>
                  <a:gd name="T2" fmla="*/ 3 w 27"/>
                  <a:gd name="T3" fmla="*/ 18 h 26"/>
                  <a:gd name="T4" fmla="*/ 9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2" y="26"/>
                      <a:pt x="6" y="23"/>
                      <a:pt x="3" y="18"/>
                    </a:cubicBezTo>
                    <a:cubicBezTo>
                      <a:pt x="0" y="12"/>
                      <a:pt x="3" y="5"/>
                      <a:pt x="9" y="2"/>
                    </a:cubicBezTo>
                    <a:cubicBezTo>
                      <a:pt x="15" y="0"/>
                      <a:pt x="21" y="2"/>
                      <a:pt x="24" y="8"/>
                    </a:cubicBezTo>
                    <a:cubicBezTo>
                      <a:pt x="27" y="14"/>
                      <a:pt x="24" y="21"/>
                      <a:pt x="18" y="23"/>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6" name="Freeform 162"/>
              <p:cNvSpPr>
                <a:spLocks/>
              </p:cNvSpPr>
              <p:nvPr/>
            </p:nvSpPr>
            <p:spPr bwMode="auto">
              <a:xfrm>
                <a:off x="1617663" y="3359151"/>
                <a:ext cx="63500" cy="61913"/>
              </a:xfrm>
              <a:custGeom>
                <a:avLst/>
                <a:gdLst>
                  <a:gd name="T0" fmla="*/ 18 w 27"/>
                  <a:gd name="T1" fmla="*/ 24 h 26"/>
                  <a:gd name="T2" fmla="*/ 3 w 27"/>
                  <a:gd name="T3" fmla="*/ 18 h 26"/>
                  <a:gd name="T4" fmla="*/ 9 w 27"/>
                  <a:gd name="T5" fmla="*/ 3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3" y="26"/>
                      <a:pt x="6" y="24"/>
                      <a:pt x="3" y="18"/>
                    </a:cubicBezTo>
                    <a:cubicBezTo>
                      <a:pt x="0" y="12"/>
                      <a:pt x="3" y="5"/>
                      <a:pt x="9" y="3"/>
                    </a:cubicBezTo>
                    <a:cubicBezTo>
                      <a:pt x="15" y="0"/>
                      <a:pt x="22" y="2"/>
                      <a:pt x="24" y="8"/>
                    </a:cubicBezTo>
                    <a:cubicBezTo>
                      <a:pt x="27"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7" name="Freeform 163"/>
              <p:cNvSpPr>
                <a:spLocks/>
              </p:cNvSpPr>
              <p:nvPr/>
            </p:nvSpPr>
            <p:spPr bwMode="auto">
              <a:xfrm>
                <a:off x="1500188" y="3279776"/>
                <a:ext cx="65087" cy="61913"/>
              </a:xfrm>
              <a:custGeom>
                <a:avLst/>
                <a:gdLst>
                  <a:gd name="T0" fmla="*/ 18 w 27"/>
                  <a:gd name="T1" fmla="*/ 24 h 26"/>
                  <a:gd name="T2" fmla="*/ 3 w 27"/>
                  <a:gd name="T3" fmla="*/ 18 h 26"/>
                  <a:gd name="T4" fmla="*/ 9 w 27"/>
                  <a:gd name="T5" fmla="*/ 2 h 26"/>
                  <a:gd name="T6" fmla="*/ 24 w 27"/>
                  <a:gd name="T7" fmla="*/ 8 h 26"/>
                  <a:gd name="T8" fmla="*/ 18 w 27"/>
                  <a:gd name="T9" fmla="*/ 24 h 26"/>
                </a:gdLst>
                <a:ahLst/>
                <a:cxnLst>
                  <a:cxn ang="0">
                    <a:pos x="T0" y="T1"/>
                  </a:cxn>
                  <a:cxn ang="0">
                    <a:pos x="T2" y="T3"/>
                  </a:cxn>
                  <a:cxn ang="0">
                    <a:pos x="T4" y="T5"/>
                  </a:cxn>
                  <a:cxn ang="0">
                    <a:pos x="T6" y="T7"/>
                  </a:cxn>
                  <a:cxn ang="0">
                    <a:pos x="T8" y="T9"/>
                  </a:cxn>
                </a:cxnLst>
                <a:rect l="0" t="0" r="r" b="b"/>
                <a:pathLst>
                  <a:path w="27" h="26">
                    <a:moveTo>
                      <a:pt x="18" y="24"/>
                    </a:moveTo>
                    <a:cubicBezTo>
                      <a:pt x="12" y="26"/>
                      <a:pt x="5" y="24"/>
                      <a:pt x="3" y="18"/>
                    </a:cubicBezTo>
                    <a:cubicBezTo>
                      <a:pt x="0" y="12"/>
                      <a:pt x="3" y="5"/>
                      <a:pt x="9" y="2"/>
                    </a:cubicBezTo>
                    <a:cubicBezTo>
                      <a:pt x="14" y="0"/>
                      <a:pt x="21" y="2"/>
                      <a:pt x="24" y="8"/>
                    </a:cubicBezTo>
                    <a:cubicBezTo>
                      <a:pt x="27" y="14"/>
                      <a:pt x="24" y="21"/>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64"/>
              <p:cNvSpPr>
                <a:spLocks/>
              </p:cNvSpPr>
              <p:nvPr/>
            </p:nvSpPr>
            <p:spPr bwMode="auto">
              <a:xfrm>
                <a:off x="1384300" y="3397251"/>
                <a:ext cx="63500" cy="61913"/>
              </a:xfrm>
              <a:custGeom>
                <a:avLst/>
                <a:gdLst>
                  <a:gd name="T0" fmla="*/ 18 w 27"/>
                  <a:gd name="T1" fmla="*/ 23 h 26"/>
                  <a:gd name="T2" fmla="*/ 3 w 27"/>
                  <a:gd name="T3" fmla="*/ 18 h 26"/>
                  <a:gd name="T4" fmla="*/ 8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2" y="26"/>
                      <a:pt x="5" y="24"/>
                      <a:pt x="3" y="18"/>
                    </a:cubicBezTo>
                    <a:cubicBezTo>
                      <a:pt x="0" y="12"/>
                      <a:pt x="3" y="5"/>
                      <a:pt x="8" y="2"/>
                    </a:cubicBezTo>
                    <a:cubicBezTo>
                      <a:pt x="14" y="0"/>
                      <a:pt x="21" y="2"/>
                      <a:pt x="24" y="8"/>
                    </a:cubicBezTo>
                    <a:cubicBezTo>
                      <a:pt x="27" y="14"/>
                      <a:pt x="24" y="21"/>
                      <a:pt x="18" y="23"/>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9" name="Freeform 165"/>
              <p:cNvSpPr>
                <a:spLocks/>
              </p:cNvSpPr>
              <p:nvPr/>
            </p:nvSpPr>
            <p:spPr bwMode="auto">
              <a:xfrm>
                <a:off x="1270000" y="3479801"/>
                <a:ext cx="63500" cy="61913"/>
              </a:xfrm>
              <a:custGeom>
                <a:avLst/>
                <a:gdLst>
                  <a:gd name="T0" fmla="*/ 18 w 27"/>
                  <a:gd name="T1" fmla="*/ 23 h 26"/>
                  <a:gd name="T2" fmla="*/ 3 w 27"/>
                  <a:gd name="T3" fmla="*/ 18 h 26"/>
                  <a:gd name="T4" fmla="*/ 9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3" y="26"/>
                      <a:pt x="6" y="23"/>
                      <a:pt x="3" y="18"/>
                    </a:cubicBezTo>
                    <a:cubicBezTo>
                      <a:pt x="0" y="12"/>
                      <a:pt x="3" y="5"/>
                      <a:pt x="9" y="2"/>
                    </a:cubicBezTo>
                    <a:cubicBezTo>
                      <a:pt x="15" y="0"/>
                      <a:pt x="22" y="2"/>
                      <a:pt x="24" y="8"/>
                    </a:cubicBezTo>
                    <a:cubicBezTo>
                      <a:pt x="27" y="14"/>
                      <a:pt x="24" y="21"/>
                      <a:pt x="18" y="23"/>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0" name="Freeform 166"/>
              <p:cNvSpPr>
                <a:spLocks/>
              </p:cNvSpPr>
              <p:nvPr/>
            </p:nvSpPr>
            <p:spPr bwMode="auto">
              <a:xfrm>
                <a:off x="1155700" y="3589338"/>
                <a:ext cx="61912" cy="65088"/>
              </a:xfrm>
              <a:custGeom>
                <a:avLst/>
                <a:gdLst>
                  <a:gd name="T0" fmla="*/ 18 w 26"/>
                  <a:gd name="T1" fmla="*/ 24 h 27"/>
                  <a:gd name="T2" fmla="*/ 2 w 26"/>
                  <a:gd name="T3" fmla="*/ 18 h 27"/>
                  <a:gd name="T4" fmla="*/ 8 w 26"/>
                  <a:gd name="T5" fmla="*/ 3 h 27"/>
                  <a:gd name="T6" fmla="*/ 24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8"/>
                    </a:cubicBezTo>
                    <a:cubicBezTo>
                      <a:pt x="0" y="13"/>
                      <a:pt x="2" y="6"/>
                      <a:pt x="8" y="3"/>
                    </a:cubicBezTo>
                    <a:cubicBezTo>
                      <a:pt x="14" y="0"/>
                      <a:pt x="21" y="3"/>
                      <a:pt x="24" y="9"/>
                    </a:cubicBezTo>
                    <a:cubicBezTo>
                      <a:pt x="26" y="15"/>
                      <a:pt x="24" y="22"/>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1" name="Freeform 167"/>
              <p:cNvSpPr>
                <a:spLocks/>
              </p:cNvSpPr>
              <p:nvPr/>
            </p:nvSpPr>
            <p:spPr bwMode="auto">
              <a:xfrm>
                <a:off x="1036638" y="3700463"/>
                <a:ext cx="61912" cy="63500"/>
              </a:xfrm>
              <a:custGeom>
                <a:avLst/>
                <a:gdLst>
                  <a:gd name="T0" fmla="*/ 18 w 26"/>
                  <a:gd name="T1" fmla="*/ 24 h 27"/>
                  <a:gd name="T2" fmla="*/ 2 w 26"/>
                  <a:gd name="T3" fmla="*/ 19 h 27"/>
                  <a:gd name="T4" fmla="*/ 8 w 26"/>
                  <a:gd name="T5" fmla="*/ 3 h 27"/>
                  <a:gd name="T6" fmla="*/ 23 w 26"/>
                  <a:gd name="T7" fmla="*/ 9 h 27"/>
                  <a:gd name="T8" fmla="*/ 18 w 26"/>
                  <a:gd name="T9" fmla="*/ 24 h 27"/>
                </a:gdLst>
                <a:ahLst/>
                <a:cxnLst>
                  <a:cxn ang="0">
                    <a:pos x="T0" y="T1"/>
                  </a:cxn>
                  <a:cxn ang="0">
                    <a:pos x="T2" y="T3"/>
                  </a:cxn>
                  <a:cxn ang="0">
                    <a:pos x="T4" y="T5"/>
                  </a:cxn>
                  <a:cxn ang="0">
                    <a:pos x="T6" y="T7"/>
                  </a:cxn>
                  <a:cxn ang="0">
                    <a:pos x="T8" y="T9"/>
                  </a:cxn>
                </a:cxnLst>
                <a:rect l="0" t="0" r="r" b="b"/>
                <a:pathLst>
                  <a:path w="26" h="27">
                    <a:moveTo>
                      <a:pt x="18" y="24"/>
                    </a:moveTo>
                    <a:cubicBezTo>
                      <a:pt x="12" y="27"/>
                      <a:pt x="5" y="24"/>
                      <a:pt x="2" y="19"/>
                    </a:cubicBezTo>
                    <a:cubicBezTo>
                      <a:pt x="0" y="13"/>
                      <a:pt x="2" y="6"/>
                      <a:pt x="8" y="3"/>
                    </a:cubicBezTo>
                    <a:cubicBezTo>
                      <a:pt x="14" y="0"/>
                      <a:pt x="21" y="3"/>
                      <a:pt x="23" y="9"/>
                    </a:cubicBezTo>
                    <a:cubicBezTo>
                      <a:pt x="26" y="15"/>
                      <a:pt x="24" y="22"/>
                      <a:pt x="18" y="24"/>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2" name="Freeform 168"/>
              <p:cNvSpPr>
                <a:spLocks/>
              </p:cNvSpPr>
              <p:nvPr/>
            </p:nvSpPr>
            <p:spPr bwMode="auto">
              <a:xfrm>
                <a:off x="917576" y="3762376"/>
                <a:ext cx="63500" cy="61913"/>
              </a:xfrm>
              <a:custGeom>
                <a:avLst/>
                <a:gdLst>
                  <a:gd name="T0" fmla="*/ 18 w 27"/>
                  <a:gd name="T1" fmla="*/ 23 h 26"/>
                  <a:gd name="T2" fmla="*/ 3 w 27"/>
                  <a:gd name="T3" fmla="*/ 18 h 26"/>
                  <a:gd name="T4" fmla="*/ 9 w 27"/>
                  <a:gd name="T5" fmla="*/ 2 h 26"/>
                  <a:gd name="T6" fmla="*/ 24 w 27"/>
                  <a:gd name="T7" fmla="*/ 8 h 26"/>
                  <a:gd name="T8" fmla="*/ 18 w 27"/>
                  <a:gd name="T9" fmla="*/ 23 h 26"/>
                </a:gdLst>
                <a:ahLst/>
                <a:cxnLst>
                  <a:cxn ang="0">
                    <a:pos x="T0" y="T1"/>
                  </a:cxn>
                  <a:cxn ang="0">
                    <a:pos x="T2" y="T3"/>
                  </a:cxn>
                  <a:cxn ang="0">
                    <a:pos x="T4" y="T5"/>
                  </a:cxn>
                  <a:cxn ang="0">
                    <a:pos x="T6" y="T7"/>
                  </a:cxn>
                  <a:cxn ang="0">
                    <a:pos x="T8" y="T9"/>
                  </a:cxn>
                </a:cxnLst>
                <a:rect l="0" t="0" r="r" b="b"/>
                <a:pathLst>
                  <a:path w="27" h="26">
                    <a:moveTo>
                      <a:pt x="18" y="23"/>
                    </a:moveTo>
                    <a:cubicBezTo>
                      <a:pt x="13" y="26"/>
                      <a:pt x="6" y="23"/>
                      <a:pt x="3" y="18"/>
                    </a:cubicBezTo>
                    <a:cubicBezTo>
                      <a:pt x="0" y="12"/>
                      <a:pt x="3" y="5"/>
                      <a:pt x="9" y="2"/>
                    </a:cubicBezTo>
                    <a:cubicBezTo>
                      <a:pt x="15" y="0"/>
                      <a:pt x="22" y="2"/>
                      <a:pt x="24" y="8"/>
                    </a:cubicBezTo>
                    <a:cubicBezTo>
                      <a:pt x="27" y="14"/>
                      <a:pt x="24" y="21"/>
                      <a:pt x="18" y="23"/>
                    </a:cubicBezTo>
                    <a:close/>
                  </a:path>
                </a:pathLst>
              </a:custGeom>
              <a:solidFill>
                <a:srgbClr val="6099E6"/>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spTree>
    <p:extLst>
      <p:ext uri="{BB962C8B-B14F-4D97-AF65-F5344CB8AC3E}">
        <p14:creationId xmlns:p14="http://schemas.microsoft.com/office/powerpoint/2010/main" val="290123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940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Content Placeholder 3"/>
          <p:cNvGraphicFramePr>
            <a:graphicFrameLocks/>
          </p:cNvGraphicFramePr>
          <p:nvPr>
            <p:extLst>
              <p:ext uri="{D42A27DB-BD31-4B8C-83A1-F6EECF244321}">
                <p14:modId xmlns:p14="http://schemas.microsoft.com/office/powerpoint/2010/main" val="2598901901"/>
              </p:ext>
            </p:extLst>
          </p:nvPr>
        </p:nvGraphicFramePr>
        <p:xfrm>
          <a:off x="457200" y="1392408"/>
          <a:ext cx="8229600" cy="28397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solidFill>
                          <a:schemeClr val="tx1"/>
                        </a:solidFill>
                      </a:endParaRPr>
                    </a:p>
                  </a:txBody>
                  <a:tcPr>
                    <a:noFill/>
                  </a:tcPr>
                </a:tc>
                <a:tc>
                  <a:txBody>
                    <a:bodyPr/>
                    <a:lstStyle/>
                    <a:p>
                      <a:r>
                        <a:rPr lang="en-US" dirty="0">
                          <a:solidFill>
                            <a:schemeClr val="tx1"/>
                          </a:solidFill>
                        </a:rPr>
                        <a:t>Pro</a:t>
                      </a:r>
                    </a:p>
                  </a:txBody>
                  <a:tcPr>
                    <a:noFill/>
                  </a:tcPr>
                </a:tc>
                <a:tc>
                  <a:txBody>
                    <a:bodyPr/>
                    <a:lstStyle/>
                    <a:p>
                      <a:r>
                        <a:rPr lang="en-US" dirty="0">
                          <a:solidFill>
                            <a:schemeClr val="tx1"/>
                          </a:solidFill>
                        </a:rPr>
                        <a:t>Con</a:t>
                      </a:r>
                    </a:p>
                  </a:txBody>
                  <a:tcPr>
                    <a:noFill/>
                  </a:tcPr>
                </a:tc>
                <a:extLst>
                  <a:ext uri="{0D108BD9-81ED-4DB2-BD59-A6C34878D82A}">
                    <a16:rowId xmlns:a16="http://schemas.microsoft.com/office/drawing/2014/main" val="10000"/>
                  </a:ext>
                </a:extLst>
              </a:tr>
              <a:tr h="370840">
                <a:tc>
                  <a:txBody>
                    <a:bodyPr/>
                    <a:lstStyle/>
                    <a:p>
                      <a:pPr marL="355600" indent="-355600" algn="l">
                        <a:buFont typeface="+mj-lt"/>
                        <a:buAutoNum type="arabicPeriod"/>
                      </a:pPr>
                      <a:r>
                        <a:rPr lang="en-US" sz="2000" dirty="0">
                          <a:solidFill>
                            <a:schemeClr val="tx1"/>
                          </a:solidFill>
                        </a:rPr>
                        <a:t>Logistic</a:t>
                      </a:r>
                      <a:r>
                        <a:rPr lang="en-US" sz="2000" baseline="0" dirty="0">
                          <a:solidFill>
                            <a:schemeClr val="tx1"/>
                          </a:solidFill>
                        </a:rPr>
                        <a:t> regression</a:t>
                      </a:r>
                      <a:endParaRPr lang="en-US" sz="2000" dirty="0">
                        <a:solidFill>
                          <a:schemeClr val="tx1"/>
                        </a:solidFill>
                      </a:endParaRPr>
                    </a:p>
                  </a:txBody>
                  <a:tcPr>
                    <a:noFill/>
                  </a:tcPr>
                </a:tc>
                <a:tc>
                  <a:txBody>
                    <a:bodyPr/>
                    <a:lstStyle/>
                    <a:p>
                      <a:r>
                        <a:rPr lang="en-US" dirty="0">
                          <a:solidFill>
                            <a:schemeClr val="tx1"/>
                          </a:solidFill>
                        </a:rPr>
                        <a:t>Online</a:t>
                      </a:r>
                      <a:r>
                        <a:rPr lang="en-US" baseline="0" dirty="0">
                          <a:solidFill>
                            <a:schemeClr val="tx1"/>
                          </a:solidFill>
                        </a:rPr>
                        <a:t> training</a:t>
                      </a:r>
                    </a:p>
                    <a:p>
                      <a:r>
                        <a:rPr lang="en-US" baseline="0" dirty="0">
                          <a:solidFill>
                            <a:schemeClr val="tx1"/>
                          </a:solidFill>
                        </a:rPr>
                        <a:t>Interpretable</a:t>
                      </a:r>
                      <a:endParaRPr lang="en-US" dirty="0">
                        <a:solidFill>
                          <a:schemeClr val="tx1"/>
                        </a:solidFill>
                      </a:endParaRPr>
                    </a:p>
                  </a:txBody>
                  <a:tcPr>
                    <a:solidFill>
                      <a:schemeClr val="accent2">
                        <a:lumMod val="40000"/>
                        <a:lumOff val="60000"/>
                      </a:schemeClr>
                    </a:solidFill>
                  </a:tcPr>
                </a:tc>
                <a:tc>
                  <a:txBody>
                    <a:bodyPr/>
                    <a:lstStyle/>
                    <a:p>
                      <a:r>
                        <a:rPr lang="en-US" dirty="0">
                          <a:solidFill>
                            <a:schemeClr val="tx1"/>
                          </a:solidFill>
                        </a:rPr>
                        <a:t>Linear (need</a:t>
                      </a:r>
                      <a:r>
                        <a:rPr lang="en-US" baseline="0" dirty="0">
                          <a:solidFill>
                            <a:schemeClr val="tx1"/>
                          </a:solidFill>
                        </a:rPr>
                        <a:t> feature engineering!)</a:t>
                      </a:r>
                      <a:endParaRPr lang="en-US" dirty="0">
                        <a:solidFill>
                          <a:schemeClr val="tx1"/>
                        </a:solidFill>
                      </a:endParaRPr>
                    </a:p>
                  </a:txBody>
                  <a:tcPr>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355600" indent="-355600" algn="l">
                        <a:buFont typeface="+mj-lt"/>
                        <a:buAutoNum type="arabicPeriod" startAt="2"/>
                      </a:pPr>
                      <a:r>
                        <a:rPr lang="en-US" sz="2000" dirty="0">
                          <a:solidFill>
                            <a:schemeClr val="tx1"/>
                          </a:solidFill>
                        </a:rPr>
                        <a:t>Decision trees</a:t>
                      </a:r>
                    </a:p>
                    <a:p>
                      <a:pPr marL="355600" indent="0" algn="l">
                        <a:buFontTx/>
                        <a:buNone/>
                      </a:pPr>
                      <a:r>
                        <a:rPr lang="en-US" sz="1400" dirty="0">
                          <a:solidFill>
                            <a:schemeClr val="tx1"/>
                          </a:solidFill>
                        </a:rPr>
                        <a:t>(gradient</a:t>
                      </a:r>
                      <a:r>
                        <a:rPr lang="en-US" sz="1400" baseline="0" dirty="0">
                          <a:solidFill>
                            <a:schemeClr val="tx1"/>
                          </a:solidFill>
                        </a:rPr>
                        <a:t> </a:t>
                      </a:r>
                      <a:r>
                        <a:rPr lang="en-US" sz="1400" baseline="0" dirty="0" err="1">
                          <a:solidFill>
                            <a:schemeClr val="tx1"/>
                          </a:solidFill>
                        </a:rPr>
                        <a:t>boosted,forests</a:t>
                      </a:r>
                      <a:r>
                        <a:rPr lang="en-US" sz="1400" baseline="0" dirty="0">
                          <a:solidFill>
                            <a:schemeClr val="tx1"/>
                          </a:solidFill>
                        </a:rPr>
                        <a:t>…)</a:t>
                      </a:r>
                      <a:endParaRPr lang="en-US" sz="1400" dirty="0">
                        <a:solidFill>
                          <a:schemeClr val="tx1"/>
                        </a:solidFill>
                      </a:endParaRPr>
                    </a:p>
                  </a:txBody>
                  <a:tcPr>
                    <a:noFill/>
                  </a:tcPr>
                </a:tc>
                <a:tc>
                  <a:txBody>
                    <a:bodyPr/>
                    <a:lstStyle/>
                    <a:p>
                      <a:r>
                        <a:rPr lang="en-US" dirty="0">
                          <a:solidFill>
                            <a:schemeClr val="tx1"/>
                          </a:solidFill>
                        </a:rPr>
                        <a:t>Non-linear effects</a:t>
                      </a:r>
                    </a:p>
                    <a:p>
                      <a:r>
                        <a:rPr lang="en-US" dirty="0">
                          <a:solidFill>
                            <a:schemeClr val="tx1"/>
                          </a:solidFill>
                        </a:rPr>
                        <a:t>Interpretable</a:t>
                      </a:r>
                    </a:p>
                  </a:txBody>
                  <a:tcPr>
                    <a:solidFill>
                      <a:schemeClr val="accent2">
                        <a:lumMod val="20000"/>
                        <a:lumOff val="80000"/>
                      </a:schemeClr>
                    </a:solidFill>
                  </a:tcPr>
                </a:tc>
                <a:tc>
                  <a:txBody>
                    <a:bodyPr/>
                    <a:lstStyle/>
                    <a:p>
                      <a:r>
                        <a:rPr lang="en-US" sz="1800" dirty="0"/>
                        <a:t>Approximately</a:t>
                      </a:r>
                      <a:r>
                        <a:rPr lang="en-US" dirty="0">
                          <a:solidFill>
                            <a:schemeClr val="tx1"/>
                          </a:solidFill>
                        </a:rPr>
                        <a:t>1-2</a:t>
                      </a:r>
                      <a:r>
                        <a:rPr lang="en-US" baseline="0" dirty="0">
                          <a:solidFill>
                            <a:schemeClr val="tx1"/>
                          </a:solidFill>
                        </a:rPr>
                        <a:t> days to train at </a:t>
                      </a:r>
                      <a:r>
                        <a:rPr lang="en-US" i="1" baseline="0" dirty="0">
                          <a:solidFill>
                            <a:schemeClr val="tx1"/>
                          </a:solidFill>
                        </a:rPr>
                        <a:t>very </a:t>
                      </a:r>
                      <a:r>
                        <a:rPr lang="en-US" baseline="0" dirty="0">
                          <a:solidFill>
                            <a:schemeClr val="tx1"/>
                          </a:solidFill>
                        </a:rPr>
                        <a:t>large scale</a:t>
                      </a:r>
                      <a:endParaRPr lang="en-US"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pPr marL="355600" indent="-355600" algn="l">
                        <a:buFont typeface="+mj-lt"/>
                        <a:buAutoNum type="arabicPeriod" startAt="3"/>
                      </a:pPr>
                      <a:r>
                        <a:rPr lang="en-US" sz="2000" dirty="0">
                          <a:solidFill>
                            <a:schemeClr val="tx1"/>
                          </a:solidFill>
                        </a:rPr>
                        <a:t>Deep networks</a:t>
                      </a:r>
                    </a:p>
                    <a:p>
                      <a:pPr marL="355600" indent="0" algn="l">
                        <a:buFont typeface="+mj-lt"/>
                        <a:buNone/>
                      </a:pPr>
                      <a:r>
                        <a:rPr lang="en-US" sz="1400" dirty="0">
                          <a:solidFill>
                            <a:schemeClr val="tx1"/>
                          </a:solidFill>
                        </a:rPr>
                        <a:t>(</a:t>
                      </a:r>
                      <a:r>
                        <a:rPr lang="en-US" sz="1400" dirty="0" err="1">
                          <a:solidFill>
                            <a:schemeClr val="tx1"/>
                          </a:solidFill>
                        </a:rPr>
                        <a:t>CNNs</a:t>
                      </a:r>
                      <a:r>
                        <a:rPr lang="en-US" sz="1400" dirty="0">
                          <a:solidFill>
                            <a:schemeClr val="tx1"/>
                          </a:solidFill>
                        </a:rPr>
                        <a:t>, …)</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Non-linear effects</a:t>
                      </a:r>
                    </a:p>
                    <a:p>
                      <a:r>
                        <a:rPr lang="en-US" dirty="0">
                          <a:solidFill>
                            <a:schemeClr val="tx1"/>
                          </a:solidFill>
                        </a:rPr>
                        <a:t>Very accurate</a:t>
                      </a:r>
                    </a:p>
                  </a:txBody>
                  <a:tcPr>
                    <a:solidFill>
                      <a:schemeClr val="accent2">
                        <a:lumMod val="40000"/>
                        <a:lumOff val="60000"/>
                      </a:schemeClr>
                    </a:solidFill>
                  </a:tcPr>
                </a:tc>
                <a:tc>
                  <a:txBody>
                    <a:bodyPr/>
                    <a:lstStyle/>
                    <a:p>
                      <a:r>
                        <a:rPr lang="en-US" sz="1800" dirty="0"/>
                        <a:t>Approximately</a:t>
                      </a:r>
                      <a:r>
                        <a:rPr lang="en-US" dirty="0">
                          <a:solidFill>
                            <a:schemeClr val="tx1"/>
                          </a:solidFill>
                        </a:rPr>
                        <a:t>1-2</a:t>
                      </a:r>
                      <a:r>
                        <a:rPr lang="en-US" baseline="0" dirty="0">
                          <a:solidFill>
                            <a:schemeClr val="tx1"/>
                          </a:solidFill>
                        </a:rPr>
                        <a:t> weeks to train at </a:t>
                      </a:r>
                      <a:r>
                        <a:rPr lang="en-US" i="1" baseline="0" dirty="0">
                          <a:solidFill>
                            <a:schemeClr val="tx1"/>
                          </a:solidFill>
                        </a:rPr>
                        <a:t>very</a:t>
                      </a:r>
                      <a:r>
                        <a:rPr lang="en-US" baseline="0" dirty="0">
                          <a:solidFill>
                            <a:schemeClr val="tx1"/>
                          </a:solidFill>
                        </a:rPr>
                        <a:t> large scale</a:t>
                      </a:r>
                      <a:endParaRPr lang="en-US" dirty="0">
                        <a:solidFill>
                          <a:schemeClr val="tx1"/>
                        </a:solidFill>
                      </a:endParaRPr>
                    </a:p>
                  </a:txBody>
                  <a:tcPr>
                    <a:solidFill>
                      <a:schemeClr val="accent2">
                        <a:lumMod val="40000"/>
                        <a:lumOff val="60000"/>
                      </a:schemeClr>
                    </a:solidFill>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dirty="0"/>
              <a:t>Which Model to Use?</a:t>
            </a:r>
          </a:p>
        </p:txBody>
      </p:sp>
      <p:pic>
        <p:nvPicPr>
          <p:cNvPr id="11" name="Picture 10" descr="Image-1.jpeg"/>
          <p:cNvPicPr>
            <a:picLocks noChangeAspect="1"/>
          </p:cNvPicPr>
          <p:nvPr/>
        </p:nvPicPr>
        <p:blipFill>
          <a:blip r:embed="rId3" cstate="print"/>
          <a:srcRect b="24828"/>
          <a:stretch>
            <a:fillRect/>
          </a:stretch>
        </p:blipFill>
        <p:spPr>
          <a:xfrm>
            <a:off x="3538888" y="4770140"/>
            <a:ext cx="989636" cy="1610118"/>
          </a:xfrm>
          <a:prstGeom prst="rect">
            <a:avLst/>
          </a:prstGeom>
        </p:spPr>
      </p:pic>
      <p:pic>
        <p:nvPicPr>
          <p:cNvPr id="10" name="Picture 9" descr="Screen Shot 2018-06-09 at 4.33.57 PM.png"/>
          <p:cNvPicPr>
            <a:picLocks noChangeAspect="1"/>
          </p:cNvPicPr>
          <p:nvPr/>
        </p:nvPicPr>
        <p:blipFill rotWithShape="1">
          <a:blip r:embed="rId4" cstate="print"/>
          <a:srcRect l="10506" r="11170"/>
          <a:stretch/>
        </p:blipFill>
        <p:spPr>
          <a:xfrm>
            <a:off x="467544" y="4773116"/>
            <a:ext cx="2242593" cy="1240738"/>
          </a:xfrm>
          <a:prstGeom prst="rect">
            <a:avLst/>
          </a:prstGeom>
        </p:spPr>
      </p:pic>
      <p:pic>
        <p:nvPicPr>
          <p:cNvPr id="12" name="Picture 11" descr="Screen Shot 2018-06-09 at 4.44.43 PM.png"/>
          <p:cNvPicPr>
            <a:picLocks noChangeAspect="1"/>
          </p:cNvPicPr>
          <p:nvPr/>
        </p:nvPicPr>
        <p:blipFill>
          <a:blip r:embed="rId5" cstate="print"/>
          <a:stretch>
            <a:fillRect/>
          </a:stretch>
        </p:blipFill>
        <p:spPr>
          <a:xfrm>
            <a:off x="5976505" y="4773116"/>
            <a:ext cx="2877270" cy="1388682"/>
          </a:xfrm>
          <a:prstGeom prst="rect">
            <a:avLst/>
          </a:prstGeom>
        </p:spPr>
      </p:pic>
      <p:sp>
        <p:nvSpPr>
          <p:cNvPr id="13" name="Rectangle 12"/>
          <p:cNvSpPr/>
          <p:nvPr/>
        </p:nvSpPr>
        <p:spPr>
          <a:xfrm>
            <a:off x="172616" y="6013855"/>
            <a:ext cx="2743200" cy="294100"/>
          </a:xfrm>
          <a:prstGeom prst="rect">
            <a:avLst/>
          </a:prstGeom>
        </p:spPr>
        <p:txBody>
          <a:bodyPr wrap="square">
            <a:noAutofit/>
          </a:bodyPr>
          <a:lstStyle/>
          <a:p>
            <a:pPr algn="r"/>
            <a:r>
              <a:rPr lang="en-US" sz="1000" dirty="0">
                <a:solidFill>
                  <a:schemeClr val="bg1">
                    <a:lumMod val="50000"/>
                  </a:schemeClr>
                </a:solidFill>
              </a:rPr>
              <a:t>source: Chen et al., </a:t>
            </a:r>
            <a:r>
              <a:rPr lang="en-US" sz="1000" i="1" dirty="0">
                <a:solidFill>
                  <a:schemeClr val="bg1">
                    <a:lumMod val="50000"/>
                  </a:schemeClr>
                </a:solidFill>
              </a:rPr>
              <a:t>ACM Multimedia </a:t>
            </a:r>
            <a:r>
              <a:rPr lang="en-US" sz="1000" dirty="0">
                <a:solidFill>
                  <a:schemeClr val="bg1">
                    <a:lumMod val="50000"/>
                  </a:schemeClr>
                </a:solidFill>
              </a:rPr>
              <a:t>2016</a:t>
            </a:r>
          </a:p>
        </p:txBody>
      </p:sp>
      <p:sp>
        <p:nvSpPr>
          <p:cNvPr id="22" name="Rectangle 21"/>
          <p:cNvSpPr/>
          <p:nvPr/>
        </p:nvSpPr>
        <p:spPr>
          <a:xfrm>
            <a:off x="6011231" y="6290481"/>
            <a:ext cx="2234096" cy="508743"/>
          </a:xfrm>
          <a:prstGeom prst="rect">
            <a:avLst/>
          </a:prstGeom>
        </p:spPr>
        <p:txBody>
          <a:bodyPr wrap="square">
            <a:noAutofit/>
          </a:bodyPr>
          <a:lstStyle/>
          <a:p>
            <a:r>
              <a:rPr lang="en-US" sz="1200" dirty="0"/>
              <a:t>Approximately 3.5 billion searches/day</a:t>
            </a:r>
          </a:p>
        </p:txBody>
      </p:sp>
      <p:sp>
        <p:nvSpPr>
          <p:cNvPr id="23" name="Rectangle 22"/>
          <p:cNvSpPr/>
          <p:nvPr/>
        </p:nvSpPr>
        <p:spPr>
          <a:xfrm>
            <a:off x="3538888" y="6279377"/>
            <a:ext cx="2255401" cy="377064"/>
          </a:xfrm>
          <a:prstGeom prst="rect">
            <a:avLst/>
          </a:prstGeom>
        </p:spPr>
        <p:txBody>
          <a:bodyPr wrap="none">
            <a:noAutofit/>
          </a:bodyPr>
          <a:lstStyle/>
          <a:p>
            <a:r>
              <a:rPr lang="en-US" sz="1400" dirty="0"/>
              <a:t>Approximately 10 billion</a:t>
            </a:r>
          </a:p>
          <a:p>
            <a:r>
              <a:rPr lang="en-US" sz="1400" dirty="0"/>
              <a:t>ads/day</a:t>
            </a:r>
          </a:p>
        </p:txBody>
      </p:sp>
      <p:sp>
        <p:nvSpPr>
          <p:cNvPr id="24" name="Rectangle 23"/>
          <p:cNvSpPr/>
          <p:nvPr/>
        </p:nvSpPr>
        <p:spPr>
          <a:xfrm>
            <a:off x="334227" y="6268271"/>
            <a:ext cx="2509226" cy="530953"/>
          </a:xfrm>
          <a:prstGeom prst="rect">
            <a:avLst/>
          </a:prstGeom>
        </p:spPr>
        <p:txBody>
          <a:bodyPr wrap="square">
            <a:noAutofit/>
          </a:bodyPr>
          <a:lstStyle/>
          <a:p>
            <a:r>
              <a:rPr lang="en-US" sz="1200" dirty="0"/>
              <a:t>Approximately 150 million ads/day</a:t>
            </a:r>
          </a:p>
        </p:txBody>
      </p:sp>
      <p:sp>
        <p:nvSpPr>
          <p:cNvPr id="26" name="Rectangle 25">
            <a:extLst>
              <a:ext uri="{FF2B5EF4-FFF2-40B4-BE49-F238E27FC236}">
                <a16:creationId xmlns:a16="http://schemas.microsoft.com/office/drawing/2014/main" id="{47677612-F43A-498D-B294-D11CF4C12F01}"/>
              </a:ext>
            </a:extLst>
          </p:cNvPr>
          <p:cNvSpPr/>
          <p:nvPr/>
        </p:nvSpPr>
        <p:spPr>
          <a:xfrm>
            <a:off x="3130763" y="1392408"/>
            <a:ext cx="5566194" cy="2837237"/>
          </a:xfrm>
          <a:prstGeom prst="rect">
            <a:avLst/>
          </a:prstGeom>
          <a:solidFill>
            <a:schemeClr val="bg1">
              <a:alpha val="8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6DF696A2-155B-42B7-9ED8-D4DAED5C4E9C}"/>
              </a:ext>
            </a:extLst>
          </p:cNvPr>
          <p:cNvSpPr/>
          <p:nvPr/>
        </p:nvSpPr>
        <p:spPr>
          <a:xfrm>
            <a:off x="867724" y="2730500"/>
            <a:ext cx="2362344" cy="285940"/>
          </a:xfrm>
          <a:prstGeom prst="rect">
            <a:avLst/>
          </a:prstGeom>
          <a:solidFill>
            <a:schemeClr val="bg1">
              <a:alpha val="8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24E0CB1F-A0ED-48CC-B0D1-42ACC3AAA0C1}"/>
              </a:ext>
            </a:extLst>
          </p:cNvPr>
          <p:cNvSpPr/>
          <p:nvPr/>
        </p:nvSpPr>
        <p:spPr>
          <a:xfrm>
            <a:off x="854692" y="3674864"/>
            <a:ext cx="1437467" cy="285940"/>
          </a:xfrm>
          <a:prstGeom prst="rect">
            <a:avLst/>
          </a:prstGeom>
          <a:solidFill>
            <a:schemeClr val="bg1">
              <a:alpha val="8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0397C146-B951-497C-A3C8-1B4D2C5D16FA}"/>
              </a:ext>
            </a:extLst>
          </p:cNvPr>
          <p:cNvGrpSpPr/>
          <p:nvPr/>
        </p:nvGrpSpPr>
        <p:grpSpPr>
          <a:xfrm>
            <a:off x="364091" y="4413550"/>
            <a:ext cx="8456381" cy="2355527"/>
            <a:chOff x="585685" y="4247238"/>
            <a:chExt cx="8101114" cy="2355527"/>
          </a:xfrm>
        </p:grpSpPr>
        <p:sp>
          <p:nvSpPr>
            <p:cNvPr id="3" name="Rectangle 2">
              <a:extLst>
                <a:ext uri="{FF2B5EF4-FFF2-40B4-BE49-F238E27FC236}">
                  <a16:creationId xmlns:a16="http://schemas.microsoft.com/office/drawing/2014/main" id="{ED480596-093F-451D-ACDA-AA2545E36065}"/>
                </a:ext>
              </a:extLst>
            </p:cNvPr>
            <p:cNvSpPr/>
            <p:nvPr/>
          </p:nvSpPr>
          <p:spPr>
            <a:xfrm>
              <a:off x="585685" y="4296186"/>
              <a:ext cx="2792580" cy="2306579"/>
            </a:xfrm>
            <a:prstGeom prst="rect">
              <a:avLst/>
            </a:prstGeom>
            <a:solidFill>
              <a:schemeClr val="bg1">
                <a:alpha val="8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a:p>
          </p:txBody>
        </p:sp>
        <p:sp>
          <p:nvSpPr>
            <p:cNvPr id="21" name="Rectangle 20">
              <a:extLst>
                <a:ext uri="{FF2B5EF4-FFF2-40B4-BE49-F238E27FC236}">
                  <a16:creationId xmlns:a16="http://schemas.microsoft.com/office/drawing/2014/main" id="{6514E150-0DD4-4D38-8640-842DA47243C7}"/>
                </a:ext>
              </a:extLst>
            </p:cNvPr>
            <p:cNvSpPr/>
            <p:nvPr/>
          </p:nvSpPr>
          <p:spPr>
            <a:xfrm>
              <a:off x="3552827" y="4247238"/>
              <a:ext cx="1993233" cy="2355527"/>
            </a:xfrm>
            <a:prstGeom prst="rect">
              <a:avLst/>
            </a:prstGeom>
            <a:solidFill>
              <a:schemeClr val="bg1">
                <a:alpha val="8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a:p>
          </p:txBody>
        </p:sp>
        <p:sp>
          <p:nvSpPr>
            <p:cNvPr id="25" name="Rectangle 24">
              <a:extLst>
                <a:ext uri="{FF2B5EF4-FFF2-40B4-BE49-F238E27FC236}">
                  <a16:creationId xmlns:a16="http://schemas.microsoft.com/office/drawing/2014/main" id="{705F7C4C-0867-407C-BEBF-5FB54597F4BD}"/>
                </a:ext>
              </a:extLst>
            </p:cNvPr>
            <p:cNvSpPr/>
            <p:nvPr/>
          </p:nvSpPr>
          <p:spPr>
            <a:xfrm>
              <a:off x="5716016" y="4361173"/>
              <a:ext cx="2970783" cy="2240869"/>
            </a:xfrm>
            <a:prstGeom prst="rect">
              <a:avLst/>
            </a:prstGeom>
            <a:solidFill>
              <a:schemeClr val="bg1">
                <a:alpha val="8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a:p>
          </p:txBody>
        </p:sp>
      </p:grpSp>
      <p:sp>
        <p:nvSpPr>
          <p:cNvPr id="39" name="Rectangle 38">
            <a:extLst>
              <a:ext uri="{FF2B5EF4-FFF2-40B4-BE49-F238E27FC236}">
                <a16:creationId xmlns:a16="http://schemas.microsoft.com/office/drawing/2014/main" id="{62E17863-AB98-4E77-89DF-1C748E2592F7}"/>
              </a:ext>
            </a:extLst>
          </p:cNvPr>
          <p:cNvSpPr/>
          <p:nvPr/>
        </p:nvSpPr>
        <p:spPr>
          <a:xfrm>
            <a:off x="1071527" y="5457683"/>
            <a:ext cx="1669087" cy="714061"/>
          </a:xfrm>
          <a:prstGeom prst="rect">
            <a:avLst/>
          </a:prstGeom>
          <a:solidFill>
            <a:schemeClr val="accent2">
              <a:lumMod val="40000"/>
              <a:lumOff val="60000"/>
            </a:schemeClr>
          </a:solidFill>
        </p:spPr>
        <p:txBody>
          <a:bodyPr wrap="square">
            <a:noAutofit/>
          </a:bodyPr>
          <a:lstStyle/>
          <a:p>
            <a:pPr>
              <a:spcBef>
                <a:spcPts val="300"/>
              </a:spcBef>
            </a:pPr>
            <a:r>
              <a:rPr lang="en-US" dirty="0"/>
              <a:t>visual ads, lower velocity</a:t>
            </a:r>
          </a:p>
        </p:txBody>
      </p:sp>
      <p:sp>
        <p:nvSpPr>
          <p:cNvPr id="41" name="Rectangle 40">
            <a:extLst>
              <a:ext uri="{FF2B5EF4-FFF2-40B4-BE49-F238E27FC236}">
                <a16:creationId xmlns:a16="http://schemas.microsoft.com/office/drawing/2014/main" id="{197DA6BB-E49B-4C30-B807-58D299FA39A6}"/>
              </a:ext>
            </a:extLst>
          </p:cNvPr>
          <p:cNvSpPr/>
          <p:nvPr/>
        </p:nvSpPr>
        <p:spPr>
          <a:xfrm>
            <a:off x="3414748" y="5457683"/>
            <a:ext cx="2097551" cy="486504"/>
          </a:xfrm>
          <a:prstGeom prst="rect">
            <a:avLst/>
          </a:prstGeom>
          <a:solidFill>
            <a:schemeClr val="accent2">
              <a:lumMod val="40000"/>
              <a:lumOff val="60000"/>
            </a:schemeClr>
          </a:solidFill>
        </p:spPr>
        <p:txBody>
          <a:bodyPr wrap="square">
            <a:noAutofit/>
          </a:bodyPr>
          <a:lstStyle/>
          <a:p>
            <a:pPr>
              <a:spcBef>
                <a:spcPts val="300"/>
              </a:spcBef>
            </a:pPr>
            <a:r>
              <a:rPr lang="en-US" dirty="0"/>
              <a:t>very large scale</a:t>
            </a:r>
          </a:p>
        </p:txBody>
      </p:sp>
      <p:sp>
        <p:nvSpPr>
          <p:cNvPr id="40" name="Rectangle 39">
            <a:extLst>
              <a:ext uri="{FF2B5EF4-FFF2-40B4-BE49-F238E27FC236}">
                <a16:creationId xmlns:a16="http://schemas.microsoft.com/office/drawing/2014/main" id="{7672CE3E-2AAB-4A80-9767-7108A852A526}"/>
              </a:ext>
            </a:extLst>
          </p:cNvPr>
          <p:cNvSpPr/>
          <p:nvPr/>
        </p:nvSpPr>
        <p:spPr>
          <a:xfrm>
            <a:off x="6199584" y="5457683"/>
            <a:ext cx="1828800" cy="754204"/>
          </a:xfrm>
          <a:prstGeom prst="rect">
            <a:avLst/>
          </a:prstGeom>
          <a:solidFill>
            <a:schemeClr val="accent2">
              <a:lumMod val="40000"/>
              <a:lumOff val="60000"/>
            </a:schemeClr>
          </a:solidFill>
        </p:spPr>
        <p:txBody>
          <a:bodyPr wrap="square">
            <a:noAutofit/>
          </a:bodyPr>
          <a:lstStyle/>
          <a:p>
            <a:pPr>
              <a:spcBef>
                <a:spcPts val="300"/>
              </a:spcBef>
            </a:pPr>
            <a:r>
              <a:rPr lang="en-US" dirty="0"/>
              <a:t>very large scale</a:t>
            </a:r>
          </a:p>
          <a:p>
            <a:pPr>
              <a:spcBef>
                <a:spcPts val="300"/>
              </a:spcBef>
            </a:pPr>
            <a:r>
              <a:rPr lang="en-US" dirty="0"/>
              <a:t>simpler ads</a:t>
            </a:r>
          </a:p>
        </p:txBody>
      </p:sp>
      <p:sp>
        <p:nvSpPr>
          <p:cNvPr id="43" name="Rectangle 42">
            <a:extLst>
              <a:ext uri="{FF2B5EF4-FFF2-40B4-BE49-F238E27FC236}">
                <a16:creationId xmlns:a16="http://schemas.microsoft.com/office/drawing/2014/main" id="{3F97D6E6-FB0A-4945-87F5-750147B5E2CB}"/>
              </a:ext>
            </a:extLst>
          </p:cNvPr>
          <p:cNvSpPr/>
          <p:nvPr/>
        </p:nvSpPr>
        <p:spPr>
          <a:xfrm>
            <a:off x="3360758" y="4304041"/>
            <a:ext cx="1818126" cy="338554"/>
          </a:xfrm>
          <a:prstGeom prst="rect">
            <a:avLst/>
          </a:prstGeom>
        </p:spPr>
        <p:txBody>
          <a:bodyPr wrap="none">
            <a:noAutofit/>
          </a:bodyPr>
          <a:lstStyle/>
          <a:p>
            <a:pPr marL="342900" indent="-342900">
              <a:buFont typeface="+mj-lt"/>
              <a:buAutoNum type="alphaUcPeriod" startAt="2"/>
            </a:pPr>
            <a:r>
              <a:rPr lang="en-US" sz="1600" dirty="0" err="1"/>
              <a:t>Facebook</a:t>
            </a:r>
            <a:r>
              <a:rPr lang="en-US" sz="1600" dirty="0"/>
              <a:t> ads</a:t>
            </a:r>
          </a:p>
        </p:txBody>
      </p:sp>
      <p:sp>
        <p:nvSpPr>
          <p:cNvPr id="44" name="Rectangle 43">
            <a:extLst>
              <a:ext uri="{FF2B5EF4-FFF2-40B4-BE49-F238E27FC236}">
                <a16:creationId xmlns:a16="http://schemas.microsoft.com/office/drawing/2014/main" id="{C9785A52-B9D2-41A4-B674-3C2D6F820F94}"/>
              </a:ext>
            </a:extLst>
          </p:cNvPr>
          <p:cNvSpPr/>
          <p:nvPr/>
        </p:nvSpPr>
        <p:spPr>
          <a:xfrm>
            <a:off x="5976505" y="4332104"/>
            <a:ext cx="2892511" cy="338554"/>
          </a:xfrm>
          <a:prstGeom prst="rect">
            <a:avLst/>
          </a:prstGeom>
        </p:spPr>
        <p:txBody>
          <a:bodyPr wrap="square">
            <a:noAutofit/>
          </a:bodyPr>
          <a:lstStyle/>
          <a:p>
            <a:pPr marL="342900" indent="-342900">
              <a:buFont typeface="+mj-lt"/>
              <a:buAutoNum type="alphaUcPeriod" startAt="3"/>
            </a:pPr>
            <a:r>
              <a:rPr lang="en-US" sz="1600" dirty="0"/>
              <a:t>Sponsored search ads</a:t>
            </a:r>
          </a:p>
        </p:txBody>
      </p:sp>
      <p:sp>
        <p:nvSpPr>
          <p:cNvPr id="45" name="Rectangle 44">
            <a:extLst>
              <a:ext uri="{FF2B5EF4-FFF2-40B4-BE49-F238E27FC236}">
                <a16:creationId xmlns:a16="http://schemas.microsoft.com/office/drawing/2014/main" id="{8D017269-9BD1-4AD8-8AB0-4EEA1F966CA0}"/>
              </a:ext>
            </a:extLst>
          </p:cNvPr>
          <p:cNvSpPr/>
          <p:nvPr/>
        </p:nvSpPr>
        <p:spPr>
          <a:xfrm>
            <a:off x="467544" y="4315916"/>
            <a:ext cx="2553308" cy="338554"/>
          </a:xfrm>
          <a:prstGeom prst="rect">
            <a:avLst/>
          </a:prstGeom>
        </p:spPr>
        <p:txBody>
          <a:bodyPr wrap="square">
            <a:noAutofit/>
          </a:bodyPr>
          <a:lstStyle/>
          <a:p>
            <a:pPr marL="342900" indent="-342900">
              <a:buFont typeface="+mj-lt"/>
              <a:buAutoNum type="alphaUcPeriod"/>
            </a:pPr>
            <a:r>
              <a:rPr lang="en-US" sz="1600" dirty="0"/>
              <a:t>Display ads at </a:t>
            </a:r>
            <a:r>
              <a:rPr lang="en-US" sz="1600" dirty="0" err="1"/>
              <a:t>Alibaba</a:t>
            </a:r>
            <a:endParaRPr lang="en-US" sz="1600" dirty="0"/>
          </a:p>
        </p:txBody>
      </p:sp>
      <p:cxnSp>
        <p:nvCxnSpPr>
          <p:cNvPr id="27" name="Straight Connector 26">
            <a:extLst>
              <a:ext uri="{FF2B5EF4-FFF2-40B4-BE49-F238E27FC236}">
                <a16:creationId xmlns:a16="http://schemas.microsoft.com/office/drawing/2014/main" id="{7EED6A01-34A3-4BDD-B893-775397C467CC}"/>
              </a:ext>
            </a:extLst>
          </p:cNvPr>
          <p:cNvCxnSpPr>
            <a:cxnSpLocks/>
          </p:cNvCxnSpPr>
          <p:nvPr/>
        </p:nvCxnSpPr>
        <p:spPr>
          <a:xfrm>
            <a:off x="457200" y="4307404"/>
            <a:ext cx="8229600" cy="0"/>
          </a:xfrm>
          <a:prstGeom prst="line">
            <a:avLst/>
          </a:prstGeom>
          <a:ln>
            <a:solidFill>
              <a:srgbClr val="80000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048608" y="1998489"/>
            <a:ext cx="3077594" cy="2384192"/>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942810" y="2107712"/>
            <a:ext cx="697782" cy="2213064"/>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81731" y="3924452"/>
            <a:ext cx="221649" cy="410504"/>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60D1F78-4DFE-A843-B226-8274D1E83682}"/>
              </a:ext>
            </a:extLst>
          </p:cNvPr>
          <p:cNvCxnSpPr>
            <a:cxnSpLocks/>
          </p:cNvCxnSpPr>
          <p:nvPr/>
        </p:nvCxnSpPr>
        <p:spPr>
          <a:xfrm>
            <a:off x="2843808" y="2636912"/>
            <a:ext cx="796784" cy="1679004"/>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519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373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Predicting Clicks</a:t>
            </a:r>
          </a:p>
        </p:txBody>
      </p:sp>
      <p:sp>
        <p:nvSpPr>
          <p:cNvPr id="3" name="Subtitle 2"/>
          <p:cNvSpPr>
            <a:spLocks noGrp="1"/>
          </p:cNvSpPr>
          <p:nvPr>
            <p:ph type="subTitle" idx="1"/>
          </p:nvPr>
        </p:nvSpPr>
        <p:spPr/>
        <p:txBody>
          <a:bodyPr/>
          <a:lstStyle/>
          <a:p>
            <a:r>
              <a:rPr lang="en-US" dirty="0"/>
              <a:t>Logistic Regression</a:t>
            </a:r>
            <a:endParaRPr lang="en-IN" dirty="0"/>
          </a:p>
        </p:txBody>
      </p:sp>
    </p:spTree>
    <p:extLst>
      <p:ext uri="{BB962C8B-B14F-4D97-AF65-F5344CB8AC3E}">
        <p14:creationId xmlns:p14="http://schemas.microsoft.com/office/powerpoint/2010/main" val="1032499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Logistic Regression at Google</a:t>
            </a:r>
          </a:p>
        </p:txBody>
      </p:sp>
      <p:sp>
        <p:nvSpPr>
          <p:cNvPr id="3" name="Content Placeholder 2"/>
          <p:cNvSpPr>
            <a:spLocks noGrp="1"/>
          </p:cNvSpPr>
          <p:nvPr>
            <p:ph idx="1"/>
          </p:nvPr>
        </p:nvSpPr>
        <p:spPr>
          <a:xfrm>
            <a:off x="457200" y="1485900"/>
            <a:ext cx="8229600" cy="830997"/>
          </a:xfrm>
        </p:spPr>
        <p:txBody>
          <a:bodyPr>
            <a:noAutofit/>
          </a:bodyPr>
          <a:lstStyle/>
          <a:p>
            <a:r>
              <a:rPr lang="en-US" sz="2600" dirty="0"/>
              <a:t>Billions features</a:t>
            </a:r>
          </a:p>
          <a:p>
            <a:r>
              <a:rPr lang="en-US" sz="2600" dirty="0"/>
              <a:t>Emphasis on </a:t>
            </a:r>
            <a:r>
              <a:rPr lang="en-US" sz="2600" dirty="0" err="1"/>
              <a:t>sparsity</a:t>
            </a:r>
            <a:endParaRPr lang="en-US" sz="2600" dirty="0"/>
          </a:p>
        </p:txBody>
      </p:sp>
      <p:grpSp>
        <p:nvGrpSpPr>
          <p:cNvPr id="20" name="Group 19" descr="A concept map with technical terminology demonstrates how data, probability, and model training are sparsified." title="Logistic Regression at Google"/>
          <p:cNvGrpSpPr/>
          <p:nvPr/>
        </p:nvGrpSpPr>
        <p:grpSpPr>
          <a:xfrm>
            <a:off x="457200" y="2360446"/>
            <a:ext cx="8216735" cy="3974036"/>
            <a:chOff x="457200" y="2360446"/>
            <a:chExt cx="8216735" cy="3974036"/>
          </a:xfrm>
        </p:grpSpPr>
        <p:grpSp>
          <p:nvGrpSpPr>
            <p:cNvPr id="45" name="Group 44"/>
            <p:cNvGrpSpPr/>
            <p:nvPr/>
          </p:nvGrpSpPr>
          <p:grpSpPr>
            <a:xfrm>
              <a:off x="518160" y="2547677"/>
              <a:ext cx="8003375" cy="2927767"/>
              <a:chOff x="518160" y="2547677"/>
              <a:chExt cx="8003375" cy="2927767"/>
            </a:xfrm>
          </p:grpSpPr>
          <p:sp>
            <p:nvSpPr>
              <p:cNvPr id="51" name="Arrow: Right 4">
                <a:extLst>
                  <a:ext uri="{FF2B5EF4-FFF2-40B4-BE49-F238E27FC236}">
                    <a16:creationId xmlns:a16="http://schemas.microsoft.com/office/drawing/2014/main" id="{505B6FEE-F20E-41B4-B551-288A196AA62B}"/>
                  </a:ext>
                </a:extLst>
              </p:cNvPr>
              <p:cNvSpPr/>
              <p:nvPr/>
            </p:nvSpPr>
            <p:spPr>
              <a:xfrm>
                <a:off x="518160" y="2804160"/>
                <a:ext cx="1171042" cy="896790"/>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tx1"/>
                    </a:solidFill>
                  </a:rPr>
                  <a:t>Streaming</a:t>
                </a:r>
                <a:br>
                  <a:rPr lang="en-US" sz="1200" dirty="0">
                    <a:solidFill>
                      <a:schemeClr val="tx1"/>
                    </a:solidFill>
                  </a:rPr>
                </a:br>
                <a:r>
                  <a:rPr lang="en-US" sz="1200" dirty="0">
                    <a:solidFill>
                      <a:schemeClr val="tx1"/>
                    </a:solidFill>
                  </a:rPr>
                  <a:t>data</a:t>
                </a:r>
              </a:p>
            </p:txBody>
          </p:sp>
          <p:sp>
            <p:nvSpPr>
              <p:cNvPr id="52" name="Rectangle 51">
                <a:extLst>
                  <a:ext uri="{FF2B5EF4-FFF2-40B4-BE49-F238E27FC236}">
                    <a16:creationId xmlns:a16="http://schemas.microsoft.com/office/drawing/2014/main" id="{D749A752-02D3-46AD-96AA-BD6A61DD772C}"/>
                  </a:ext>
                </a:extLst>
              </p:cNvPr>
              <p:cNvSpPr/>
              <p:nvPr/>
            </p:nvSpPr>
            <p:spPr>
              <a:xfrm>
                <a:off x="1798319" y="2547677"/>
                <a:ext cx="1104697" cy="126232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t>Probabilistic</a:t>
                </a:r>
                <a:br>
                  <a:rPr lang="en-US" sz="1200" dirty="0"/>
                </a:br>
                <a:r>
                  <a:rPr lang="en-US" sz="1200" dirty="0"/>
                  <a:t>feature</a:t>
                </a:r>
                <a:br>
                  <a:rPr lang="en-US" sz="1200" dirty="0"/>
                </a:br>
                <a:r>
                  <a:rPr lang="en-US" sz="1200" dirty="0"/>
                  <a:t>inclusion</a:t>
                </a:r>
              </a:p>
            </p:txBody>
          </p:sp>
          <p:sp>
            <p:nvSpPr>
              <p:cNvPr id="53" name="Arrow: Right 8">
                <a:extLst>
                  <a:ext uri="{FF2B5EF4-FFF2-40B4-BE49-F238E27FC236}">
                    <a16:creationId xmlns:a16="http://schemas.microsoft.com/office/drawing/2014/main" id="{EB8DB09C-038F-475A-8EE2-D16EE6716DDF}"/>
                  </a:ext>
                </a:extLst>
              </p:cNvPr>
              <p:cNvSpPr/>
              <p:nvPr/>
            </p:nvSpPr>
            <p:spPr>
              <a:xfrm>
                <a:off x="3008392" y="2971800"/>
                <a:ext cx="411480" cy="56388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54" name="Group 53"/>
              <p:cNvGrpSpPr/>
              <p:nvPr/>
            </p:nvGrpSpPr>
            <p:grpSpPr>
              <a:xfrm>
                <a:off x="3474719" y="2547677"/>
                <a:ext cx="1828486" cy="1262323"/>
                <a:chOff x="3474719" y="2547677"/>
                <a:chExt cx="1828486" cy="1262323"/>
              </a:xfrm>
            </p:grpSpPr>
            <p:sp>
              <p:nvSpPr>
                <p:cNvPr id="65" name="Rectangle 64">
                  <a:extLst>
                    <a:ext uri="{FF2B5EF4-FFF2-40B4-BE49-F238E27FC236}">
                      <a16:creationId xmlns:a16="http://schemas.microsoft.com/office/drawing/2014/main" id="{96519953-D23C-4251-A161-EDB9869597FC}"/>
                    </a:ext>
                  </a:extLst>
                </p:cNvPr>
                <p:cNvSpPr/>
                <p:nvPr/>
              </p:nvSpPr>
              <p:spPr>
                <a:xfrm>
                  <a:off x="3474719" y="2547677"/>
                  <a:ext cx="1320574" cy="805123"/>
                </a:xfrm>
                <a:prstGeom prst="rect">
                  <a:avLst/>
                </a:prstGeom>
                <a:solidFill>
                  <a:schemeClr val="accent2">
                    <a:lumMod val="20000"/>
                    <a:lumOff val="80000"/>
                  </a:schemeClr>
                </a:solidFill>
                <a:ln w="95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6" name="Rectangle 65">
                  <a:extLst>
                    <a:ext uri="{FF2B5EF4-FFF2-40B4-BE49-F238E27FC236}">
                      <a16:creationId xmlns:a16="http://schemas.microsoft.com/office/drawing/2014/main" id="{76A8D221-37BB-4866-9BEC-0EE5A29E4392}"/>
                    </a:ext>
                  </a:extLst>
                </p:cNvPr>
                <p:cNvSpPr/>
                <p:nvPr/>
              </p:nvSpPr>
              <p:spPr>
                <a:xfrm>
                  <a:off x="3644023" y="2700077"/>
                  <a:ext cx="1320574" cy="805123"/>
                </a:xfrm>
                <a:prstGeom prst="rect">
                  <a:avLst/>
                </a:prstGeom>
                <a:solidFill>
                  <a:schemeClr val="accent2">
                    <a:lumMod val="20000"/>
                    <a:lumOff val="80000"/>
                  </a:schemeClr>
                </a:solidFill>
                <a:ln w="95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7" name="Rectangle 66">
                  <a:extLst>
                    <a:ext uri="{FF2B5EF4-FFF2-40B4-BE49-F238E27FC236}">
                      <a16:creationId xmlns:a16="http://schemas.microsoft.com/office/drawing/2014/main" id="{00FA6A64-0F8C-4749-A2F6-5CDF7427A929}"/>
                    </a:ext>
                  </a:extLst>
                </p:cNvPr>
                <p:cNvSpPr/>
                <p:nvPr/>
              </p:nvSpPr>
              <p:spPr>
                <a:xfrm>
                  <a:off x="3813328" y="2852477"/>
                  <a:ext cx="1320574" cy="805123"/>
                </a:xfrm>
                <a:prstGeom prst="rect">
                  <a:avLst/>
                </a:prstGeom>
                <a:solidFill>
                  <a:schemeClr val="accent2">
                    <a:lumMod val="20000"/>
                    <a:lumOff val="80000"/>
                  </a:schemeClr>
                </a:solidFill>
                <a:ln w="95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8" name="Rectangle 67">
                  <a:extLst>
                    <a:ext uri="{FF2B5EF4-FFF2-40B4-BE49-F238E27FC236}">
                      <a16:creationId xmlns:a16="http://schemas.microsoft.com/office/drawing/2014/main" id="{BAC3FA2A-33A1-4E69-9955-26B3C342BC0B}"/>
                    </a:ext>
                  </a:extLst>
                </p:cNvPr>
                <p:cNvSpPr/>
                <p:nvPr/>
              </p:nvSpPr>
              <p:spPr>
                <a:xfrm>
                  <a:off x="3982631" y="3004877"/>
                  <a:ext cx="1320574" cy="805123"/>
                </a:xfrm>
                <a:prstGeom prst="rect">
                  <a:avLst/>
                </a:prstGeom>
                <a:solidFill>
                  <a:schemeClr val="accent2">
                    <a:lumMod val="20000"/>
                    <a:lumOff val="80000"/>
                  </a:schemeClr>
                </a:solidFill>
                <a:ln w="95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tx1"/>
                      </a:solidFill>
                    </a:rPr>
                    <a:t>Parallelized</a:t>
                  </a:r>
                  <a:br>
                    <a:rPr lang="en-US" sz="1200" dirty="0">
                      <a:solidFill>
                        <a:schemeClr val="tx1"/>
                      </a:solidFill>
                    </a:rPr>
                  </a:br>
                  <a:r>
                    <a:rPr lang="en-US" sz="1200" dirty="0">
                      <a:solidFill>
                        <a:schemeClr val="tx1"/>
                      </a:solidFill>
                    </a:rPr>
                    <a:t>model</a:t>
                  </a:r>
                  <a:br>
                    <a:rPr lang="en-US" sz="1200" dirty="0">
                      <a:solidFill>
                        <a:schemeClr val="tx1"/>
                      </a:solidFill>
                    </a:rPr>
                  </a:br>
                  <a:r>
                    <a:rPr lang="en-US" sz="1200" dirty="0">
                      <a:solidFill>
                        <a:schemeClr val="tx1"/>
                      </a:solidFill>
                    </a:rPr>
                    <a:t>training</a:t>
                  </a:r>
                </a:p>
              </p:txBody>
            </p:sp>
          </p:grpSp>
          <p:sp>
            <p:nvSpPr>
              <p:cNvPr id="55" name="Arrow: Right 20">
                <a:extLst>
                  <a:ext uri="{FF2B5EF4-FFF2-40B4-BE49-F238E27FC236}">
                    <a16:creationId xmlns:a16="http://schemas.microsoft.com/office/drawing/2014/main" id="{F68CE392-B695-4DB4-A3D1-23E59C0AFD11}"/>
                  </a:ext>
                </a:extLst>
              </p:cNvPr>
              <p:cNvSpPr/>
              <p:nvPr/>
            </p:nvSpPr>
            <p:spPr>
              <a:xfrm>
                <a:off x="5394646" y="3166425"/>
                <a:ext cx="1290090" cy="482026"/>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000" dirty="0" err="1">
                    <a:solidFill>
                      <a:schemeClr val="bg1"/>
                    </a:solidFill>
                  </a:rPr>
                  <a:t>Sparsification</a:t>
                </a:r>
                <a:endParaRPr lang="en-US" sz="1000" dirty="0">
                  <a:solidFill>
                    <a:schemeClr val="bg1"/>
                  </a:solidFill>
                </a:endParaRPr>
              </a:p>
            </p:txBody>
          </p:sp>
          <p:grpSp>
            <p:nvGrpSpPr>
              <p:cNvPr id="56" name="Group 55"/>
              <p:cNvGrpSpPr/>
              <p:nvPr/>
            </p:nvGrpSpPr>
            <p:grpSpPr>
              <a:xfrm>
                <a:off x="6840987" y="4191000"/>
                <a:ext cx="1680548" cy="1284444"/>
                <a:chOff x="6840987" y="4191000"/>
                <a:chExt cx="1680548" cy="1284444"/>
              </a:xfrm>
            </p:grpSpPr>
            <p:sp>
              <p:nvSpPr>
                <p:cNvPr id="60" name="TextBox 59">
                  <a:extLst>
                    <a:ext uri="{FF2B5EF4-FFF2-40B4-BE49-F238E27FC236}">
                      <a16:creationId xmlns:a16="http://schemas.microsoft.com/office/drawing/2014/main" id="{3E5ACD35-C1B0-40BB-A21F-6A97B8B6918F}"/>
                    </a:ext>
                  </a:extLst>
                </p:cNvPr>
                <p:cNvSpPr txBox="1"/>
                <p:nvPr/>
              </p:nvSpPr>
              <p:spPr>
                <a:xfrm>
                  <a:off x="6840987" y="4191000"/>
                  <a:ext cx="1013296" cy="674844"/>
                </a:xfrm>
                <a:prstGeom prst="rect">
                  <a:avLst/>
                </a:prstGeom>
                <a:solidFill>
                  <a:schemeClr val="accent2">
                    <a:lumMod val="20000"/>
                    <a:lumOff val="80000"/>
                  </a:schemeClr>
                </a:solidFill>
                <a:ln>
                  <a:solidFill>
                    <a:schemeClr val="accent2">
                      <a:lumMod val="40000"/>
                      <a:lumOff val="60000"/>
                    </a:schemeClr>
                  </a:solidFill>
                </a:ln>
              </p:spPr>
              <p:txBody>
                <a:bodyPr wrap="square" rtlCol="0">
                  <a:noAutofit/>
                </a:bodyPr>
                <a:lstStyle/>
                <a:p>
                  <a:endParaRPr lang="en-US" dirty="0"/>
                </a:p>
              </p:txBody>
            </p:sp>
            <p:sp>
              <p:nvSpPr>
                <p:cNvPr id="61" name="TextBox 60">
                  <a:extLst>
                    <a:ext uri="{FF2B5EF4-FFF2-40B4-BE49-F238E27FC236}">
                      <a16:creationId xmlns:a16="http://schemas.microsoft.com/office/drawing/2014/main" id="{A8FD2DED-0AA3-4B0F-B732-F8F4AB2BA194}"/>
                    </a:ext>
                  </a:extLst>
                </p:cNvPr>
                <p:cNvSpPr txBox="1"/>
                <p:nvPr/>
              </p:nvSpPr>
              <p:spPr>
                <a:xfrm>
                  <a:off x="7012497" y="4343400"/>
                  <a:ext cx="1013296" cy="674844"/>
                </a:xfrm>
                <a:prstGeom prst="rect">
                  <a:avLst/>
                </a:prstGeom>
                <a:solidFill>
                  <a:schemeClr val="accent2">
                    <a:lumMod val="20000"/>
                    <a:lumOff val="80000"/>
                  </a:schemeClr>
                </a:solidFill>
                <a:ln>
                  <a:solidFill>
                    <a:schemeClr val="accent2">
                      <a:lumMod val="40000"/>
                      <a:lumOff val="60000"/>
                    </a:schemeClr>
                  </a:solidFill>
                </a:ln>
              </p:spPr>
              <p:txBody>
                <a:bodyPr wrap="square" rtlCol="0">
                  <a:noAutofit/>
                </a:bodyPr>
                <a:lstStyle/>
                <a:p>
                  <a:endParaRPr lang="en-US" dirty="0"/>
                </a:p>
              </p:txBody>
            </p:sp>
            <p:sp>
              <p:nvSpPr>
                <p:cNvPr id="62" name="TextBox 61">
                  <a:extLst>
                    <a:ext uri="{FF2B5EF4-FFF2-40B4-BE49-F238E27FC236}">
                      <a16:creationId xmlns:a16="http://schemas.microsoft.com/office/drawing/2014/main" id="{EACD9F35-90D2-4448-BCB3-CE3EC349D5C7}"/>
                    </a:ext>
                  </a:extLst>
                </p:cNvPr>
                <p:cNvSpPr txBox="1"/>
                <p:nvPr/>
              </p:nvSpPr>
              <p:spPr>
                <a:xfrm>
                  <a:off x="7177745" y="4495800"/>
                  <a:ext cx="1013295" cy="674844"/>
                </a:xfrm>
                <a:prstGeom prst="rect">
                  <a:avLst/>
                </a:prstGeom>
                <a:solidFill>
                  <a:schemeClr val="accent2">
                    <a:lumMod val="20000"/>
                    <a:lumOff val="80000"/>
                  </a:schemeClr>
                </a:solidFill>
                <a:ln>
                  <a:solidFill>
                    <a:schemeClr val="accent2">
                      <a:lumMod val="40000"/>
                      <a:lumOff val="60000"/>
                    </a:schemeClr>
                  </a:solidFill>
                </a:ln>
              </p:spPr>
              <p:txBody>
                <a:bodyPr wrap="square" rtlCol="0">
                  <a:noAutofit/>
                </a:bodyPr>
                <a:lstStyle/>
                <a:p>
                  <a:endParaRPr lang="en-US" dirty="0"/>
                </a:p>
              </p:txBody>
            </p:sp>
            <p:sp>
              <p:nvSpPr>
                <p:cNvPr id="63" name="TextBox 62">
                  <a:extLst>
                    <a:ext uri="{FF2B5EF4-FFF2-40B4-BE49-F238E27FC236}">
                      <a16:creationId xmlns:a16="http://schemas.microsoft.com/office/drawing/2014/main" id="{06CC4CF3-B90D-4BC9-ADB7-966CD809FB83}"/>
                    </a:ext>
                  </a:extLst>
                </p:cNvPr>
                <p:cNvSpPr txBox="1"/>
                <p:nvPr/>
              </p:nvSpPr>
              <p:spPr>
                <a:xfrm>
                  <a:off x="7342994" y="4648200"/>
                  <a:ext cx="1013295" cy="674844"/>
                </a:xfrm>
                <a:prstGeom prst="rect">
                  <a:avLst/>
                </a:prstGeom>
                <a:solidFill>
                  <a:schemeClr val="accent2">
                    <a:lumMod val="20000"/>
                    <a:lumOff val="80000"/>
                  </a:schemeClr>
                </a:solidFill>
                <a:ln>
                  <a:solidFill>
                    <a:schemeClr val="accent2">
                      <a:lumMod val="40000"/>
                      <a:lumOff val="60000"/>
                    </a:schemeClr>
                  </a:solidFill>
                </a:ln>
              </p:spPr>
              <p:txBody>
                <a:bodyPr wrap="square" rtlCol="0">
                  <a:noAutofit/>
                </a:bodyPr>
                <a:lstStyle/>
                <a:p>
                  <a:endParaRPr lang="en-US" dirty="0"/>
                </a:p>
              </p:txBody>
            </p:sp>
            <p:sp>
              <p:nvSpPr>
                <p:cNvPr id="64" name="TextBox 63">
                  <a:extLst>
                    <a:ext uri="{FF2B5EF4-FFF2-40B4-BE49-F238E27FC236}">
                      <a16:creationId xmlns:a16="http://schemas.microsoft.com/office/drawing/2014/main" id="{94E2B9FD-8349-4504-933F-645827DEC1BB}"/>
                    </a:ext>
                  </a:extLst>
                </p:cNvPr>
                <p:cNvSpPr txBox="1"/>
                <p:nvPr/>
              </p:nvSpPr>
              <p:spPr>
                <a:xfrm>
                  <a:off x="7508240" y="4800600"/>
                  <a:ext cx="1013295" cy="674844"/>
                </a:xfrm>
                <a:prstGeom prst="rect">
                  <a:avLst/>
                </a:prstGeom>
                <a:solidFill>
                  <a:schemeClr val="accent2">
                    <a:lumMod val="20000"/>
                    <a:lumOff val="80000"/>
                  </a:schemeClr>
                </a:solidFill>
                <a:ln>
                  <a:solidFill>
                    <a:schemeClr val="accent2">
                      <a:lumMod val="40000"/>
                      <a:lumOff val="60000"/>
                    </a:schemeClr>
                  </a:solidFill>
                </a:ln>
              </p:spPr>
              <p:txBody>
                <a:bodyPr wrap="square" rtlCol="0">
                  <a:noAutofit/>
                </a:bodyPr>
                <a:lstStyle/>
                <a:p>
                  <a:endParaRPr lang="en-US" dirty="0"/>
                </a:p>
              </p:txBody>
            </p:sp>
          </p:grpSp>
          <p:sp>
            <p:nvSpPr>
              <p:cNvPr id="57" name="Rectangle 56">
                <a:extLst>
                  <a:ext uri="{FF2B5EF4-FFF2-40B4-BE49-F238E27FC236}">
                    <a16:creationId xmlns:a16="http://schemas.microsoft.com/office/drawing/2014/main" id="{392557ED-DF0E-4013-BEF3-8C8CFEE4E5DF}"/>
                  </a:ext>
                </a:extLst>
              </p:cNvPr>
              <p:cNvSpPr/>
              <p:nvPr/>
            </p:nvSpPr>
            <p:spPr>
              <a:xfrm>
                <a:off x="4074072" y="4373880"/>
                <a:ext cx="1259928" cy="868680"/>
              </a:xfrm>
              <a:prstGeom prst="rect">
                <a:avLst/>
              </a:prstGeom>
              <a:solidFill>
                <a:schemeClr val="accent2">
                  <a:lumMod val="20000"/>
                  <a:lumOff val="80000"/>
                </a:schemeClr>
              </a:solidFill>
              <a:ln w="95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tx1"/>
                    </a:solidFill>
                  </a:rPr>
                  <a:t>Progressive</a:t>
                </a:r>
                <a:br>
                  <a:rPr lang="en-US" sz="1200" dirty="0">
                    <a:solidFill>
                      <a:schemeClr val="tx1"/>
                    </a:solidFill>
                  </a:rPr>
                </a:br>
                <a:r>
                  <a:rPr lang="en-US" sz="1200" dirty="0">
                    <a:solidFill>
                      <a:schemeClr val="tx1"/>
                    </a:solidFill>
                  </a:rPr>
                  <a:t>validation</a:t>
                </a:r>
                <a:br>
                  <a:rPr lang="en-US" sz="1200" dirty="0">
                    <a:solidFill>
                      <a:schemeClr val="tx1"/>
                    </a:solidFill>
                  </a:rPr>
                </a:br>
                <a:r>
                  <a:rPr lang="en-US" sz="1200" dirty="0">
                    <a:solidFill>
                      <a:schemeClr val="tx1"/>
                    </a:solidFill>
                  </a:rPr>
                  <a:t>metrics</a:t>
                </a:r>
              </a:p>
            </p:txBody>
          </p:sp>
          <p:sp>
            <p:nvSpPr>
              <p:cNvPr id="58" name="Arrow: Down 33">
                <a:extLst>
                  <a:ext uri="{FF2B5EF4-FFF2-40B4-BE49-F238E27FC236}">
                    <a16:creationId xmlns:a16="http://schemas.microsoft.com/office/drawing/2014/main" id="{1319FDFA-98CF-43D9-8B7F-670086E10E39}"/>
                  </a:ext>
                </a:extLst>
              </p:cNvPr>
              <p:cNvSpPr/>
              <p:nvPr/>
            </p:nvSpPr>
            <p:spPr>
              <a:xfrm>
                <a:off x="4533126" y="3949242"/>
                <a:ext cx="328434" cy="302718"/>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9" name="Arrow: Down 34">
                <a:extLst>
                  <a:ext uri="{FF2B5EF4-FFF2-40B4-BE49-F238E27FC236}">
                    <a16:creationId xmlns:a16="http://schemas.microsoft.com/office/drawing/2014/main" id="{955F2121-C9B3-4545-9287-E6AEDE155805}"/>
                  </a:ext>
                </a:extLst>
              </p:cNvPr>
              <p:cNvSpPr/>
              <p:nvPr/>
            </p:nvSpPr>
            <p:spPr>
              <a:xfrm>
                <a:off x="7183418" y="3782192"/>
                <a:ext cx="328434" cy="302718"/>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46" name="TextBox 45">
              <a:extLst>
                <a:ext uri="{FF2B5EF4-FFF2-40B4-BE49-F238E27FC236}">
                  <a16:creationId xmlns:a16="http://schemas.microsoft.com/office/drawing/2014/main" id="{94E2B9FD-8349-4504-933F-645827DEC1BB}"/>
                </a:ext>
              </a:extLst>
            </p:cNvPr>
            <p:cNvSpPr txBox="1"/>
            <p:nvPr/>
          </p:nvSpPr>
          <p:spPr>
            <a:xfrm>
              <a:off x="7660640" y="4953000"/>
              <a:ext cx="1013295" cy="674844"/>
            </a:xfrm>
            <a:prstGeom prst="rect">
              <a:avLst/>
            </a:prstGeom>
            <a:solidFill>
              <a:schemeClr val="accent2">
                <a:lumMod val="20000"/>
                <a:lumOff val="80000"/>
              </a:schemeClr>
            </a:solidFill>
            <a:ln>
              <a:solidFill>
                <a:schemeClr val="accent2">
                  <a:lumMod val="40000"/>
                  <a:lumOff val="60000"/>
                </a:schemeClr>
              </a:solidFill>
            </a:ln>
          </p:spPr>
          <p:txBody>
            <a:bodyPr wrap="square" rtlCol="0">
              <a:noAutofit/>
            </a:bodyPr>
            <a:lstStyle/>
            <a:p>
              <a:endParaRPr lang="en-US" dirty="0"/>
            </a:p>
          </p:txBody>
        </p:sp>
        <p:sp>
          <p:nvSpPr>
            <p:cNvPr id="47" name="TextBox 46"/>
            <p:cNvSpPr txBox="1"/>
            <p:nvPr/>
          </p:nvSpPr>
          <p:spPr>
            <a:xfrm>
              <a:off x="7725103" y="4990340"/>
              <a:ext cx="884368" cy="600164"/>
            </a:xfrm>
            <a:prstGeom prst="rect">
              <a:avLst/>
            </a:prstGeom>
            <a:noFill/>
          </p:spPr>
          <p:txBody>
            <a:bodyPr wrap="square" rtlCol="0">
              <a:noAutofit/>
            </a:bodyPr>
            <a:lstStyle/>
            <a:p>
              <a:pPr algn="ctr"/>
              <a:r>
                <a:rPr lang="en-US" sz="1200" dirty="0"/>
                <a:t>Model</a:t>
              </a:r>
              <a:br>
                <a:rPr lang="en-US" sz="1200" dirty="0"/>
              </a:br>
              <a:r>
                <a:rPr lang="en-US" sz="1200" dirty="0"/>
                <a:t>serving</a:t>
              </a:r>
              <a:br>
                <a:rPr lang="en-US" sz="1200" dirty="0"/>
              </a:br>
              <a:r>
                <a:rPr lang="en-US" sz="1200" dirty="0"/>
                <a:t>replicas</a:t>
              </a:r>
            </a:p>
          </p:txBody>
        </p:sp>
        <p:grpSp>
          <p:nvGrpSpPr>
            <p:cNvPr id="48" name="Group 47"/>
            <p:cNvGrpSpPr/>
            <p:nvPr/>
          </p:nvGrpSpPr>
          <p:grpSpPr>
            <a:xfrm>
              <a:off x="6804248" y="3138775"/>
              <a:ext cx="1086774" cy="537326"/>
              <a:chOff x="6804248" y="3138775"/>
              <a:chExt cx="1086774" cy="537326"/>
            </a:xfrm>
          </p:grpSpPr>
          <p:sp>
            <p:nvSpPr>
              <p:cNvPr id="49" name="Rectangle 48"/>
              <p:cNvSpPr/>
              <p:nvPr/>
            </p:nvSpPr>
            <p:spPr>
              <a:xfrm>
                <a:off x="6804248" y="3138775"/>
                <a:ext cx="1086774" cy="537326"/>
              </a:xfrm>
              <a:prstGeom prst="rect">
                <a:avLst/>
              </a:prstGeom>
              <a:solidFill>
                <a:schemeClr val="accent2">
                  <a:lumMod val="20000"/>
                  <a:lumOff val="80000"/>
                </a:schemeClr>
              </a:solidFill>
              <a:ln w="952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5415902B-7641-4473-A7D8-059BAD7249A3}"/>
                  </a:ext>
                </a:extLst>
              </p:cNvPr>
              <p:cNvSpPr txBox="1"/>
              <p:nvPr/>
            </p:nvSpPr>
            <p:spPr>
              <a:xfrm>
                <a:off x="6887875" y="3284328"/>
                <a:ext cx="966407" cy="231197"/>
              </a:xfrm>
              <a:prstGeom prst="rect">
                <a:avLst/>
              </a:prstGeom>
              <a:noFill/>
              <a:ln w="9525">
                <a:noFill/>
              </a:ln>
            </p:spPr>
            <p:txBody>
              <a:bodyPr wrap="square" rtlCol="0">
                <a:noAutofit/>
              </a:bodyPr>
              <a:lstStyle/>
              <a:p>
                <a:r>
                  <a:rPr lang="en-US" sz="1200" dirty="0"/>
                  <a:t>Calibration</a:t>
                </a:r>
              </a:p>
            </p:txBody>
          </p:sp>
        </p:grpSp>
        <p:sp>
          <p:nvSpPr>
            <p:cNvPr id="6" name="TextBox 5">
              <a:extLst>
                <a:ext uri="{FF2B5EF4-FFF2-40B4-BE49-F238E27FC236}">
                  <a16:creationId xmlns:a16="http://schemas.microsoft.com/office/drawing/2014/main" id="{3D293EC4-2C22-5348-B420-C3CE5FE4182A}"/>
                </a:ext>
              </a:extLst>
            </p:cNvPr>
            <p:cNvSpPr txBox="1"/>
            <p:nvPr/>
          </p:nvSpPr>
          <p:spPr>
            <a:xfrm>
              <a:off x="6016468" y="2360446"/>
              <a:ext cx="1844077" cy="535154"/>
            </a:xfrm>
            <a:prstGeom prst="rect">
              <a:avLst/>
            </a:prstGeom>
            <a:noFill/>
          </p:spPr>
          <p:txBody>
            <a:bodyPr wrap="square" rtlCol="0">
              <a:noAutofit/>
            </a:bodyPr>
            <a:lstStyle/>
            <a:p>
              <a:r>
                <a:rPr lang="en-US" sz="1600" b="1" dirty="0"/>
                <a:t>Stochastic </a:t>
              </a:r>
            </a:p>
            <a:p>
              <a:r>
                <a:rPr lang="en-US" sz="1600" b="1" dirty="0"/>
                <a:t>gradient descent</a:t>
              </a:r>
            </a:p>
          </p:txBody>
        </p:sp>
        <p:cxnSp>
          <p:nvCxnSpPr>
            <p:cNvPr id="7" name="Straight Arrow Connector 6">
              <a:extLst>
                <a:ext uri="{FF2B5EF4-FFF2-40B4-BE49-F238E27FC236}">
                  <a16:creationId xmlns:a16="http://schemas.microsoft.com/office/drawing/2014/main" id="{EC6AE85B-AA49-6445-AE1F-7852B324698B}"/>
                </a:ext>
              </a:extLst>
            </p:cNvPr>
            <p:cNvCxnSpPr>
              <a:cxnSpLocks/>
              <a:stCxn id="6" idx="1"/>
            </p:cNvCxnSpPr>
            <p:nvPr/>
          </p:nvCxnSpPr>
          <p:spPr>
            <a:xfrm flipH="1">
              <a:off x="5165512" y="2628023"/>
              <a:ext cx="850956" cy="2068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133902" y="5434396"/>
              <a:ext cx="2043843" cy="680772"/>
            </a:xfrm>
            <a:prstGeom prst="rect">
              <a:avLst/>
            </a:prstGeom>
          </p:spPr>
          <p:txBody>
            <a:bodyPr wrap="square" anchor="ctr">
              <a:noAutofit/>
            </a:bodyPr>
            <a:lstStyle/>
            <a:p>
              <a:r>
                <a:rPr lang="en-US" sz="1600" b="1" dirty="0"/>
                <a:t>L1 regularization</a:t>
              </a:r>
            </a:p>
          </p:txBody>
        </p:sp>
        <p:cxnSp>
          <p:nvCxnSpPr>
            <p:cNvPr id="12" name="Straight Arrow Connector 11">
              <a:extLst>
                <a:ext uri="{FF2B5EF4-FFF2-40B4-BE49-F238E27FC236}">
                  <a16:creationId xmlns:a16="http://schemas.microsoft.com/office/drawing/2014/main" id="{EC6AE85B-AA49-6445-AE1F-7852B324698B}"/>
                </a:ext>
              </a:extLst>
            </p:cNvPr>
            <p:cNvCxnSpPr>
              <a:cxnSpLocks/>
            </p:cNvCxnSpPr>
            <p:nvPr/>
          </p:nvCxnSpPr>
          <p:spPr>
            <a:xfrm flipV="1">
              <a:off x="6016468" y="3542203"/>
              <a:ext cx="0" cy="20034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57201" y="4276993"/>
              <a:ext cx="2602632" cy="795248"/>
            </a:xfrm>
            <a:prstGeom prst="rect">
              <a:avLst/>
            </a:prstGeom>
          </p:spPr>
          <p:txBody>
            <a:bodyPr wrap="square" anchor="ctr">
              <a:noAutofit/>
            </a:bodyPr>
            <a:lstStyle/>
            <a:p>
              <a:r>
                <a:rPr lang="en-US" sz="1600" b="1" dirty="0"/>
                <a:t>Only include a variable on the </a:t>
              </a:r>
              <a:r>
                <a:rPr lang="en-US" sz="1600" b="1" dirty="0" err="1"/>
                <a:t>m</a:t>
              </a:r>
              <a:r>
                <a:rPr lang="en-US" sz="1600" b="1" baseline="30000" dirty="0" err="1"/>
                <a:t>th</a:t>
              </a:r>
              <a:r>
                <a:rPr lang="en-US" sz="1600" b="1" dirty="0"/>
                <a:t> attempt</a:t>
              </a:r>
            </a:p>
          </p:txBody>
        </p:sp>
        <p:cxnSp>
          <p:nvCxnSpPr>
            <p:cNvPr id="17" name="Straight Arrow Connector 16">
              <a:extLst>
                <a:ext uri="{FF2B5EF4-FFF2-40B4-BE49-F238E27FC236}">
                  <a16:creationId xmlns:a16="http://schemas.microsoft.com/office/drawing/2014/main" id="{EC6AE85B-AA49-6445-AE1F-7852B324698B}"/>
                </a:ext>
              </a:extLst>
            </p:cNvPr>
            <p:cNvCxnSpPr>
              <a:cxnSpLocks/>
              <a:stCxn id="15" idx="0"/>
              <a:endCxn id="52" idx="2"/>
            </p:cNvCxnSpPr>
            <p:nvPr/>
          </p:nvCxnSpPr>
          <p:spPr>
            <a:xfrm flipV="1">
              <a:off x="1758517" y="3810000"/>
              <a:ext cx="592151" cy="46699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57200" y="5655795"/>
              <a:ext cx="3120865" cy="678687"/>
            </a:xfrm>
            <a:prstGeom prst="rect">
              <a:avLst/>
            </a:prstGeom>
          </p:spPr>
          <p:txBody>
            <a:bodyPr wrap="square" anchor="ctr">
              <a:noAutofit/>
            </a:bodyPr>
            <a:lstStyle/>
            <a:p>
              <a:r>
                <a:rPr lang="en-US" sz="1600" b="1" dirty="0"/>
                <a:t>Update log loss estimate automatically, while training</a:t>
              </a:r>
            </a:p>
          </p:txBody>
        </p:sp>
        <p:cxnSp>
          <p:nvCxnSpPr>
            <p:cNvPr id="25" name="Straight Arrow Connector 24">
              <a:extLst>
                <a:ext uri="{FF2B5EF4-FFF2-40B4-BE49-F238E27FC236}">
                  <a16:creationId xmlns:a16="http://schemas.microsoft.com/office/drawing/2014/main" id="{EC6AE85B-AA49-6445-AE1F-7852B324698B}"/>
                </a:ext>
              </a:extLst>
            </p:cNvPr>
            <p:cNvCxnSpPr>
              <a:cxnSpLocks/>
            </p:cNvCxnSpPr>
            <p:nvPr/>
          </p:nvCxnSpPr>
          <p:spPr>
            <a:xfrm flipV="1">
              <a:off x="3059832" y="5278399"/>
              <a:ext cx="922799" cy="6064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33E83C3-34A1-42F4-90D2-850A2CCA4167}"/>
              </a:ext>
            </a:extLst>
          </p:cNvPr>
          <p:cNvSpPr/>
          <p:nvPr/>
        </p:nvSpPr>
        <p:spPr>
          <a:xfrm>
            <a:off x="589236" y="6504801"/>
            <a:ext cx="8229600" cy="276999"/>
          </a:xfrm>
          <a:prstGeom prst="rect">
            <a:avLst/>
          </a:prstGeom>
          <a:noFill/>
        </p:spPr>
        <p:txBody>
          <a:bodyPr wrap="none" anchor="b">
            <a:noAutofit/>
          </a:bodyPr>
          <a:lstStyle/>
          <a:p>
            <a:pPr algn="r"/>
            <a:r>
              <a:rPr lang="en-US" sz="1000" dirty="0">
                <a:solidFill>
                  <a:schemeClr val="bg1">
                    <a:lumMod val="50000"/>
                  </a:schemeClr>
                </a:solidFill>
              </a:rPr>
              <a:t>source: McMahan et al., </a:t>
            </a:r>
            <a:r>
              <a:rPr lang="en-US" sz="1000" i="1" dirty="0">
                <a:solidFill>
                  <a:schemeClr val="bg1">
                    <a:lumMod val="50000"/>
                  </a:schemeClr>
                </a:solidFill>
              </a:rPr>
              <a:t>Proc. KDD 2013</a:t>
            </a:r>
          </a:p>
        </p:txBody>
      </p:sp>
    </p:spTree>
    <p:extLst>
      <p:ext uri="{BB962C8B-B14F-4D97-AF65-F5344CB8AC3E}">
        <p14:creationId xmlns:p14="http://schemas.microsoft.com/office/powerpoint/2010/main" val="21710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presentation of the relationship between logistic regression, the boosting of decision trees, and other factors that determine Facebook advertising results." title="Decision Trees+LR at Facebook"/>
          <p:cNvPicPr>
            <a:picLocks noChangeAspect="1"/>
          </p:cNvPicPr>
          <p:nvPr/>
        </p:nvPicPr>
        <p:blipFill>
          <a:blip r:embed="rId3" cstate="print"/>
          <a:stretch>
            <a:fillRect/>
          </a:stretch>
        </p:blipFill>
        <p:spPr>
          <a:xfrm>
            <a:off x="1524000" y="2004268"/>
            <a:ext cx="6079278" cy="4737100"/>
          </a:xfrm>
          <a:prstGeom prst="rect">
            <a:avLst/>
          </a:prstGeom>
        </p:spPr>
      </p:pic>
      <p:sp>
        <p:nvSpPr>
          <p:cNvPr id="2" name="Title 1"/>
          <p:cNvSpPr>
            <a:spLocks noGrp="1"/>
          </p:cNvSpPr>
          <p:nvPr>
            <p:ph type="title"/>
          </p:nvPr>
        </p:nvSpPr>
        <p:spPr/>
        <p:txBody>
          <a:bodyPr/>
          <a:lstStyle/>
          <a:p>
            <a:r>
              <a:rPr lang="en-US" dirty="0"/>
              <a:t>Decision </a:t>
            </a:r>
            <a:r>
              <a:rPr lang="en-US" dirty="0" err="1"/>
              <a:t>Trees+LR</a:t>
            </a:r>
            <a:r>
              <a:rPr lang="en-US" dirty="0"/>
              <a:t> at Facebook</a:t>
            </a:r>
          </a:p>
        </p:txBody>
      </p:sp>
      <p:sp>
        <p:nvSpPr>
          <p:cNvPr id="3" name="Content Placeholder 2"/>
          <p:cNvSpPr>
            <a:spLocks noGrp="1"/>
          </p:cNvSpPr>
          <p:nvPr>
            <p:ph idx="1"/>
          </p:nvPr>
        </p:nvSpPr>
        <p:spPr>
          <a:xfrm>
            <a:off x="457200" y="1600200"/>
            <a:ext cx="8382000" cy="574691"/>
          </a:xfrm>
        </p:spPr>
        <p:txBody>
          <a:bodyPr>
            <a:noAutofit/>
          </a:bodyPr>
          <a:lstStyle/>
          <a:p>
            <a:r>
              <a:rPr lang="en-US" sz="2200" dirty="0"/>
              <a:t>Approximately 10 billion ad impressions/day, many eligible ads</a:t>
            </a:r>
          </a:p>
        </p:txBody>
      </p:sp>
      <p:sp>
        <p:nvSpPr>
          <p:cNvPr id="38" name="TextBox 37">
            <a:extLst>
              <a:ext uri="{FF2B5EF4-FFF2-40B4-BE49-F238E27FC236}">
                <a16:creationId xmlns:a16="http://schemas.microsoft.com/office/drawing/2014/main" id="{B38642C0-2E7C-7A49-AB57-B728DDE774EC}"/>
              </a:ext>
            </a:extLst>
          </p:cNvPr>
          <p:cNvSpPr txBox="1"/>
          <p:nvPr/>
        </p:nvSpPr>
        <p:spPr>
          <a:xfrm>
            <a:off x="4181788" y="2690068"/>
            <a:ext cx="1360312" cy="2101850"/>
          </a:xfrm>
          <a:prstGeom prst="rect">
            <a:avLst/>
          </a:prstGeom>
          <a:noFill/>
          <a:ln w="25400">
            <a:solidFill>
              <a:srgbClr val="C00000"/>
            </a:solidFill>
          </a:ln>
        </p:spPr>
        <p:txBody>
          <a:bodyPr wrap="square" rtlCol="0">
            <a:noAutofit/>
          </a:bodyPr>
          <a:lstStyle/>
          <a:p>
            <a:endParaRPr lang="en-US" dirty="0"/>
          </a:p>
        </p:txBody>
      </p:sp>
      <p:sp>
        <p:nvSpPr>
          <p:cNvPr id="39" name="TextBox 38">
            <a:extLst>
              <a:ext uri="{FF2B5EF4-FFF2-40B4-BE49-F238E27FC236}">
                <a16:creationId xmlns:a16="http://schemas.microsoft.com/office/drawing/2014/main" id="{3D293EC4-2C22-5348-B420-C3CE5FE4182A}"/>
              </a:ext>
            </a:extLst>
          </p:cNvPr>
          <p:cNvSpPr txBox="1"/>
          <p:nvPr/>
        </p:nvSpPr>
        <p:spPr>
          <a:xfrm>
            <a:off x="7205802" y="3204280"/>
            <a:ext cx="1275236" cy="1208896"/>
          </a:xfrm>
          <a:prstGeom prst="rect">
            <a:avLst/>
          </a:prstGeom>
          <a:noFill/>
        </p:spPr>
        <p:txBody>
          <a:bodyPr wrap="square" rtlCol="0">
            <a:noAutofit/>
          </a:bodyPr>
          <a:lstStyle/>
          <a:p>
            <a:r>
              <a:rPr lang="en-US" sz="2000" b="1" dirty="0"/>
              <a:t>Boosted decision trees</a:t>
            </a:r>
          </a:p>
        </p:txBody>
      </p:sp>
      <p:cxnSp>
        <p:nvCxnSpPr>
          <p:cNvPr id="40" name="Straight Arrow Connector 39">
            <a:extLst>
              <a:ext uri="{FF2B5EF4-FFF2-40B4-BE49-F238E27FC236}">
                <a16:creationId xmlns:a16="http://schemas.microsoft.com/office/drawing/2014/main" id="{EC6AE85B-AA49-6445-AE1F-7852B324698B}"/>
              </a:ext>
            </a:extLst>
          </p:cNvPr>
          <p:cNvCxnSpPr>
            <a:cxnSpLocks/>
          </p:cNvCxnSpPr>
          <p:nvPr/>
        </p:nvCxnSpPr>
        <p:spPr>
          <a:xfrm flipH="1" flipV="1">
            <a:off x="5379817" y="3571592"/>
            <a:ext cx="1825984" cy="18961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38642C0-2E7C-7A49-AB57-B728DDE774EC}"/>
              </a:ext>
            </a:extLst>
          </p:cNvPr>
          <p:cNvSpPr txBox="1"/>
          <p:nvPr/>
        </p:nvSpPr>
        <p:spPr>
          <a:xfrm>
            <a:off x="1882180" y="2755382"/>
            <a:ext cx="2179462" cy="2101850"/>
          </a:xfrm>
          <a:prstGeom prst="rect">
            <a:avLst/>
          </a:prstGeom>
          <a:noFill/>
          <a:ln w="25400">
            <a:solidFill>
              <a:srgbClr val="C00000"/>
            </a:solidFill>
          </a:ln>
        </p:spPr>
        <p:txBody>
          <a:bodyPr wrap="square" rtlCol="0">
            <a:noAutofit/>
          </a:bodyPr>
          <a:lstStyle/>
          <a:p>
            <a:endParaRPr lang="en-US" dirty="0"/>
          </a:p>
        </p:txBody>
      </p:sp>
      <p:cxnSp>
        <p:nvCxnSpPr>
          <p:cNvPr id="45" name="Straight Arrow Connector 44">
            <a:extLst>
              <a:ext uri="{FF2B5EF4-FFF2-40B4-BE49-F238E27FC236}">
                <a16:creationId xmlns:a16="http://schemas.microsoft.com/office/drawing/2014/main" id="{EC6AE85B-AA49-6445-AE1F-7852B324698B}"/>
              </a:ext>
            </a:extLst>
          </p:cNvPr>
          <p:cNvCxnSpPr>
            <a:cxnSpLocks/>
          </p:cNvCxnSpPr>
          <p:nvPr/>
        </p:nvCxnSpPr>
        <p:spPr>
          <a:xfrm flipH="1">
            <a:off x="3934694" y="3761205"/>
            <a:ext cx="3271107" cy="3673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D293EC4-2C22-5348-B420-C3CE5FE4182A}"/>
              </a:ext>
            </a:extLst>
          </p:cNvPr>
          <p:cNvSpPr txBox="1"/>
          <p:nvPr/>
        </p:nvSpPr>
        <p:spPr>
          <a:xfrm>
            <a:off x="838200" y="4966063"/>
            <a:ext cx="1930143" cy="707886"/>
          </a:xfrm>
          <a:prstGeom prst="rect">
            <a:avLst/>
          </a:prstGeom>
          <a:noFill/>
        </p:spPr>
        <p:txBody>
          <a:bodyPr wrap="square" rtlCol="0">
            <a:noAutofit/>
          </a:bodyPr>
          <a:lstStyle/>
          <a:p>
            <a:r>
              <a:rPr lang="en-US" sz="2000" b="1" dirty="0"/>
              <a:t>Logistic regression</a:t>
            </a:r>
          </a:p>
        </p:txBody>
      </p:sp>
      <p:sp>
        <p:nvSpPr>
          <p:cNvPr id="5" name="Rectangle 4">
            <a:extLst>
              <a:ext uri="{FF2B5EF4-FFF2-40B4-BE49-F238E27FC236}">
                <a16:creationId xmlns:a16="http://schemas.microsoft.com/office/drawing/2014/main" id="{E1C7AD60-7407-F54B-B1D1-9103E413D1C6}"/>
              </a:ext>
            </a:extLst>
          </p:cNvPr>
          <p:cNvSpPr/>
          <p:nvPr/>
        </p:nvSpPr>
        <p:spPr>
          <a:xfrm>
            <a:off x="6384341" y="3248726"/>
            <a:ext cx="457200" cy="30565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dirty="0"/>
          </a:p>
        </p:txBody>
      </p:sp>
      <p:sp>
        <p:nvSpPr>
          <p:cNvPr id="11" name="Freeform 10">
            <a:extLst>
              <a:ext uri="{FF2B5EF4-FFF2-40B4-BE49-F238E27FC236}">
                <a16:creationId xmlns:a16="http://schemas.microsoft.com/office/drawing/2014/main" id="{98F009A1-E8EE-1B41-A95B-34BA53DBDDC1}"/>
              </a:ext>
            </a:extLst>
          </p:cNvPr>
          <p:cNvSpPr/>
          <p:nvPr/>
        </p:nvSpPr>
        <p:spPr>
          <a:xfrm>
            <a:off x="2963201" y="2448950"/>
            <a:ext cx="963325" cy="1778973"/>
          </a:xfrm>
          <a:custGeom>
            <a:avLst/>
            <a:gdLst>
              <a:gd name="connsiteX0" fmla="*/ 969818 w 969818"/>
              <a:gd name="connsiteY0" fmla="*/ 0 h 1814946"/>
              <a:gd name="connsiteX1" fmla="*/ 0 w 969818"/>
              <a:gd name="connsiteY1" fmla="*/ 360218 h 1814946"/>
              <a:gd name="connsiteX2" fmla="*/ 0 w 969818"/>
              <a:gd name="connsiteY2" fmla="*/ 651164 h 1814946"/>
              <a:gd name="connsiteX3" fmla="*/ 581891 w 969818"/>
              <a:gd name="connsiteY3" fmla="*/ 983673 h 1814946"/>
              <a:gd name="connsiteX4" fmla="*/ 581891 w 969818"/>
              <a:gd name="connsiteY4" fmla="*/ 1357746 h 1814946"/>
              <a:gd name="connsiteX5" fmla="*/ 235527 w 969818"/>
              <a:gd name="connsiteY5" fmla="*/ 1814946 h 181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9818" h="1814946">
                <a:moveTo>
                  <a:pt x="969818" y="0"/>
                </a:moveTo>
                <a:lnTo>
                  <a:pt x="0" y="360218"/>
                </a:lnTo>
                <a:lnTo>
                  <a:pt x="0" y="651164"/>
                </a:lnTo>
                <a:lnTo>
                  <a:pt x="581891" y="983673"/>
                </a:lnTo>
                <a:lnTo>
                  <a:pt x="581891" y="1357746"/>
                </a:lnTo>
                <a:lnTo>
                  <a:pt x="235527" y="1814946"/>
                </a:lnTo>
              </a:path>
            </a:pathLst>
          </a:custGeom>
          <a:ln w="50800">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3" name="Oval 12">
            <a:extLst>
              <a:ext uri="{FF2B5EF4-FFF2-40B4-BE49-F238E27FC236}">
                <a16:creationId xmlns:a16="http://schemas.microsoft.com/office/drawing/2014/main" id="{AC55718E-5D15-2C4C-8F29-45518BC41677}"/>
              </a:ext>
            </a:extLst>
          </p:cNvPr>
          <p:cNvSpPr/>
          <p:nvPr/>
        </p:nvSpPr>
        <p:spPr>
          <a:xfrm>
            <a:off x="2963202" y="4283849"/>
            <a:ext cx="400370" cy="400370"/>
          </a:xfrm>
          <a:prstGeom prst="ellipse">
            <a:avLst/>
          </a:prstGeom>
          <a:ln w="50800">
            <a:solidFill>
              <a:srgbClr val="0070C0"/>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a:extLst>
              <a:ext uri="{FF2B5EF4-FFF2-40B4-BE49-F238E27FC236}">
                <a16:creationId xmlns:a16="http://schemas.microsoft.com/office/drawing/2014/main" id="{5A07AB55-1292-1249-BD48-D05E2D539644}"/>
              </a:ext>
            </a:extLst>
          </p:cNvPr>
          <p:cNvSpPr/>
          <p:nvPr/>
        </p:nvSpPr>
        <p:spPr>
          <a:xfrm>
            <a:off x="5002398" y="4283850"/>
            <a:ext cx="400370" cy="400370"/>
          </a:xfrm>
          <a:prstGeom prst="ellipse">
            <a:avLst/>
          </a:prstGeom>
          <a:ln w="50800">
            <a:solidFill>
              <a:srgbClr val="00B050"/>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Freeform 14">
            <a:extLst>
              <a:ext uri="{FF2B5EF4-FFF2-40B4-BE49-F238E27FC236}">
                <a16:creationId xmlns:a16="http://schemas.microsoft.com/office/drawing/2014/main" id="{36B6EAA4-D8F4-0A49-B0AC-8DA1C6050467}"/>
              </a:ext>
            </a:extLst>
          </p:cNvPr>
          <p:cNvSpPr/>
          <p:nvPr/>
        </p:nvSpPr>
        <p:spPr>
          <a:xfrm>
            <a:off x="3912869" y="2448950"/>
            <a:ext cx="1280160" cy="1785257"/>
          </a:xfrm>
          <a:custGeom>
            <a:avLst/>
            <a:gdLst>
              <a:gd name="connsiteX0" fmla="*/ 0 w 1280160"/>
              <a:gd name="connsiteY0" fmla="*/ 0 h 1785257"/>
              <a:gd name="connsiteX1" fmla="*/ 923109 w 1280160"/>
              <a:gd name="connsiteY1" fmla="*/ 339634 h 1785257"/>
              <a:gd name="connsiteX2" fmla="*/ 949235 w 1280160"/>
              <a:gd name="connsiteY2" fmla="*/ 670560 h 1785257"/>
              <a:gd name="connsiteX3" fmla="*/ 1280160 w 1280160"/>
              <a:gd name="connsiteY3" fmla="*/ 1785257 h 1785257"/>
              <a:gd name="connsiteX4" fmla="*/ 1262743 w 1280160"/>
              <a:gd name="connsiteY4" fmla="*/ 1759131 h 1785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785257">
                <a:moveTo>
                  <a:pt x="0" y="0"/>
                </a:moveTo>
                <a:lnTo>
                  <a:pt x="923109" y="339634"/>
                </a:lnTo>
                <a:lnTo>
                  <a:pt x="949235" y="670560"/>
                </a:lnTo>
                <a:lnTo>
                  <a:pt x="1280160" y="1785257"/>
                </a:lnTo>
                <a:lnTo>
                  <a:pt x="1262743" y="1759131"/>
                </a:lnTo>
              </a:path>
            </a:pathLst>
          </a:custGeom>
          <a:noFill/>
          <a:ln w="5080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a:p>
        </p:txBody>
      </p:sp>
      <p:sp>
        <p:nvSpPr>
          <p:cNvPr id="17" name="Rectangle 16">
            <a:extLst>
              <a:ext uri="{FF2B5EF4-FFF2-40B4-BE49-F238E27FC236}">
                <a16:creationId xmlns:a16="http://schemas.microsoft.com/office/drawing/2014/main" id="{456D6632-9844-498C-912C-6207DDD20EA6}"/>
              </a:ext>
            </a:extLst>
          </p:cNvPr>
          <p:cNvSpPr/>
          <p:nvPr/>
        </p:nvSpPr>
        <p:spPr>
          <a:xfrm>
            <a:off x="457200" y="6403518"/>
            <a:ext cx="8229600" cy="276999"/>
          </a:xfrm>
          <a:prstGeom prst="rect">
            <a:avLst/>
          </a:prstGeom>
          <a:noFill/>
        </p:spPr>
        <p:txBody>
          <a:bodyPr wrap="none" anchor="b">
            <a:noAutofit/>
          </a:bodyPr>
          <a:lstStyle/>
          <a:p>
            <a:pPr algn="r"/>
            <a:r>
              <a:rPr lang="en-US" sz="1000" dirty="0">
                <a:solidFill>
                  <a:schemeClr val="bg1">
                    <a:lumMod val="50000"/>
                  </a:schemeClr>
                </a:solidFill>
              </a:rPr>
              <a:t>source: He et al., </a:t>
            </a:r>
            <a:r>
              <a:rPr lang="en-US" sz="1000" i="1" dirty="0">
                <a:solidFill>
                  <a:schemeClr val="bg1">
                    <a:lumMod val="50000"/>
                  </a:schemeClr>
                </a:solidFill>
              </a:rPr>
              <a:t>Proc. ADKDD’14</a:t>
            </a:r>
            <a:r>
              <a:rPr lang="en-US" sz="1000" dirty="0">
                <a:solidFill>
                  <a:schemeClr val="bg1">
                    <a:lumMod val="50000"/>
                  </a:schemeClr>
                </a:solidFill>
              </a:rPr>
              <a:t> </a:t>
            </a:r>
          </a:p>
        </p:txBody>
      </p:sp>
    </p:spTree>
    <p:extLst>
      <p:ext uri="{BB962C8B-B14F-4D97-AF65-F5344CB8AC3E}">
        <p14:creationId xmlns:p14="http://schemas.microsoft.com/office/powerpoint/2010/main" val="1910322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Decision </a:t>
            </a:r>
            <a:r>
              <a:rPr lang="en-US" dirty="0" err="1"/>
              <a:t>Trees+LR</a:t>
            </a:r>
            <a:r>
              <a:rPr lang="en-US" dirty="0"/>
              <a:t> at Facebook</a:t>
            </a:r>
          </a:p>
        </p:txBody>
      </p:sp>
      <p:sp>
        <p:nvSpPr>
          <p:cNvPr id="3" name="Content Placeholder 2"/>
          <p:cNvSpPr>
            <a:spLocks noGrp="1"/>
          </p:cNvSpPr>
          <p:nvPr>
            <p:ph idx="1"/>
          </p:nvPr>
        </p:nvSpPr>
        <p:spPr>
          <a:xfrm>
            <a:off x="457200" y="1581152"/>
            <a:ext cx="8229600" cy="1328382"/>
          </a:xfrm>
        </p:spPr>
        <p:txBody>
          <a:bodyPr>
            <a:noAutofit/>
          </a:bodyPr>
          <a:lstStyle/>
          <a:p>
            <a:r>
              <a:rPr lang="en-US" sz="2400" dirty="0"/>
              <a:t>Trees + LR vs. LR: +0.003 AUC (1% gain in clicks)</a:t>
            </a:r>
          </a:p>
        </p:txBody>
      </p:sp>
      <p:sp>
        <p:nvSpPr>
          <p:cNvPr id="52" name="Rectangle 51">
            <a:extLst>
              <a:ext uri="{FF2B5EF4-FFF2-40B4-BE49-F238E27FC236}">
                <a16:creationId xmlns:a16="http://schemas.microsoft.com/office/drawing/2014/main" id="{36A41071-9764-40C2-9CB2-5D5666166811}"/>
              </a:ext>
            </a:extLst>
          </p:cNvPr>
          <p:cNvSpPr/>
          <p:nvPr/>
        </p:nvSpPr>
        <p:spPr>
          <a:xfrm>
            <a:off x="457200" y="6552875"/>
            <a:ext cx="8229600" cy="228925"/>
          </a:xfrm>
          <a:prstGeom prst="rect">
            <a:avLst/>
          </a:prstGeom>
          <a:noFill/>
        </p:spPr>
        <p:txBody>
          <a:bodyPr wrap="none" anchor="b">
            <a:noAutofit/>
          </a:bodyPr>
          <a:lstStyle/>
          <a:p>
            <a:pPr algn="r"/>
            <a:r>
              <a:rPr lang="en-US" sz="1000" dirty="0">
                <a:solidFill>
                  <a:schemeClr val="bg1">
                    <a:lumMod val="50000"/>
                  </a:schemeClr>
                </a:solidFill>
              </a:rPr>
              <a:t>source: He et al., </a:t>
            </a:r>
            <a:r>
              <a:rPr lang="en-US" sz="1000" i="1" dirty="0">
                <a:solidFill>
                  <a:schemeClr val="bg1">
                    <a:lumMod val="50000"/>
                  </a:schemeClr>
                </a:solidFill>
              </a:rPr>
              <a:t>Proc. ADKDD’14</a:t>
            </a:r>
            <a:r>
              <a:rPr lang="en-US" sz="1000" dirty="0">
                <a:solidFill>
                  <a:schemeClr val="bg1">
                    <a:lumMod val="50000"/>
                  </a:schemeClr>
                </a:solidFill>
              </a:rPr>
              <a:t> </a:t>
            </a:r>
          </a:p>
        </p:txBody>
      </p:sp>
      <p:sp>
        <p:nvSpPr>
          <p:cNvPr id="53" name="Rectangle 52"/>
          <p:cNvSpPr/>
          <p:nvPr/>
        </p:nvSpPr>
        <p:spPr>
          <a:xfrm>
            <a:off x="4495800" y="2381090"/>
            <a:ext cx="4191000" cy="533887"/>
          </a:xfrm>
          <a:prstGeom prst="rect">
            <a:avLst/>
          </a:prstGeom>
          <a:solidFill>
            <a:schemeClr val="accent2">
              <a:lumMod val="20000"/>
              <a:lumOff val="80000"/>
            </a:schemeClr>
          </a:solidFill>
        </p:spPr>
        <p:txBody>
          <a:bodyPr wrap="square" anchor="ctr">
            <a:noAutofit/>
          </a:bodyPr>
          <a:lstStyle/>
          <a:p>
            <a:pPr algn="ctr"/>
            <a:r>
              <a:rPr lang="en-US" dirty="0"/>
              <a:t>Down-sampling of negative examples improves performance</a:t>
            </a:r>
          </a:p>
        </p:txBody>
      </p:sp>
      <p:sp>
        <p:nvSpPr>
          <p:cNvPr id="54" name="Rectangle 53">
            <a:extLst>
              <a:ext uri="{FF2B5EF4-FFF2-40B4-BE49-F238E27FC236}">
                <a16:creationId xmlns:a16="http://schemas.microsoft.com/office/drawing/2014/main" id="{E556507F-C211-DD40-8C79-53B3DC95F8AF}"/>
              </a:ext>
            </a:extLst>
          </p:cNvPr>
          <p:cNvSpPr/>
          <p:nvPr/>
        </p:nvSpPr>
        <p:spPr>
          <a:xfrm>
            <a:off x="874552" y="2381090"/>
            <a:ext cx="2934865" cy="533887"/>
          </a:xfrm>
          <a:prstGeom prst="rect">
            <a:avLst/>
          </a:prstGeom>
          <a:solidFill>
            <a:schemeClr val="accent2">
              <a:lumMod val="20000"/>
              <a:lumOff val="80000"/>
            </a:schemeClr>
          </a:solidFill>
        </p:spPr>
        <p:txBody>
          <a:bodyPr wrap="square" anchor="ctr">
            <a:noAutofit/>
          </a:bodyPr>
          <a:lstStyle/>
          <a:p>
            <a:pPr algn="ctr"/>
            <a:r>
              <a:rPr lang="en-US" dirty="0"/>
              <a:t>Training daily improves performance</a:t>
            </a:r>
          </a:p>
        </p:txBody>
      </p:sp>
      <p:grpSp>
        <p:nvGrpSpPr>
          <p:cNvPr id="55" name="Group 54" descr="A bar graph compares logistic regression and trees to trees only with respect to normalized logloss. " title="Training daily improves performance"/>
          <p:cNvGrpSpPr/>
          <p:nvPr/>
        </p:nvGrpSpPr>
        <p:grpSpPr>
          <a:xfrm>
            <a:off x="363378" y="3000477"/>
            <a:ext cx="3903822" cy="2616175"/>
            <a:chOff x="363378" y="3000477"/>
            <a:chExt cx="3903822" cy="2616175"/>
          </a:xfrm>
        </p:grpSpPr>
        <p:sp>
          <p:nvSpPr>
            <p:cNvPr id="56" name="TextBox 55"/>
            <p:cNvSpPr txBox="1"/>
            <p:nvPr/>
          </p:nvSpPr>
          <p:spPr>
            <a:xfrm rot="16200000">
              <a:off x="-811302" y="4175157"/>
              <a:ext cx="2595582" cy="246221"/>
            </a:xfrm>
            <a:prstGeom prst="rect">
              <a:avLst/>
            </a:prstGeom>
            <a:solidFill>
              <a:schemeClr val="bg1"/>
            </a:solidFill>
          </p:spPr>
          <p:txBody>
            <a:bodyPr wrap="none" rtlCol="0">
              <a:noAutofit/>
            </a:bodyPr>
            <a:lstStyle/>
            <a:p>
              <a:pPr>
                <a:spcBef>
                  <a:spcPts val="600"/>
                </a:spcBef>
              </a:pPr>
              <a:r>
                <a:rPr lang="en-US" sz="1000" dirty="0"/>
                <a:t>Normalized </a:t>
              </a:r>
              <a:r>
                <a:rPr lang="en-US" sz="1000" dirty="0" err="1"/>
                <a:t>logloss</a:t>
              </a:r>
              <a:r>
                <a:rPr lang="en-US" sz="1000" dirty="0"/>
                <a:t> (relative to worst case)</a:t>
              </a:r>
            </a:p>
          </p:txBody>
        </p:sp>
        <p:grpSp>
          <p:nvGrpSpPr>
            <p:cNvPr id="57" name="Group 56"/>
            <p:cNvGrpSpPr/>
            <p:nvPr/>
          </p:nvGrpSpPr>
          <p:grpSpPr>
            <a:xfrm>
              <a:off x="947738" y="3352800"/>
              <a:ext cx="3319462" cy="1874045"/>
              <a:chOff x="947738" y="3352800"/>
              <a:chExt cx="3319462" cy="1874045"/>
            </a:xfrm>
          </p:grpSpPr>
          <p:grpSp>
            <p:nvGrpSpPr>
              <p:cNvPr id="98" name="Group 97"/>
              <p:cNvGrpSpPr/>
              <p:nvPr/>
            </p:nvGrpSpPr>
            <p:grpSpPr>
              <a:xfrm>
                <a:off x="947738" y="3352800"/>
                <a:ext cx="3319462" cy="1462092"/>
                <a:chOff x="947738" y="3352800"/>
                <a:chExt cx="3319462" cy="1462092"/>
              </a:xfrm>
            </p:grpSpPr>
            <p:cxnSp>
              <p:nvCxnSpPr>
                <p:cNvPr id="108" name="Straight Connector 107"/>
                <p:cNvCxnSpPr/>
                <p:nvPr/>
              </p:nvCxnSpPr>
              <p:spPr>
                <a:xfrm>
                  <a:off x="947738" y="3352800"/>
                  <a:ext cx="3319462"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947738" y="3718323"/>
                  <a:ext cx="3319462"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947738" y="4083846"/>
                  <a:ext cx="3319462"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947738" y="4449369"/>
                  <a:ext cx="3319462"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947738" y="4814892"/>
                  <a:ext cx="3319462"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grpSp>
          <p:cxnSp>
            <p:nvCxnSpPr>
              <p:cNvPr id="99" name="Straight Connector 98"/>
              <p:cNvCxnSpPr/>
              <p:nvPr/>
            </p:nvCxnSpPr>
            <p:spPr>
              <a:xfrm flipV="1">
                <a:off x="978694" y="3355181"/>
                <a:ext cx="0" cy="1862139"/>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1445419" y="5181126"/>
                <a:ext cx="2821196" cy="45719"/>
                <a:chOff x="1445419" y="3355181"/>
                <a:chExt cx="2821196" cy="1862139"/>
              </a:xfrm>
            </p:grpSpPr>
            <p:cxnSp>
              <p:nvCxnSpPr>
                <p:cNvPr id="101" name="Straight Connector 100"/>
                <p:cNvCxnSpPr/>
                <p:nvPr/>
              </p:nvCxnSpPr>
              <p:spPr>
                <a:xfrm flipV="1">
                  <a:off x="1445419" y="3355181"/>
                  <a:ext cx="0" cy="1862139"/>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915618" y="3355181"/>
                  <a:ext cx="0" cy="1862139"/>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385817" y="3355181"/>
                  <a:ext cx="0" cy="1862139"/>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2856016" y="3355181"/>
                  <a:ext cx="0" cy="1862139"/>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3326215" y="3355181"/>
                  <a:ext cx="0" cy="1862139"/>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3796414" y="3355181"/>
                  <a:ext cx="0" cy="1862139"/>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4266615" y="3355181"/>
                  <a:ext cx="0" cy="1862139"/>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p:nvGrpSpPr>
          <p:grpSpPr>
            <a:xfrm>
              <a:off x="1071122" y="3700463"/>
              <a:ext cx="281428" cy="1481136"/>
              <a:chOff x="1071122" y="3700463"/>
              <a:chExt cx="281428" cy="1481136"/>
            </a:xfrm>
          </p:grpSpPr>
          <p:sp>
            <p:nvSpPr>
              <p:cNvPr id="96" name="Rectangle 95"/>
              <p:cNvSpPr/>
              <p:nvPr/>
            </p:nvSpPr>
            <p:spPr>
              <a:xfrm>
                <a:off x="1210895" y="3700463"/>
                <a:ext cx="141655" cy="1481136"/>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97" name="Rectangle 96"/>
              <p:cNvSpPr/>
              <p:nvPr/>
            </p:nvSpPr>
            <p:spPr>
              <a:xfrm>
                <a:off x="1071122" y="4941093"/>
                <a:ext cx="141655" cy="240505"/>
              </a:xfrm>
              <a:prstGeom prst="rect">
                <a:avLst/>
              </a:prstGeom>
              <a:solidFill>
                <a:srgbClr val="A9C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grpSp>
        <p:grpSp>
          <p:nvGrpSpPr>
            <p:cNvPr id="59" name="Group 58"/>
            <p:cNvGrpSpPr/>
            <p:nvPr/>
          </p:nvGrpSpPr>
          <p:grpSpPr>
            <a:xfrm>
              <a:off x="1537163" y="3664744"/>
              <a:ext cx="281428" cy="1516855"/>
              <a:chOff x="1071122" y="3664744"/>
              <a:chExt cx="281428" cy="1516855"/>
            </a:xfrm>
          </p:grpSpPr>
          <p:sp>
            <p:nvSpPr>
              <p:cNvPr id="94" name="Rectangle 93"/>
              <p:cNvSpPr/>
              <p:nvPr/>
            </p:nvSpPr>
            <p:spPr>
              <a:xfrm>
                <a:off x="1210895" y="3664744"/>
                <a:ext cx="141655" cy="1516855"/>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95" name="Rectangle 94"/>
              <p:cNvSpPr/>
              <p:nvPr/>
            </p:nvSpPr>
            <p:spPr>
              <a:xfrm>
                <a:off x="1071122" y="4860131"/>
                <a:ext cx="141655" cy="321467"/>
              </a:xfrm>
              <a:prstGeom prst="rect">
                <a:avLst/>
              </a:prstGeom>
              <a:solidFill>
                <a:srgbClr val="A9C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grpSp>
        <p:grpSp>
          <p:nvGrpSpPr>
            <p:cNvPr id="60" name="Group 59"/>
            <p:cNvGrpSpPr/>
            <p:nvPr/>
          </p:nvGrpSpPr>
          <p:grpSpPr>
            <a:xfrm>
              <a:off x="2008107" y="3743325"/>
              <a:ext cx="281428" cy="1438274"/>
              <a:chOff x="1071122" y="3743325"/>
              <a:chExt cx="281428" cy="1438274"/>
            </a:xfrm>
          </p:grpSpPr>
          <p:sp>
            <p:nvSpPr>
              <p:cNvPr id="92" name="Rectangle 91"/>
              <p:cNvSpPr/>
              <p:nvPr/>
            </p:nvSpPr>
            <p:spPr>
              <a:xfrm>
                <a:off x="1210895" y="3743325"/>
                <a:ext cx="141655" cy="1438274"/>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93" name="Rectangle 92"/>
              <p:cNvSpPr/>
              <p:nvPr/>
            </p:nvSpPr>
            <p:spPr>
              <a:xfrm>
                <a:off x="1071122" y="4936331"/>
                <a:ext cx="141655" cy="245267"/>
              </a:xfrm>
              <a:prstGeom prst="rect">
                <a:avLst/>
              </a:prstGeom>
              <a:solidFill>
                <a:srgbClr val="A9C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grpSp>
        <p:grpSp>
          <p:nvGrpSpPr>
            <p:cNvPr id="61" name="Group 60"/>
            <p:cNvGrpSpPr/>
            <p:nvPr/>
          </p:nvGrpSpPr>
          <p:grpSpPr>
            <a:xfrm>
              <a:off x="2476408" y="3598069"/>
              <a:ext cx="281428" cy="1583530"/>
              <a:chOff x="1071122" y="3598069"/>
              <a:chExt cx="281428" cy="1583530"/>
            </a:xfrm>
          </p:grpSpPr>
          <p:sp>
            <p:nvSpPr>
              <p:cNvPr id="90" name="Rectangle 89"/>
              <p:cNvSpPr/>
              <p:nvPr/>
            </p:nvSpPr>
            <p:spPr>
              <a:xfrm>
                <a:off x="1210895" y="3598069"/>
                <a:ext cx="141655" cy="1583530"/>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91" name="Rectangle 90"/>
              <p:cNvSpPr/>
              <p:nvPr/>
            </p:nvSpPr>
            <p:spPr>
              <a:xfrm>
                <a:off x="1071122" y="4848225"/>
                <a:ext cx="141655" cy="333373"/>
              </a:xfrm>
              <a:prstGeom prst="rect">
                <a:avLst/>
              </a:prstGeom>
              <a:solidFill>
                <a:srgbClr val="A9C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grpSp>
        <p:grpSp>
          <p:nvGrpSpPr>
            <p:cNvPr id="62" name="Group 61"/>
            <p:cNvGrpSpPr/>
            <p:nvPr/>
          </p:nvGrpSpPr>
          <p:grpSpPr>
            <a:xfrm>
              <a:off x="2947721" y="3519488"/>
              <a:ext cx="281428" cy="1662111"/>
              <a:chOff x="1071122" y="3519488"/>
              <a:chExt cx="281428" cy="1662111"/>
            </a:xfrm>
          </p:grpSpPr>
          <p:sp>
            <p:nvSpPr>
              <p:cNvPr id="88" name="Rectangle 87"/>
              <p:cNvSpPr/>
              <p:nvPr/>
            </p:nvSpPr>
            <p:spPr>
              <a:xfrm>
                <a:off x="1210895" y="3519488"/>
                <a:ext cx="141655" cy="1662111"/>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89" name="Rectangle 88"/>
              <p:cNvSpPr/>
              <p:nvPr/>
            </p:nvSpPr>
            <p:spPr>
              <a:xfrm>
                <a:off x="1071122" y="4814889"/>
                <a:ext cx="141655" cy="366710"/>
              </a:xfrm>
              <a:prstGeom prst="rect">
                <a:avLst/>
              </a:prstGeom>
              <a:solidFill>
                <a:srgbClr val="A9C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grpSp>
        <p:grpSp>
          <p:nvGrpSpPr>
            <p:cNvPr id="63" name="Group 62"/>
            <p:cNvGrpSpPr/>
            <p:nvPr/>
          </p:nvGrpSpPr>
          <p:grpSpPr>
            <a:xfrm>
              <a:off x="3417168" y="3445670"/>
              <a:ext cx="281428" cy="1735930"/>
              <a:chOff x="1071122" y="3445670"/>
              <a:chExt cx="281428" cy="1735930"/>
            </a:xfrm>
          </p:grpSpPr>
          <p:sp>
            <p:nvSpPr>
              <p:cNvPr id="86" name="Rectangle 85"/>
              <p:cNvSpPr/>
              <p:nvPr/>
            </p:nvSpPr>
            <p:spPr>
              <a:xfrm>
                <a:off x="1210895" y="3445670"/>
                <a:ext cx="141655" cy="1735930"/>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87" name="Rectangle 86"/>
              <p:cNvSpPr/>
              <p:nvPr/>
            </p:nvSpPr>
            <p:spPr>
              <a:xfrm>
                <a:off x="1071122" y="4695825"/>
                <a:ext cx="141655" cy="485774"/>
              </a:xfrm>
              <a:prstGeom prst="rect">
                <a:avLst/>
              </a:prstGeom>
              <a:solidFill>
                <a:srgbClr val="A9C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grpSp>
        <p:grpSp>
          <p:nvGrpSpPr>
            <p:cNvPr id="64" name="Group 63"/>
            <p:cNvGrpSpPr/>
            <p:nvPr/>
          </p:nvGrpSpPr>
          <p:grpSpPr>
            <a:xfrm>
              <a:off x="3885704" y="3352800"/>
              <a:ext cx="281428" cy="1828800"/>
              <a:chOff x="1071122" y="3352800"/>
              <a:chExt cx="281428" cy="1828800"/>
            </a:xfrm>
          </p:grpSpPr>
          <p:sp>
            <p:nvSpPr>
              <p:cNvPr id="84" name="Rectangle 83"/>
              <p:cNvSpPr/>
              <p:nvPr/>
            </p:nvSpPr>
            <p:spPr>
              <a:xfrm>
                <a:off x="1210895" y="3352800"/>
                <a:ext cx="141655" cy="1828800"/>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85" name="Rectangle 84"/>
              <p:cNvSpPr/>
              <p:nvPr/>
            </p:nvSpPr>
            <p:spPr>
              <a:xfrm>
                <a:off x="1071122" y="4581525"/>
                <a:ext cx="141655" cy="600074"/>
              </a:xfrm>
              <a:prstGeom prst="rect">
                <a:avLst/>
              </a:prstGeom>
              <a:solidFill>
                <a:srgbClr val="A9C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grpSp>
        <p:sp>
          <p:nvSpPr>
            <p:cNvPr id="65" name="TextBox 64"/>
            <p:cNvSpPr txBox="1"/>
            <p:nvPr/>
          </p:nvSpPr>
          <p:spPr>
            <a:xfrm>
              <a:off x="1760704" y="5370431"/>
              <a:ext cx="1744496" cy="246221"/>
            </a:xfrm>
            <a:prstGeom prst="rect">
              <a:avLst/>
            </a:prstGeom>
            <a:noFill/>
          </p:spPr>
          <p:txBody>
            <a:bodyPr wrap="none" rtlCol="0">
              <a:noAutofit/>
            </a:bodyPr>
            <a:lstStyle/>
            <a:p>
              <a:pPr algn="ctr">
                <a:spcBef>
                  <a:spcPts val="600"/>
                </a:spcBef>
              </a:pPr>
              <a:r>
                <a:rPr lang="en-US" sz="800" dirty="0"/>
                <a:t>Training to test set delay (in days)</a:t>
              </a:r>
            </a:p>
          </p:txBody>
        </p:sp>
        <p:sp>
          <p:nvSpPr>
            <p:cNvPr id="66" name="TextBox 65"/>
            <p:cNvSpPr txBox="1"/>
            <p:nvPr/>
          </p:nvSpPr>
          <p:spPr>
            <a:xfrm>
              <a:off x="487071" y="3243509"/>
              <a:ext cx="486531" cy="215444"/>
            </a:xfrm>
            <a:prstGeom prst="rect">
              <a:avLst/>
            </a:prstGeom>
            <a:noFill/>
          </p:spPr>
          <p:txBody>
            <a:bodyPr wrap="square" rtlCol="0">
              <a:noAutofit/>
            </a:bodyPr>
            <a:lstStyle/>
            <a:p>
              <a:pPr algn="r">
                <a:spcBef>
                  <a:spcPts val="600"/>
                </a:spcBef>
              </a:pPr>
              <a:r>
                <a:rPr lang="en-US" sz="800" dirty="0"/>
                <a:t>100%</a:t>
              </a:r>
            </a:p>
          </p:txBody>
        </p:sp>
        <p:sp>
          <p:nvSpPr>
            <p:cNvPr id="67" name="TextBox 66"/>
            <p:cNvSpPr txBox="1"/>
            <p:nvPr/>
          </p:nvSpPr>
          <p:spPr>
            <a:xfrm>
              <a:off x="487071" y="3609975"/>
              <a:ext cx="486531" cy="215444"/>
            </a:xfrm>
            <a:prstGeom prst="rect">
              <a:avLst/>
            </a:prstGeom>
            <a:noFill/>
          </p:spPr>
          <p:txBody>
            <a:bodyPr wrap="square" rtlCol="0">
              <a:noAutofit/>
            </a:bodyPr>
            <a:lstStyle/>
            <a:p>
              <a:pPr algn="r">
                <a:spcBef>
                  <a:spcPts val="600"/>
                </a:spcBef>
              </a:pPr>
              <a:r>
                <a:rPr lang="en-US" sz="800" dirty="0"/>
                <a:t>99%</a:t>
              </a:r>
            </a:p>
          </p:txBody>
        </p:sp>
        <p:sp>
          <p:nvSpPr>
            <p:cNvPr id="68" name="TextBox 67"/>
            <p:cNvSpPr txBox="1"/>
            <p:nvPr/>
          </p:nvSpPr>
          <p:spPr>
            <a:xfrm>
              <a:off x="487071" y="3974142"/>
              <a:ext cx="486531" cy="215444"/>
            </a:xfrm>
            <a:prstGeom prst="rect">
              <a:avLst/>
            </a:prstGeom>
            <a:noFill/>
          </p:spPr>
          <p:txBody>
            <a:bodyPr wrap="square" rtlCol="0">
              <a:noAutofit/>
            </a:bodyPr>
            <a:lstStyle/>
            <a:p>
              <a:pPr algn="r">
                <a:spcBef>
                  <a:spcPts val="600"/>
                </a:spcBef>
              </a:pPr>
              <a:r>
                <a:rPr lang="en-US" sz="800" dirty="0"/>
                <a:t>98%</a:t>
              </a:r>
            </a:p>
          </p:txBody>
        </p:sp>
        <p:sp>
          <p:nvSpPr>
            <p:cNvPr id="69" name="TextBox 68"/>
            <p:cNvSpPr txBox="1"/>
            <p:nvPr/>
          </p:nvSpPr>
          <p:spPr>
            <a:xfrm>
              <a:off x="487071" y="4341144"/>
              <a:ext cx="486531" cy="215444"/>
            </a:xfrm>
            <a:prstGeom prst="rect">
              <a:avLst/>
            </a:prstGeom>
            <a:noFill/>
          </p:spPr>
          <p:txBody>
            <a:bodyPr wrap="square" rtlCol="0">
              <a:noAutofit/>
            </a:bodyPr>
            <a:lstStyle/>
            <a:p>
              <a:pPr algn="r">
                <a:spcBef>
                  <a:spcPts val="600"/>
                </a:spcBef>
              </a:pPr>
              <a:r>
                <a:rPr lang="en-US" sz="800" dirty="0"/>
                <a:t>97%</a:t>
              </a:r>
            </a:p>
          </p:txBody>
        </p:sp>
        <p:sp>
          <p:nvSpPr>
            <p:cNvPr id="70" name="TextBox 69"/>
            <p:cNvSpPr txBox="1"/>
            <p:nvPr/>
          </p:nvSpPr>
          <p:spPr>
            <a:xfrm>
              <a:off x="487071" y="4708575"/>
              <a:ext cx="486531" cy="215444"/>
            </a:xfrm>
            <a:prstGeom prst="rect">
              <a:avLst/>
            </a:prstGeom>
            <a:noFill/>
          </p:spPr>
          <p:txBody>
            <a:bodyPr wrap="square" rtlCol="0">
              <a:noAutofit/>
            </a:bodyPr>
            <a:lstStyle/>
            <a:p>
              <a:pPr algn="r">
                <a:spcBef>
                  <a:spcPts val="600"/>
                </a:spcBef>
              </a:pPr>
              <a:r>
                <a:rPr lang="en-US" sz="800" dirty="0"/>
                <a:t>96%</a:t>
              </a:r>
            </a:p>
          </p:txBody>
        </p:sp>
        <p:sp>
          <p:nvSpPr>
            <p:cNvPr id="71" name="TextBox 70"/>
            <p:cNvSpPr txBox="1"/>
            <p:nvPr/>
          </p:nvSpPr>
          <p:spPr>
            <a:xfrm>
              <a:off x="487071" y="5074810"/>
              <a:ext cx="486531" cy="215444"/>
            </a:xfrm>
            <a:prstGeom prst="rect">
              <a:avLst/>
            </a:prstGeom>
            <a:noFill/>
          </p:spPr>
          <p:txBody>
            <a:bodyPr wrap="square" rtlCol="0">
              <a:noAutofit/>
            </a:bodyPr>
            <a:lstStyle/>
            <a:p>
              <a:pPr algn="r">
                <a:spcBef>
                  <a:spcPts val="600"/>
                </a:spcBef>
              </a:pPr>
              <a:r>
                <a:rPr lang="en-US" sz="800" dirty="0"/>
                <a:t>95%</a:t>
              </a:r>
            </a:p>
          </p:txBody>
        </p:sp>
        <p:sp>
          <p:nvSpPr>
            <p:cNvPr id="72" name="TextBox 71"/>
            <p:cNvSpPr txBox="1"/>
            <p:nvPr/>
          </p:nvSpPr>
          <p:spPr>
            <a:xfrm>
              <a:off x="1095777" y="5221372"/>
              <a:ext cx="230610" cy="215444"/>
            </a:xfrm>
            <a:prstGeom prst="rect">
              <a:avLst/>
            </a:prstGeom>
            <a:noFill/>
          </p:spPr>
          <p:txBody>
            <a:bodyPr wrap="square" rtlCol="0">
              <a:noAutofit/>
            </a:bodyPr>
            <a:lstStyle/>
            <a:p>
              <a:pPr algn="ctr">
                <a:spcBef>
                  <a:spcPts val="600"/>
                </a:spcBef>
              </a:pPr>
              <a:r>
                <a:rPr lang="en-US" sz="800" dirty="0"/>
                <a:t>0</a:t>
              </a:r>
            </a:p>
          </p:txBody>
        </p:sp>
        <p:sp>
          <p:nvSpPr>
            <p:cNvPr id="73" name="TextBox 72"/>
            <p:cNvSpPr txBox="1"/>
            <p:nvPr/>
          </p:nvSpPr>
          <p:spPr>
            <a:xfrm>
              <a:off x="1565634" y="5221372"/>
              <a:ext cx="230610" cy="215444"/>
            </a:xfrm>
            <a:prstGeom prst="rect">
              <a:avLst/>
            </a:prstGeom>
            <a:noFill/>
          </p:spPr>
          <p:txBody>
            <a:bodyPr wrap="square" rtlCol="0">
              <a:noAutofit/>
            </a:bodyPr>
            <a:lstStyle/>
            <a:p>
              <a:pPr algn="ctr">
                <a:spcBef>
                  <a:spcPts val="600"/>
                </a:spcBef>
              </a:pPr>
              <a:r>
                <a:rPr lang="en-US" sz="800" dirty="0"/>
                <a:t>1</a:t>
              </a:r>
            </a:p>
          </p:txBody>
        </p:sp>
        <p:sp>
          <p:nvSpPr>
            <p:cNvPr id="74" name="TextBox 73"/>
            <p:cNvSpPr txBox="1"/>
            <p:nvPr/>
          </p:nvSpPr>
          <p:spPr>
            <a:xfrm>
              <a:off x="2035063" y="5221372"/>
              <a:ext cx="230610" cy="215444"/>
            </a:xfrm>
            <a:prstGeom prst="rect">
              <a:avLst/>
            </a:prstGeom>
            <a:noFill/>
          </p:spPr>
          <p:txBody>
            <a:bodyPr wrap="square" rtlCol="0">
              <a:noAutofit/>
            </a:bodyPr>
            <a:lstStyle/>
            <a:p>
              <a:pPr algn="ctr">
                <a:spcBef>
                  <a:spcPts val="600"/>
                </a:spcBef>
              </a:pPr>
              <a:r>
                <a:rPr lang="en-US" sz="800" dirty="0"/>
                <a:t>2</a:t>
              </a:r>
            </a:p>
          </p:txBody>
        </p:sp>
        <p:sp>
          <p:nvSpPr>
            <p:cNvPr id="75" name="TextBox 74"/>
            <p:cNvSpPr txBox="1"/>
            <p:nvPr/>
          </p:nvSpPr>
          <p:spPr>
            <a:xfrm>
              <a:off x="2502415" y="5221372"/>
              <a:ext cx="230610" cy="215444"/>
            </a:xfrm>
            <a:prstGeom prst="rect">
              <a:avLst/>
            </a:prstGeom>
            <a:noFill/>
          </p:spPr>
          <p:txBody>
            <a:bodyPr wrap="square" rtlCol="0">
              <a:noAutofit/>
            </a:bodyPr>
            <a:lstStyle/>
            <a:p>
              <a:pPr algn="ctr">
                <a:spcBef>
                  <a:spcPts val="600"/>
                </a:spcBef>
              </a:pPr>
              <a:r>
                <a:rPr lang="en-US" sz="800" dirty="0"/>
                <a:t>3</a:t>
              </a:r>
            </a:p>
          </p:txBody>
        </p:sp>
        <p:sp>
          <p:nvSpPr>
            <p:cNvPr id="76" name="TextBox 75"/>
            <p:cNvSpPr txBox="1"/>
            <p:nvPr/>
          </p:nvSpPr>
          <p:spPr>
            <a:xfrm>
              <a:off x="2977460" y="5221372"/>
              <a:ext cx="230610" cy="215444"/>
            </a:xfrm>
            <a:prstGeom prst="rect">
              <a:avLst/>
            </a:prstGeom>
            <a:noFill/>
          </p:spPr>
          <p:txBody>
            <a:bodyPr wrap="square" rtlCol="0">
              <a:noAutofit/>
            </a:bodyPr>
            <a:lstStyle/>
            <a:p>
              <a:pPr algn="ctr">
                <a:spcBef>
                  <a:spcPts val="600"/>
                </a:spcBef>
              </a:pPr>
              <a:r>
                <a:rPr lang="en-US" sz="800" dirty="0"/>
                <a:t>4</a:t>
              </a:r>
            </a:p>
          </p:txBody>
        </p:sp>
        <p:sp>
          <p:nvSpPr>
            <p:cNvPr id="77" name="TextBox 76"/>
            <p:cNvSpPr txBox="1"/>
            <p:nvPr/>
          </p:nvSpPr>
          <p:spPr>
            <a:xfrm>
              <a:off x="3439324" y="5221372"/>
              <a:ext cx="230610" cy="215444"/>
            </a:xfrm>
            <a:prstGeom prst="rect">
              <a:avLst/>
            </a:prstGeom>
            <a:noFill/>
          </p:spPr>
          <p:txBody>
            <a:bodyPr wrap="square" rtlCol="0">
              <a:noAutofit/>
            </a:bodyPr>
            <a:lstStyle/>
            <a:p>
              <a:pPr algn="ctr">
                <a:spcBef>
                  <a:spcPts val="600"/>
                </a:spcBef>
              </a:pPr>
              <a:r>
                <a:rPr lang="en-US" sz="800" dirty="0"/>
                <a:t>5</a:t>
              </a:r>
            </a:p>
          </p:txBody>
        </p:sp>
        <p:sp>
          <p:nvSpPr>
            <p:cNvPr id="78" name="TextBox 77"/>
            <p:cNvSpPr txBox="1"/>
            <p:nvPr/>
          </p:nvSpPr>
          <p:spPr>
            <a:xfrm>
              <a:off x="3915700" y="5221372"/>
              <a:ext cx="230610" cy="215444"/>
            </a:xfrm>
            <a:prstGeom prst="rect">
              <a:avLst/>
            </a:prstGeom>
            <a:noFill/>
          </p:spPr>
          <p:txBody>
            <a:bodyPr wrap="square" rtlCol="0">
              <a:noAutofit/>
            </a:bodyPr>
            <a:lstStyle/>
            <a:p>
              <a:pPr algn="ctr">
                <a:spcBef>
                  <a:spcPts val="600"/>
                </a:spcBef>
              </a:pPr>
              <a:r>
                <a:rPr lang="en-US" sz="800" dirty="0"/>
                <a:t>6</a:t>
              </a:r>
            </a:p>
          </p:txBody>
        </p:sp>
        <p:cxnSp>
          <p:nvCxnSpPr>
            <p:cNvPr id="79" name="Straight Connector 78"/>
            <p:cNvCxnSpPr/>
            <p:nvPr/>
          </p:nvCxnSpPr>
          <p:spPr>
            <a:xfrm>
              <a:off x="947738" y="5180417"/>
              <a:ext cx="3319462"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304201" y="3035146"/>
              <a:ext cx="2086051" cy="246221"/>
            </a:xfrm>
            <a:prstGeom prst="rect">
              <a:avLst/>
            </a:prstGeom>
            <a:noFill/>
          </p:spPr>
          <p:txBody>
            <a:bodyPr wrap="none" rtlCol="0">
              <a:noAutofit/>
            </a:bodyPr>
            <a:lstStyle/>
            <a:p>
              <a:pPr algn="ctr">
                <a:spcBef>
                  <a:spcPts val="600"/>
                </a:spcBef>
              </a:pPr>
              <a:r>
                <a:rPr lang="en-US" sz="1000" dirty="0"/>
                <a:t>Logistic Regression (LR) and Trees </a:t>
              </a:r>
            </a:p>
          </p:txBody>
        </p:sp>
        <p:sp>
          <p:nvSpPr>
            <p:cNvPr id="81" name="TextBox 80"/>
            <p:cNvSpPr txBox="1"/>
            <p:nvPr/>
          </p:nvSpPr>
          <p:spPr>
            <a:xfrm>
              <a:off x="3618201" y="3035146"/>
              <a:ext cx="577558" cy="246221"/>
            </a:xfrm>
            <a:prstGeom prst="rect">
              <a:avLst/>
            </a:prstGeom>
            <a:noFill/>
          </p:spPr>
          <p:txBody>
            <a:bodyPr wrap="none" rtlCol="0">
              <a:noAutofit/>
            </a:bodyPr>
            <a:lstStyle/>
            <a:p>
              <a:pPr algn="ctr">
                <a:spcBef>
                  <a:spcPts val="600"/>
                </a:spcBef>
              </a:pPr>
              <a:r>
                <a:rPr lang="en-US" sz="1000" dirty="0"/>
                <a:t>Trees Only </a:t>
              </a:r>
            </a:p>
          </p:txBody>
        </p:sp>
        <p:sp>
          <p:nvSpPr>
            <p:cNvPr id="82" name="Rectangle 81"/>
            <p:cNvSpPr/>
            <p:nvPr/>
          </p:nvSpPr>
          <p:spPr>
            <a:xfrm>
              <a:off x="1211104" y="3117108"/>
              <a:ext cx="82296" cy="82296"/>
            </a:xfrm>
            <a:prstGeom prst="rect">
              <a:avLst/>
            </a:prstGeom>
            <a:solidFill>
              <a:srgbClr val="A9C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83" name="Rectangle 82"/>
            <p:cNvSpPr/>
            <p:nvPr/>
          </p:nvSpPr>
          <p:spPr>
            <a:xfrm>
              <a:off x="3438976" y="3117108"/>
              <a:ext cx="82296" cy="82296"/>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grpSp>
      <p:grpSp>
        <p:nvGrpSpPr>
          <p:cNvPr id="113" name="Group 112" descr="A bar graph relates the fraction of negative samples employed for learning to norm logloss." title="Down-sampling of negative examples improves performance"/>
          <p:cNvGrpSpPr/>
          <p:nvPr/>
        </p:nvGrpSpPr>
        <p:grpSpPr>
          <a:xfrm>
            <a:off x="4320581" y="3036870"/>
            <a:ext cx="4555260" cy="2766848"/>
            <a:chOff x="4320581" y="3036870"/>
            <a:chExt cx="4555260" cy="2766848"/>
          </a:xfrm>
        </p:grpSpPr>
        <p:sp>
          <p:nvSpPr>
            <p:cNvPr id="114" name="TextBox 113"/>
            <p:cNvSpPr txBox="1"/>
            <p:nvPr/>
          </p:nvSpPr>
          <p:spPr>
            <a:xfrm>
              <a:off x="5541154" y="5557497"/>
              <a:ext cx="2488686" cy="246221"/>
            </a:xfrm>
            <a:prstGeom prst="rect">
              <a:avLst/>
            </a:prstGeom>
            <a:noFill/>
          </p:spPr>
          <p:txBody>
            <a:bodyPr wrap="none" rtlCol="0">
              <a:noAutofit/>
            </a:bodyPr>
            <a:lstStyle/>
            <a:p>
              <a:pPr algn="ctr">
                <a:spcBef>
                  <a:spcPts val="600"/>
                </a:spcBef>
              </a:pPr>
              <a:r>
                <a:rPr lang="en-US" sz="800" dirty="0"/>
                <a:t>Fraction of the negative samples employed for learning</a:t>
              </a:r>
            </a:p>
          </p:txBody>
        </p:sp>
        <p:sp>
          <p:nvSpPr>
            <p:cNvPr id="115" name="TextBox 114"/>
            <p:cNvSpPr txBox="1"/>
            <p:nvPr/>
          </p:nvSpPr>
          <p:spPr>
            <a:xfrm>
              <a:off x="4320581" y="3259021"/>
              <a:ext cx="591478" cy="215444"/>
            </a:xfrm>
            <a:prstGeom prst="rect">
              <a:avLst/>
            </a:prstGeom>
            <a:noFill/>
          </p:spPr>
          <p:txBody>
            <a:bodyPr wrap="square" rtlCol="0">
              <a:noAutofit/>
            </a:bodyPr>
            <a:lstStyle/>
            <a:p>
              <a:pPr algn="r">
                <a:spcBef>
                  <a:spcPts val="600"/>
                </a:spcBef>
              </a:pPr>
              <a:r>
                <a:rPr lang="en-US" sz="800" dirty="0"/>
                <a:t>102.00%</a:t>
              </a:r>
            </a:p>
          </p:txBody>
        </p:sp>
        <p:grpSp>
          <p:nvGrpSpPr>
            <p:cNvPr id="116" name="Group 115"/>
            <p:cNvGrpSpPr/>
            <p:nvPr/>
          </p:nvGrpSpPr>
          <p:grpSpPr>
            <a:xfrm>
              <a:off x="6424568" y="3036870"/>
              <a:ext cx="2451273" cy="246221"/>
              <a:chOff x="6624593" y="2998770"/>
              <a:chExt cx="2451273" cy="246221"/>
            </a:xfrm>
          </p:grpSpPr>
          <p:sp>
            <p:nvSpPr>
              <p:cNvPr id="169" name="TextBox 168"/>
              <p:cNvSpPr txBox="1"/>
              <p:nvPr/>
            </p:nvSpPr>
            <p:spPr>
              <a:xfrm>
                <a:off x="6718093" y="2998770"/>
                <a:ext cx="2357773" cy="246221"/>
              </a:xfrm>
              <a:prstGeom prst="rect">
                <a:avLst/>
              </a:prstGeom>
              <a:noFill/>
            </p:spPr>
            <p:txBody>
              <a:bodyPr wrap="none" rtlCol="0">
                <a:noAutofit/>
              </a:bodyPr>
              <a:lstStyle/>
              <a:p>
                <a:pPr>
                  <a:spcBef>
                    <a:spcPts val="600"/>
                  </a:spcBef>
                </a:pPr>
                <a:r>
                  <a:rPr lang="en-US" sz="1000" dirty="0"/>
                  <a:t>Norm </a:t>
                </a:r>
                <a:r>
                  <a:rPr lang="en-US" sz="1000" dirty="0" err="1"/>
                  <a:t>Logloss</a:t>
                </a:r>
                <a:r>
                  <a:rPr lang="en-US" sz="1000" dirty="0"/>
                  <a:t> (relative to worst case)</a:t>
                </a:r>
              </a:p>
            </p:txBody>
          </p:sp>
          <p:sp>
            <p:nvSpPr>
              <p:cNvPr id="170" name="Rectangle 169"/>
              <p:cNvSpPr/>
              <p:nvPr/>
            </p:nvSpPr>
            <p:spPr>
              <a:xfrm>
                <a:off x="6624593" y="3081377"/>
                <a:ext cx="81007" cy="81007"/>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grpSp>
        <p:grpSp>
          <p:nvGrpSpPr>
            <p:cNvPr id="117" name="Group 116"/>
            <p:cNvGrpSpPr/>
            <p:nvPr/>
          </p:nvGrpSpPr>
          <p:grpSpPr>
            <a:xfrm>
              <a:off x="4874150" y="3362325"/>
              <a:ext cx="3822694" cy="1864519"/>
              <a:chOff x="4874150" y="3336132"/>
              <a:chExt cx="3822694" cy="1864519"/>
            </a:xfrm>
          </p:grpSpPr>
          <p:grpSp>
            <p:nvGrpSpPr>
              <p:cNvPr id="136" name="Group 135"/>
              <p:cNvGrpSpPr/>
              <p:nvPr/>
            </p:nvGrpSpPr>
            <p:grpSpPr>
              <a:xfrm>
                <a:off x="4874150" y="3338384"/>
                <a:ext cx="3819000" cy="1590380"/>
                <a:chOff x="4874150" y="3338384"/>
                <a:chExt cx="3807888" cy="1590380"/>
              </a:xfrm>
            </p:grpSpPr>
            <p:cxnSp>
              <p:nvCxnSpPr>
                <p:cNvPr id="161" name="Straight Connector 160"/>
                <p:cNvCxnSpPr/>
                <p:nvPr/>
              </p:nvCxnSpPr>
              <p:spPr>
                <a:xfrm>
                  <a:off x="4874150" y="3338384"/>
                  <a:ext cx="3807888"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4874150" y="3564912"/>
                  <a:ext cx="3807888"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4874150" y="3791440"/>
                  <a:ext cx="3807888"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4874150" y="4017968"/>
                  <a:ext cx="3807888"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874150" y="4244496"/>
                  <a:ext cx="3807888"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874150" y="4475708"/>
                  <a:ext cx="3807888"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874150" y="4702236"/>
                  <a:ext cx="3807888"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4874150" y="4928764"/>
                  <a:ext cx="3807888"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a:xfrm flipV="1">
                <a:off x="4911193" y="3336132"/>
                <a:ext cx="0" cy="1864519"/>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5288461" y="5154932"/>
                <a:ext cx="3408383" cy="45719"/>
                <a:chOff x="5288461" y="4800600"/>
                <a:chExt cx="3408383" cy="400051"/>
              </a:xfrm>
            </p:grpSpPr>
            <p:cxnSp>
              <p:nvCxnSpPr>
                <p:cNvPr id="151" name="Straight Connector 150"/>
                <p:cNvCxnSpPr/>
                <p:nvPr/>
              </p:nvCxnSpPr>
              <p:spPr>
                <a:xfrm flipV="1">
                  <a:off x="5288461" y="4800600"/>
                  <a:ext cx="0" cy="400051"/>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5667170" y="4800600"/>
                  <a:ext cx="0" cy="400051"/>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6045879" y="4800600"/>
                  <a:ext cx="0" cy="400051"/>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6424588" y="4800600"/>
                  <a:ext cx="0" cy="400051"/>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6803297" y="4800600"/>
                  <a:ext cx="0" cy="400051"/>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7182006" y="4800600"/>
                  <a:ext cx="0" cy="400051"/>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7560715" y="4800600"/>
                  <a:ext cx="0" cy="400051"/>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7939424" y="4800600"/>
                  <a:ext cx="0" cy="400051"/>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8318133" y="4800600"/>
                  <a:ext cx="0" cy="400051"/>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8696844" y="4800600"/>
                  <a:ext cx="0" cy="400051"/>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4874150" y="3562350"/>
                <a:ext cx="3819000" cy="1592941"/>
                <a:chOff x="4874150" y="3562350"/>
                <a:chExt cx="3819000" cy="1592941"/>
              </a:xfrm>
            </p:grpSpPr>
            <p:sp>
              <p:nvSpPr>
                <p:cNvPr id="140" name="Rectangle 139"/>
                <p:cNvSpPr/>
                <p:nvPr/>
              </p:nvSpPr>
              <p:spPr>
                <a:xfrm>
                  <a:off x="5096871" y="3562350"/>
                  <a:ext cx="115685" cy="1592373"/>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141" name="Rectangle 140"/>
                <p:cNvSpPr/>
                <p:nvPr/>
              </p:nvSpPr>
              <p:spPr>
                <a:xfrm>
                  <a:off x="5473287" y="3974306"/>
                  <a:ext cx="115685" cy="1180417"/>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142" name="Rectangle 141"/>
                <p:cNvSpPr/>
                <p:nvPr/>
              </p:nvSpPr>
              <p:spPr>
                <a:xfrm>
                  <a:off x="5852459" y="4186238"/>
                  <a:ext cx="115685" cy="968485"/>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143" name="Rectangle 142"/>
                <p:cNvSpPr/>
                <p:nvPr/>
              </p:nvSpPr>
              <p:spPr>
                <a:xfrm>
                  <a:off x="6231071" y="4341019"/>
                  <a:ext cx="115685" cy="813704"/>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144" name="Rectangle 143"/>
                <p:cNvSpPr/>
                <p:nvPr/>
              </p:nvSpPr>
              <p:spPr>
                <a:xfrm>
                  <a:off x="6607776" y="4419599"/>
                  <a:ext cx="115685" cy="735123"/>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145" name="Rectangle 144"/>
                <p:cNvSpPr/>
                <p:nvPr/>
              </p:nvSpPr>
              <p:spPr>
                <a:xfrm>
                  <a:off x="6987962" y="4462463"/>
                  <a:ext cx="115685" cy="692259"/>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146" name="Rectangle 145"/>
                <p:cNvSpPr/>
                <p:nvPr/>
              </p:nvSpPr>
              <p:spPr>
                <a:xfrm>
                  <a:off x="7364170" y="4533900"/>
                  <a:ext cx="115685" cy="620822"/>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147" name="Rectangle 146"/>
                <p:cNvSpPr/>
                <p:nvPr/>
              </p:nvSpPr>
              <p:spPr>
                <a:xfrm>
                  <a:off x="7745193" y="4493419"/>
                  <a:ext cx="115685" cy="661303"/>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148" name="Rectangle 147"/>
                <p:cNvSpPr/>
                <p:nvPr/>
              </p:nvSpPr>
              <p:spPr>
                <a:xfrm>
                  <a:off x="8120765" y="4436269"/>
                  <a:ext cx="115685" cy="718453"/>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sp>
              <p:nvSpPr>
                <p:cNvPr id="149" name="Rectangle 148"/>
                <p:cNvSpPr/>
                <p:nvPr/>
              </p:nvSpPr>
              <p:spPr>
                <a:xfrm>
                  <a:off x="8499606" y="4386263"/>
                  <a:ext cx="115685" cy="768459"/>
                </a:xfrm>
                <a:prstGeom prst="rect">
                  <a:avLst/>
                </a:prstGeom>
                <a:pattFill prst="wdDnDiag">
                  <a:fgClr>
                    <a:srgbClr val="E0ABA8"/>
                  </a:fgClr>
                  <a:bgClr>
                    <a:schemeClr val="bg1"/>
                  </a:bgClr>
                </a:pattFill>
                <a:ln w="0">
                  <a:solidFill>
                    <a:srgbClr val="E0A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endParaRPr lang="en-US"/>
                </a:p>
              </p:txBody>
            </p:sp>
            <p:cxnSp>
              <p:nvCxnSpPr>
                <p:cNvPr id="150" name="Straight Connector 149"/>
                <p:cNvCxnSpPr/>
                <p:nvPr/>
              </p:nvCxnSpPr>
              <p:spPr>
                <a:xfrm>
                  <a:off x="4874150" y="5155291"/>
                  <a:ext cx="3819000" cy="0"/>
                </a:xfrm>
                <a:prstGeom prst="line">
                  <a:avLst/>
                </a:prstGeom>
                <a:ln w="6350">
                  <a:solidFill>
                    <a:srgbClr val="C9C9C9"/>
                  </a:solidFill>
                </a:ln>
              </p:spPr>
              <p:style>
                <a:lnRef idx="1">
                  <a:schemeClr val="accent1"/>
                </a:lnRef>
                <a:fillRef idx="0">
                  <a:schemeClr val="accent1"/>
                </a:fillRef>
                <a:effectRef idx="0">
                  <a:schemeClr val="accent1"/>
                </a:effectRef>
                <a:fontRef idx="minor">
                  <a:schemeClr val="tx1"/>
                </a:fontRef>
              </p:style>
            </p:cxnSp>
          </p:grpSp>
        </p:grpSp>
        <p:sp>
          <p:nvSpPr>
            <p:cNvPr id="118" name="TextBox 117"/>
            <p:cNvSpPr txBox="1"/>
            <p:nvPr/>
          </p:nvSpPr>
          <p:spPr>
            <a:xfrm>
              <a:off x="4320581" y="3480250"/>
              <a:ext cx="591478" cy="215444"/>
            </a:xfrm>
            <a:prstGeom prst="rect">
              <a:avLst/>
            </a:prstGeom>
            <a:noFill/>
          </p:spPr>
          <p:txBody>
            <a:bodyPr wrap="square" rtlCol="0">
              <a:noAutofit/>
            </a:bodyPr>
            <a:lstStyle/>
            <a:p>
              <a:pPr algn="r">
                <a:spcBef>
                  <a:spcPts val="600"/>
                </a:spcBef>
              </a:pPr>
              <a:r>
                <a:rPr lang="en-US" sz="800" dirty="0"/>
                <a:t>100.00%</a:t>
              </a:r>
            </a:p>
          </p:txBody>
        </p:sp>
        <p:sp>
          <p:nvSpPr>
            <p:cNvPr id="119" name="TextBox 118"/>
            <p:cNvSpPr txBox="1"/>
            <p:nvPr/>
          </p:nvSpPr>
          <p:spPr>
            <a:xfrm>
              <a:off x="4320581" y="3703700"/>
              <a:ext cx="591478" cy="215444"/>
            </a:xfrm>
            <a:prstGeom prst="rect">
              <a:avLst/>
            </a:prstGeom>
            <a:noFill/>
          </p:spPr>
          <p:txBody>
            <a:bodyPr wrap="square" rtlCol="0">
              <a:noAutofit/>
            </a:bodyPr>
            <a:lstStyle/>
            <a:p>
              <a:pPr algn="r">
                <a:spcBef>
                  <a:spcPts val="600"/>
                </a:spcBef>
              </a:pPr>
              <a:r>
                <a:rPr lang="en-US" sz="800" dirty="0"/>
                <a:t>98.00%</a:t>
              </a:r>
            </a:p>
          </p:txBody>
        </p:sp>
        <p:sp>
          <p:nvSpPr>
            <p:cNvPr id="120" name="TextBox 119"/>
            <p:cNvSpPr txBox="1"/>
            <p:nvPr/>
          </p:nvSpPr>
          <p:spPr>
            <a:xfrm>
              <a:off x="4320581" y="3924929"/>
              <a:ext cx="591478" cy="215444"/>
            </a:xfrm>
            <a:prstGeom prst="rect">
              <a:avLst/>
            </a:prstGeom>
            <a:noFill/>
          </p:spPr>
          <p:txBody>
            <a:bodyPr wrap="square" rtlCol="0">
              <a:noAutofit/>
            </a:bodyPr>
            <a:lstStyle/>
            <a:p>
              <a:pPr algn="r">
                <a:spcBef>
                  <a:spcPts val="600"/>
                </a:spcBef>
              </a:pPr>
              <a:r>
                <a:rPr lang="en-US" sz="800" dirty="0"/>
                <a:t>96.00%</a:t>
              </a:r>
            </a:p>
          </p:txBody>
        </p:sp>
        <p:sp>
          <p:nvSpPr>
            <p:cNvPr id="121" name="TextBox 120"/>
            <p:cNvSpPr txBox="1"/>
            <p:nvPr/>
          </p:nvSpPr>
          <p:spPr>
            <a:xfrm>
              <a:off x="4320581" y="4160843"/>
              <a:ext cx="591478" cy="215444"/>
            </a:xfrm>
            <a:prstGeom prst="rect">
              <a:avLst/>
            </a:prstGeom>
            <a:noFill/>
          </p:spPr>
          <p:txBody>
            <a:bodyPr wrap="square" rtlCol="0">
              <a:noAutofit/>
            </a:bodyPr>
            <a:lstStyle/>
            <a:p>
              <a:pPr algn="r">
                <a:spcBef>
                  <a:spcPts val="600"/>
                </a:spcBef>
              </a:pPr>
              <a:r>
                <a:rPr lang="en-US" sz="800" dirty="0"/>
                <a:t>94.00%</a:t>
              </a:r>
            </a:p>
          </p:txBody>
        </p:sp>
        <p:sp>
          <p:nvSpPr>
            <p:cNvPr id="122" name="TextBox 121"/>
            <p:cNvSpPr txBox="1"/>
            <p:nvPr/>
          </p:nvSpPr>
          <p:spPr>
            <a:xfrm>
              <a:off x="4320581" y="4382072"/>
              <a:ext cx="591478" cy="215444"/>
            </a:xfrm>
            <a:prstGeom prst="rect">
              <a:avLst/>
            </a:prstGeom>
            <a:noFill/>
          </p:spPr>
          <p:txBody>
            <a:bodyPr wrap="square" rtlCol="0">
              <a:noAutofit/>
            </a:bodyPr>
            <a:lstStyle/>
            <a:p>
              <a:pPr algn="r">
                <a:spcBef>
                  <a:spcPts val="600"/>
                </a:spcBef>
              </a:pPr>
              <a:r>
                <a:rPr lang="en-US" sz="800" dirty="0"/>
                <a:t>92.00%</a:t>
              </a:r>
            </a:p>
          </p:txBody>
        </p:sp>
        <p:sp>
          <p:nvSpPr>
            <p:cNvPr id="123" name="TextBox 122"/>
            <p:cNvSpPr txBox="1"/>
            <p:nvPr/>
          </p:nvSpPr>
          <p:spPr>
            <a:xfrm>
              <a:off x="4320581" y="4618583"/>
              <a:ext cx="591478" cy="215444"/>
            </a:xfrm>
            <a:prstGeom prst="rect">
              <a:avLst/>
            </a:prstGeom>
            <a:noFill/>
          </p:spPr>
          <p:txBody>
            <a:bodyPr wrap="square" rtlCol="0">
              <a:noAutofit/>
            </a:bodyPr>
            <a:lstStyle/>
            <a:p>
              <a:pPr algn="r">
                <a:spcBef>
                  <a:spcPts val="600"/>
                </a:spcBef>
              </a:pPr>
              <a:r>
                <a:rPr lang="en-US" sz="800" dirty="0"/>
                <a:t>90.00%</a:t>
              </a:r>
            </a:p>
          </p:txBody>
        </p:sp>
        <p:sp>
          <p:nvSpPr>
            <p:cNvPr id="124" name="TextBox 123"/>
            <p:cNvSpPr txBox="1"/>
            <p:nvPr/>
          </p:nvSpPr>
          <p:spPr>
            <a:xfrm>
              <a:off x="4320581" y="4839812"/>
              <a:ext cx="591478" cy="215444"/>
            </a:xfrm>
            <a:prstGeom prst="rect">
              <a:avLst/>
            </a:prstGeom>
            <a:noFill/>
          </p:spPr>
          <p:txBody>
            <a:bodyPr wrap="square" rtlCol="0">
              <a:noAutofit/>
            </a:bodyPr>
            <a:lstStyle/>
            <a:p>
              <a:pPr algn="r">
                <a:spcBef>
                  <a:spcPts val="600"/>
                </a:spcBef>
              </a:pPr>
              <a:r>
                <a:rPr lang="en-US" sz="800" dirty="0"/>
                <a:t>88.00%</a:t>
              </a:r>
            </a:p>
          </p:txBody>
        </p:sp>
        <p:sp>
          <p:nvSpPr>
            <p:cNvPr id="125" name="TextBox 124"/>
            <p:cNvSpPr txBox="1"/>
            <p:nvPr/>
          </p:nvSpPr>
          <p:spPr>
            <a:xfrm>
              <a:off x="4320581" y="5073901"/>
              <a:ext cx="591478" cy="215444"/>
            </a:xfrm>
            <a:prstGeom prst="rect">
              <a:avLst/>
            </a:prstGeom>
            <a:noFill/>
          </p:spPr>
          <p:txBody>
            <a:bodyPr wrap="square" rtlCol="0">
              <a:noAutofit/>
            </a:bodyPr>
            <a:lstStyle/>
            <a:p>
              <a:pPr algn="r">
                <a:spcBef>
                  <a:spcPts val="600"/>
                </a:spcBef>
              </a:pPr>
              <a:r>
                <a:rPr lang="en-US" sz="800" dirty="0"/>
                <a:t>86.00%</a:t>
              </a:r>
            </a:p>
          </p:txBody>
        </p:sp>
        <p:sp>
          <p:nvSpPr>
            <p:cNvPr id="126" name="TextBox 125"/>
            <p:cNvSpPr txBox="1"/>
            <p:nvPr/>
          </p:nvSpPr>
          <p:spPr>
            <a:xfrm rot="18146540">
              <a:off x="4770388" y="5332307"/>
              <a:ext cx="591478" cy="215444"/>
            </a:xfrm>
            <a:prstGeom prst="rect">
              <a:avLst/>
            </a:prstGeom>
            <a:noFill/>
          </p:spPr>
          <p:txBody>
            <a:bodyPr wrap="square" rtlCol="0">
              <a:noAutofit/>
            </a:bodyPr>
            <a:lstStyle/>
            <a:p>
              <a:pPr algn="r">
                <a:spcBef>
                  <a:spcPts val="600"/>
                </a:spcBef>
              </a:pPr>
              <a:r>
                <a:rPr lang="en-US" sz="800" dirty="0"/>
                <a:t>0.0001</a:t>
              </a:r>
            </a:p>
          </p:txBody>
        </p:sp>
        <p:sp>
          <p:nvSpPr>
            <p:cNvPr id="127" name="TextBox 126"/>
            <p:cNvSpPr txBox="1"/>
            <p:nvPr/>
          </p:nvSpPr>
          <p:spPr>
            <a:xfrm rot="18146540">
              <a:off x="5140200" y="5332307"/>
              <a:ext cx="591478" cy="215444"/>
            </a:xfrm>
            <a:prstGeom prst="rect">
              <a:avLst/>
            </a:prstGeom>
            <a:noFill/>
          </p:spPr>
          <p:txBody>
            <a:bodyPr wrap="square" rtlCol="0">
              <a:noAutofit/>
            </a:bodyPr>
            <a:lstStyle/>
            <a:p>
              <a:pPr algn="r">
                <a:spcBef>
                  <a:spcPts val="600"/>
                </a:spcBef>
              </a:pPr>
              <a:r>
                <a:rPr lang="en-US" sz="800" dirty="0"/>
                <a:t>0.0010</a:t>
              </a:r>
            </a:p>
          </p:txBody>
        </p:sp>
        <p:sp>
          <p:nvSpPr>
            <p:cNvPr id="128" name="TextBox 127"/>
            <p:cNvSpPr txBox="1"/>
            <p:nvPr/>
          </p:nvSpPr>
          <p:spPr>
            <a:xfrm rot="18146540">
              <a:off x="5511880" y="5332307"/>
              <a:ext cx="591478" cy="215444"/>
            </a:xfrm>
            <a:prstGeom prst="rect">
              <a:avLst/>
            </a:prstGeom>
            <a:noFill/>
          </p:spPr>
          <p:txBody>
            <a:bodyPr wrap="square" rtlCol="0">
              <a:noAutofit/>
            </a:bodyPr>
            <a:lstStyle/>
            <a:p>
              <a:pPr algn="r">
                <a:spcBef>
                  <a:spcPts val="600"/>
                </a:spcBef>
              </a:pPr>
              <a:r>
                <a:rPr lang="en-US" sz="800" dirty="0"/>
                <a:t>0.0025</a:t>
              </a:r>
            </a:p>
          </p:txBody>
        </p:sp>
        <p:sp>
          <p:nvSpPr>
            <p:cNvPr id="129" name="TextBox 128"/>
            <p:cNvSpPr txBox="1"/>
            <p:nvPr/>
          </p:nvSpPr>
          <p:spPr>
            <a:xfrm rot="18146540">
              <a:off x="5899799" y="5332307"/>
              <a:ext cx="591478" cy="215444"/>
            </a:xfrm>
            <a:prstGeom prst="rect">
              <a:avLst/>
            </a:prstGeom>
            <a:noFill/>
          </p:spPr>
          <p:txBody>
            <a:bodyPr wrap="square" rtlCol="0">
              <a:noAutofit/>
            </a:bodyPr>
            <a:lstStyle/>
            <a:p>
              <a:pPr algn="r">
                <a:spcBef>
                  <a:spcPts val="600"/>
                </a:spcBef>
              </a:pPr>
              <a:r>
                <a:rPr lang="en-US" sz="800" dirty="0"/>
                <a:t>0.0050</a:t>
              </a:r>
            </a:p>
          </p:txBody>
        </p:sp>
        <p:sp>
          <p:nvSpPr>
            <p:cNvPr id="130" name="TextBox 129"/>
            <p:cNvSpPr txBox="1"/>
            <p:nvPr/>
          </p:nvSpPr>
          <p:spPr>
            <a:xfrm rot="18146540">
              <a:off x="6269611" y="5332307"/>
              <a:ext cx="591478" cy="215444"/>
            </a:xfrm>
            <a:prstGeom prst="rect">
              <a:avLst/>
            </a:prstGeom>
            <a:noFill/>
          </p:spPr>
          <p:txBody>
            <a:bodyPr wrap="square" rtlCol="0">
              <a:noAutofit/>
            </a:bodyPr>
            <a:lstStyle/>
            <a:p>
              <a:pPr algn="r">
                <a:spcBef>
                  <a:spcPts val="600"/>
                </a:spcBef>
              </a:pPr>
              <a:r>
                <a:rPr lang="en-US" sz="800" dirty="0"/>
                <a:t>0.0075</a:t>
              </a:r>
            </a:p>
          </p:txBody>
        </p:sp>
        <p:sp>
          <p:nvSpPr>
            <p:cNvPr id="131" name="TextBox 130"/>
            <p:cNvSpPr txBox="1"/>
            <p:nvPr/>
          </p:nvSpPr>
          <p:spPr>
            <a:xfrm rot="18146540">
              <a:off x="6641291" y="5332307"/>
              <a:ext cx="591478" cy="215444"/>
            </a:xfrm>
            <a:prstGeom prst="rect">
              <a:avLst/>
            </a:prstGeom>
            <a:noFill/>
          </p:spPr>
          <p:txBody>
            <a:bodyPr wrap="square" rtlCol="0">
              <a:noAutofit/>
            </a:bodyPr>
            <a:lstStyle/>
            <a:p>
              <a:pPr algn="r">
                <a:spcBef>
                  <a:spcPts val="600"/>
                </a:spcBef>
              </a:pPr>
              <a:r>
                <a:rPr lang="en-US" sz="800" dirty="0"/>
                <a:t>0.0100</a:t>
              </a:r>
            </a:p>
          </p:txBody>
        </p:sp>
        <p:sp>
          <p:nvSpPr>
            <p:cNvPr id="132" name="TextBox 131"/>
            <p:cNvSpPr txBox="1"/>
            <p:nvPr/>
          </p:nvSpPr>
          <p:spPr>
            <a:xfrm rot="18146540">
              <a:off x="7036497" y="5332307"/>
              <a:ext cx="591478" cy="215444"/>
            </a:xfrm>
            <a:prstGeom prst="rect">
              <a:avLst/>
            </a:prstGeom>
            <a:noFill/>
          </p:spPr>
          <p:txBody>
            <a:bodyPr wrap="square" rtlCol="0">
              <a:noAutofit/>
            </a:bodyPr>
            <a:lstStyle/>
            <a:p>
              <a:pPr algn="r">
                <a:spcBef>
                  <a:spcPts val="600"/>
                </a:spcBef>
              </a:pPr>
              <a:r>
                <a:rPr lang="en-US" sz="800" dirty="0"/>
                <a:t>0.0250</a:t>
              </a:r>
            </a:p>
          </p:txBody>
        </p:sp>
        <p:sp>
          <p:nvSpPr>
            <p:cNvPr id="133" name="TextBox 132"/>
            <p:cNvSpPr txBox="1"/>
            <p:nvPr/>
          </p:nvSpPr>
          <p:spPr>
            <a:xfrm rot="18146540">
              <a:off x="7406309" y="5332307"/>
              <a:ext cx="591478" cy="215444"/>
            </a:xfrm>
            <a:prstGeom prst="rect">
              <a:avLst/>
            </a:prstGeom>
            <a:noFill/>
          </p:spPr>
          <p:txBody>
            <a:bodyPr wrap="square" rtlCol="0">
              <a:noAutofit/>
            </a:bodyPr>
            <a:lstStyle/>
            <a:p>
              <a:pPr algn="r">
                <a:spcBef>
                  <a:spcPts val="600"/>
                </a:spcBef>
              </a:pPr>
              <a:r>
                <a:rPr lang="en-US" sz="800" dirty="0"/>
                <a:t>0.0500</a:t>
              </a:r>
            </a:p>
          </p:txBody>
        </p:sp>
        <p:sp>
          <p:nvSpPr>
            <p:cNvPr id="134" name="TextBox 133"/>
            <p:cNvSpPr txBox="1"/>
            <p:nvPr/>
          </p:nvSpPr>
          <p:spPr>
            <a:xfrm rot="18146540">
              <a:off x="7777989" y="5332307"/>
              <a:ext cx="591478" cy="215444"/>
            </a:xfrm>
            <a:prstGeom prst="rect">
              <a:avLst/>
            </a:prstGeom>
            <a:noFill/>
          </p:spPr>
          <p:txBody>
            <a:bodyPr wrap="square" rtlCol="0">
              <a:noAutofit/>
            </a:bodyPr>
            <a:lstStyle/>
            <a:p>
              <a:pPr algn="r">
                <a:spcBef>
                  <a:spcPts val="600"/>
                </a:spcBef>
              </a:pPr>
              <a:r>
                <a:rPr lang="en-US" sz="800" dirty="0"/>
                <a:t>0.0750</a:t>
              </a:r>
            </a:p>
          </p:txBody>
        </p:sp>
        <p:sp>
          <p:nvSpPr>
            <p:cNvPr id="135" name="TextBox 134"/>
            <p:cNvSpPr txBox="1"/>
            <p:nvPr/>
          </p:nvSpPr>
          <p:spPr>
            <a:xfrm rot="18146540">
              <a:off x="8170766" y="5332307"/>
              <a:ext cx="591478" cy="215444"/>
            </a:xfrm>
            <a:prstGeom prst="rect">
              <a:avLst/>
            </a:prstGeom>
            <a:noFill/>
          </p:spPr>
          <p:txBody>
            <a:bodyPr wrap="square" rtlCol="0">
              <a:noAutofit/>
            </a:bodyPr>
            <a:lstStyle/>
            <a:p>
              <a:pPr algn="r">
                <a:spcBef>
                  <a:spcPts val="600"/>
                </a:spcBef>
              </a:pPr>
              <a:r>
                <a:rPr lang="en-US" sz="800" dirty="0"/>
                <a:t>0.1000</a:t>
              </a:r>
            </a:p>
          </p:txBody>
        </p:sp>
      </p:grpSp>
    </p:spTree>
    <p:extLst>
      <p:ext uri="{BB962C8B-B14F-4D97-AF65-F5344CB8AC3E}">
        <p14:creationId xmlns:p14="http://schemas.microsoft.com/office/powerpoint/2010/main" val="331359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Kinds of Features</a:t>
            </a:r>
          </a:p>
        </p:txBody>
      </p:sp>
      <p:sp>
        <p:nvSpPr>
          <p:cNvPr id="4" name="Content Placeholder 3"/>
          <p:cNvSpPr>
            <a:spLocks noGrp="1"/>
          </p:cNvSpPr>
          <p:nvPr>
            <p:ph idx="1"/>
          </p:nvPr>
        </p:nvSpPr>
        <p:spPr>
          <a:xfrm>
            <a:off x="457200" y="4581128"/>
            <a:ext cx="8229600" cy="1935163"/>
          </a:xfrm>
        </p:spPr>
        <p:txBody>
          <a:bodyPr>
            <a:noAutofit/>
          </a:bodyPr>
          <a:lstStyle/>
          <a:p>
            <a:pPr lvl="0">
              <a:defRPr/>
            </a:pPr>
            <a:r>
              <a:rPr lang="en-US" sz="2800" dirty="0"/>
              <a:t>Historical features comprise 18 of top 20 most informative features</a:t>
            </a:r>
          </a:p>
        </p:txBody>
      </p:sp>
      <p:sp>
        <p:nvSpPr>
          <p:cNvPr id="15" name="TextBox 14"/>
          <p:cNvSpPr txBox="1"/>
          <p:nvPr/>
        </p:nvSpPr>
        <p:spPr>
          <a:xfrm>
            <a:off x="838200" y="2083099"/>
            <a:ext cx="3491346" cy="2209998"/>
          </a:xfrm>
          <a:prstGeom prst="rect">
            <a:avLst/>
          </a:prstGeom>
          <a:solidFill>
            <a:schemeClr val="accent2">
              <a:lumMod val="20000"/>
              <a:lumOff val="80000"/>
            </a:schemeClr>
          </a:solidFill>
        </p:spPr>
        <p:txBody>
          <a:bodyPr wrap="square" rtlCol="0">
            <a:noAutofit/>
          </a:bodyPr>
          <a:lstStyle/>
          <a:p>
            <a:r>
              <a:rPr lang="en-US" sz="2400" dirty="0"/>
              <a:t>Local time of day</a:t>
            </a:r>
          </a:p>
          <a:p>
            <a:r>
              <a:rPr lang="en-US" sz="2400" dirty="0"/>
              <a:t>Day of week</a:t>
            </a:r>
          </a:p>
          <a:p>
            <a:r>
              <a:rPr lang="en-US" sz="2400" dirty="0"/>
              <a:t>Device</a:t>
            </a:r>
          </a:p>
          <a:p>
            <a:r>
              <a:rPr lang="en-US" sz="2400" dirty="0"/>
              <a:t>Current page</a:t>
            </a:r>
          </a:p>
          <a:p>
            <a:r>
              <a:rPr lang="en-US" dirty="0"/>
              <a:t>…</a:t>
            </a:r>
          </a:p>
        </p:txBody>
      </p:sp>
      <p:sp>
        <p:nvSpPr>
          <p:cNvPr id="16" name="TextBox 15"/>
          <p:cNvSpPr txBox="1"/>
          <p:nvPr/>
        </p:nvSpPr>
        <p:spPr>
          <a:xfrm>
            <a:off x="4716016" y="2103437"/>
            <a:ext cx="3970784" cy="2189659"/>
          </a:xfrm>
          <a:prstGeom prst="rect">
            <a:avLst/>
          </a:prstGeom>
          <a:solidFill>
            <a:schemeClr val="accent2">
              <a:lumMod val="20000"/>
              <a:lumOff val="80000"/>
            </a:schemeClr>
          </a:solidFill>
        </p:spPr>
        <p:txBody>
          <a:bodyPr wrap="square" rtlCol="0">
            <a:noAutofit/>
          </a:bodyPr>
          <a:lstStyle/>
          <a:p>
            <a:r>
              <a:rPr lang="en-US" sz="2400" dirty="0"/>
              <a:t>Cumulative </a:t>
            </a:r>
            <a:r>
              <a:rPr lang="en-US" sz="2400" dirty="0" err="1"/>
              <a:t>num</a:t>
            </a:r>
            <a:r>
              <a:rPr lang="en-US" sz="2400" dirty="0"/>
              <a:t> clicks ad</a:t>
            </a:r>
          </a:p>
          <a:p>
            <a:r>
              <a:rPr lang="en-US" sz="2400" dirty="0"/>
              <a:t>Cumulative num </a:t>
            </a:r>
            <a:r>
              <a:rPr lang="en-US" sz="2400" dirty="0" err="1"/>
              <a:t>imprs</a:t>
            </a:r>
            <a:r>
              <a:rPr lang="en-US" sz="2400" dirty="0"/>
              <a:t> ad</a:t>
            </a:r>
          </a:p>
          <a:p>
            <a:r>
              <a:rPr lang="en-US" sz="2400" dirty="0"/>
              <a:t>Average CTR ad last week</a:t>
            </a:r>
          </a:p>
          <a:p>
            <a:r>
              <a:rPr lang="en-US" sz="2400" dirty="0"/>
              <a:t>Average CTR user</a:t>
            </a:r>
          </a:p>
          <a:p>
            <a:r>
              <a:rPr lang="en-US" sz="2400" dirty="0"/>
              <a:t>…</a:t>
            </a:r>
          </a:p>
        </p:txBody>
      </p:sp>
      <p:sp>
        <p:nvSpPr>
          <p:cNvPr id="19" name="Rectangle 18"/>
          <p:cNvSpPr/>
          <p:nvPr/>
        </p:nvSpPr>
        <p:spPr>
          <a:xfrm>
            <a:off x="873201" y="1504060"/>
            <a:ext cx="3456345" cy="461665"/>
          </a:xfrm>
          <a:prstGeom prst="rect">
            <a:avLst/>
          </a:prstGeom>
        </p:spPr>
        <p:txBody>
          <a:bodyPr wrap="square">
            <a:noAutofit/>
          </a:bodyPr>
          <a:lstStyle/>
          <a:p>
            <a:r>
              <a:rPr lang="en-US" sz="2400" b="1" dirty="0"/>
              <a:t>Contextual features</a:t>
            </a:r>
          </a:p>
        </p:txBody>
      </p:sp>
      <p:sp>
        <p:nvSpPr>
          <p:cNvPr id="8" name="Rectangle 7">
            <a:extLst>
              <a:ext uri="{FF2B5EF4-FFF2-40B4-BE49-F238E27FC236}">
                <a16:creationId xmlns:a16="http://schemas.microsoft.com/office/drawing/2014/main" id="{C0DDC934-50EC-0845-B6C8-916E131C383A}"/>
              </a:ext>
            </a:extLst>
          </p:cNvPr>
          <p:cNvSpPr/>
          <p:nvPr/>
        </p:nvSpPr>
        <p:spPr>
          <a:xfrm>
            <a:off x="4946077" y="1517915"/>
            <a:ext cx="3363928" cy="461665"/>
          </a:xfrm>
          <a:prstGeom prst="rect">
            <a:avLst/>
          </a:prstGeom>
        </p:spPr>
        <p:txBody>
          <a:bodyPr wrap="square">
            <a:noAutofit/>
          </a:bodyPr>
          <a:lstStyle/>
          <a:p>
            <a:r>
              <a:rPr lang="en-US" sz="2400" b="1" dirty="0"/>
              <a:t>Historical features</a:t>
            </a:r>
          </a:p>
        </p:txBody>
      </p:sp>
      <p:sp>
        <p:nvSpPr>
          <p:cNvPr id="9" name="Rectangle 8">
            <a:extLst>
              <a:ext uri="{FF2B5EF4-FFF2-40B4-BE49-F238E27FC236}">
                <a16:creationId xmlns:a16="http://schemas.microsoft.com/office/drawing/2014/main" id="{BDF936C6-423B-4246-86B5-23AD418A3B3E}"/>
              </a:ext>
            </a:extLst>
          </p:cNvPr>
          <p:cNvSpPr/>
          <p:nvPr/>
        </p:nvSpPr>
        <p:spPr>
          <a:xfrm>
            <a:off x="8790206" y="6434541"/>
            <a:ext cx="364202" cy="369332"/>
          </a:xfrm>
          <a:prstGeom prst="rect">
            <a:avLst/>
          </a:prstGeom>
        </p:spPr>
        <p:txBody>
          <a:bodyPr wrap="none">
            <a:spAutoFit/>
          </a:bodyPr>
          <a:lstStyle/>
          <a:p>
            <a:r>
              <a:rPr lang="en-US" dirty="0"/>
              <a:t>Q</a:t>
            </a:r>
          </a:p>
        </p:txBody>
      </p:sp>
    </p:spTree>
    <p:extLst>
      <p:ext uri="{BB962C8B-B14F-4D97-AF65-F5344CB8AC3E}">
        <p14:creationId xmlns:p14="http://schemas.microsoft.com/office/powerpoint/2010/main" val="481421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617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54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dirty="0"/>
              <a:t>Query: Credit Cards</a:t>
            </a:r>
          </a:p>
        </p:txBody>
      </p:sp>
      <p:sp>
        <p:nvSpPr>
          <p:cNvPr id="8" name="Rectangle 7">
            <a:extLst>
              <a:ext uri="{FF2B5EF4-FFF2-40B4-BE49-F238E27FC236}">
                <a16:creationId xmlns:a16="http://schemas.microsoft.com/office/drawing/2014/main" id="{04E95081-1A00-7A4F-ABEA-ACAE0952BD50}"/>
              </a:ext>
            </a:extLst>
          </p:cNvPr>
          <p:cNvSpPr/>
          <p:nvPr/>
        </p:nvSpPr>
        <p:spPr>
          <a:xfrm>
            <a:off x="1971675" y="2800350"/>
            <a:ext cx="5900738" cy="1214438"/>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p:cNvSpPr/>
          <p:nvPr/>
        </p:nvSpPr>
        <p:spPr>
          <a:xfrm>
            <a:off x="683568" y="6504801"/>
            <a:ext cx="8229600" cy="276999"/>
          </a:xfrm>
          <a:prstGeom prst="rect">
            <a:avLst/>
          </a:prstGeom>
          <a:noFill/>
        </p:spPr>
        <p:txBody>
          <a:bodyPr wrap="none" anchor="b">
            <a:noAutofit/>
          </a:bodyPr>
          <a:lstStyle/>
          <a:p>
            <a:pPr algn="r"/>
            <a:r>
              <a:rPr lang="en-US" sz="1000" dirty="0">
                <a:solidFill>
                  <a:schemeClr val="bg1">
                    <a:lumMod val="50000"/>
                  </a:schemeClr>
                </a:solidFill>
              </a:rPr>
              <a:t>2018 data. Google. Source: https://public.tableau.com/profile/ryan.farley#!/vizhome/KeywordResearchCreditBuilder/KeywordVisualizationSlides</a:t>
            </a:r>
          </a:p>
        </p:txBody>
      </p:sp>
      <p:sp>
        <p:nvSpPr>
          <p:cNvPr id="7" name="Rectangle 6">
            <a:extLst>
              <a:ext uri="{FF2B5EF4-FFF2-40B4-BE49-F238E27FC236}">
                <a16:creationId xmlns:a16="http://schemas.microsoft.com/office/drawing/2014/main" id="{ECF4E1CE-2253-3249-B2B1-5A793E5FA9CA}"/>
              </a:ext>
            </a:extLst>
          </p:cNvPr>
          <p:cNvSpPr/>
          <p:nvPr/>
        </p:nvSpPr>
        <p:spPr>
          <a:xfrm>
            <a:off x="8116399" y="1592535"/>
            <a:ext cx="735857" cy="4059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821B1A12-94B6-5A43-8797-FA81C9C686AF}"/>
              </a:ext>
            </a:extLst>
          </p:cNvPr>
          <p:cNvSpPr/>
          <p:nvPr/>
        </p:nvSpPr>
        <p:spPr>
          <a:xfrm>
            <a:off x="1093338" y="1551425"/>
            <a:ext cx="1915772" cy="2624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a:extLst>
              <a:ext uri="{FF2B5EF4-FFF2-40B4-BE49-F238E27FC236}">
                <a16:creationId xmlns:a16="http://schemas.microsoft.com/office/drawing/2014/main" id="{BB884AAB-3371-6B4B-809E-FB0574F0DF38}"/>
              </a:ext>
            </a:extLst>
          </p:cNvPr>
          <p:cNvSpPr/>
          <p:nvPr/>
        </p:nvSpPr>
        <p:spPr>
          <a:xfrm>
            <a:off x="4119768" y="1569239"/>
            <a:ext cx="4673601" cy="892552"/>
          </a:xfrm>
          <a:prstGeom prst="rect">
            <a:avLst/>
          </a:prstGeom>
          <a:solidFill>
            <a:schemeClr val="accent2">
              <a:lumMod val="20000"/>
              <a:lumOff val="80000"/>
            </a:schemeClr>
          </a:solidFill>
        </p:spPr>
        <p:txBody>
          <a:bodyPr wrap="square">
            <a:noAutofit/>
          </a:bodyPr>
          <a:lstStyle/>
          <a:p>
            <a:r>
              <a:rPr lang="en-US" sz="2600" dirty="0"/>
              <a:t>1.6 million queries / month for “credit cards”</a:t>
            </a:r>
          </a:p>
        </p:txBody>
      </p:sp>
      <p:sp>
        <p:nvSpPr>
          <p:cNvPr id="13" name="Rectangle 12">
            <a:extLst>
              <a:ext uri="{FF2B5EF4-FFF2-40B4-BE49-F238E27FC236}">
                <a16:creationId xmlns:a16="http://schemas.microsoft.com/office/drawing/2014/main" id="{86A267BA-0DC8-264F-96DC-D4D75A17CA14}"/>
              </a:ext>
            </a:extLst>
          </p:cNvPr>
          <p:cNvSpPr/>
          <p:nvPr/>
        </p:nvSpPr>
        <p:spPr>
          <a:xfrm rot="16200000">
            <a:off x="-1064271" y="3163874"/>
            <a:ext cx="3225901" cy="400110"/>
          </a:xfrm>
          <a:prstGeom prst="rect">
            <a:avLst/>
          </a:prstGeom>
          <a:solidFill>
            <a:schemeClr val="bg1"/>
          </a:solidFill>
        </p:spPr>
        <p:txBody>
          <a:bodyPr wrap="square">
            <a:noAutofit/>
          </a:bodyPr>
          <a:lstStyle/>
          <a:p>
            <a:r>
              <a:rPr lang="en-US" sz="2000" dirty="0"/>
              <a:t>Average monthly searches</a:t>
            </a:r>
          </a:p>
        </p:txBody>
      </p:sp>
      <p:grpSp>
        <p:nvGrpSpPr>
          <p:cNvPr id="14" name="Group 13"/>
          <p:cNvGrpSpPr/>
          <p:nvPr/>
        </p:nvGrpSpPr>
        <p:grpSpPr>
          <a:xfrm>
            <a:off x="998539" y="1892142"/>
            <a:ext cx="5302250" cy="3360503"/>
            <a:chOff x="998539" y="1851660"/>
            <a:chExt cx="5302250" cy="3360503"/>
          </a:xfrm>
        </p:grpSpPr>
        <p:sp>
          <p:nvSpPr>
            <p:cNvPr id="16" name="Rectangle 5"/>
            <p:cNvSpPr>
              <a:spLocks noChangeArrowheads="1"/>
            </p:cNvSpPr>
            <p:nvPr/>
          </p:nvSpPr>
          <p:spPr bwMode="auto">
            <a:xfrm>
              <a:off x="2219781" y="5102279"/>
              <a:ext cx="23646" cy="10988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 name="Rectangle 6"/>
            <p:cNvSpPr>
              <a:spLocks noChangeArrowheads="1"/>
            </p:cNvSpPr>
            <p:nvPr/>
          </p:nvSpPr>
          <p:spPr bwMode="auto">
            <a:xfrm>
              <a:off x="998539" y="1851660"/>
              <a:ext cx="23646" cy="3360503"/>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 name="Rectangle 7"/>
            <p:cNvSpPr>
              <a:spLocks noChangeArrowheads="1"/>
            </p:cNvSpPr>
            <p:nvPr/>
          </p:nvSpPr>
          <p:spPr bwMode="auto">
            <a:xfrm>
              <a:off x="1026358" y="2960237"/>
              <a:ext cx="26428" cy="2251926"/>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 name="Rectangle 8"/>
            <p:cNvSpPr>
              <a:spLocks noChangeArrowheads="1"/>
            </p:cNvSpPr>
            <p:nvPr/>
          </p:nvSpPr>
          <p:spPr bwMode="auto">
            <a:xfrm>
              <a:off x="1058350" y="3710357"/>
              <a:ext cx="23646" cy="1494000"/>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 name="Rectangle 9"/>
            <p:cNvSpPr>
              <a:spLocks noChangeArrowheads="1"/>
            </p:cNvSpPr>
            <p:nvPr/>
          </p:nvSpPr>
          <p:spPr bwMode="auto">
            <a:xfrm>
              <a:off x="1088950" y="4202343"/>
              <a:ext cx="23646" cy="1009820"/>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 name="Rectangle 10"/>
            <p:cNvSpPr>
              <a:spLocks noChangeArrowheads="1"/>
            </p:cNvSpPr>
            <p:nvPr/>
          </p:nvSpPr>
          <p:spPr bwMode="auto">
            <a:xfrm>
              <a:off x="1112596" y="4383165"/>
              <a:ext cx="26428" cy="82899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 name="Rectangle 11"/>
            <p:cNvSpPr>
              <a:spLocks noChangeArrowheads="1"/>
            </p:cNvSpPr>
            <p:nvPr/>
          </p:nvSpPr>
          <p:spPr bwMode="auto">
            <a:xfrm>
              <a:off x="1139024" y="4536168"/>
              <a:ext cx="23646" cy="675995"/>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 name="Rectangle 12"/>
            <p:cNvSpPr>
              <a:spLocks noChangeArrowheads="1"/>
            </p:cNvSpPr>
            <p:nvPr/>
          </p:nvSpPr>
          <p:spPr bwMode="auto">
            <a:xfrm>
              <a:off x="1172406" y="4534777"/>
              <a:ext cx="23646" cy="677386"/>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 name="Rectangle 13"/>
            <p:cNvSpPr>
              <a:spLocks noChangeArrowheads="1"/>
            </p:cNvSpPr>
            <p:nvPr/>
          </p:nvSpPr>
          <p:spPr bwMode="auto">
            <a:xfrm>
              <a:off x="1203007" y="4601542"/>
              <a:ext cx="26428" cy="610621"/>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 name="Rectangle 14"/>
            <p:cNvSpPr>
              <a:spLocks noChangeArrowheads="1"/>
            </p:cNvSpPr>
            <p:nvPr/>
          </p:nvSpPr>
          <p:spPr bwMode="auto">
            <a:xfrm>
              <a:off x="1229434" y="4657180"/>
              <a:ext cx="23646" cy="554983"/>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6" name="Rectangle 15"/>
            <p:cNvSpPr>
              <a:spLocks noChangeArrowheads="1"/>
            </p:cNvSpPr>
            <p:nvPr/>
          </p:nvSpPr>
          <p:spPr bwMode="auto">
            <a:xfrm>
              <a:off x="1253081" y="4657180"/>
              <a:ext cx="29210" cy="554983"/>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7" name="Rectangle 16"/>
            <p:cNvSpPr>
              <a:spLocks noChangeArrowheads="1"/>
            </p:cNvSpPr>
            <p:nvPr/>
          </p:nvSpPr>
          <p:spPr bwMode="auto">
            <a:xfrm>
              <a:off x="1282290" y="4758718"/>
              <a:ext cx="50074" cy="453445"/>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8" name="Rectangle 17"/>
            <p:cNvSpPr>
              <a:spLocks noChangeArrowheads="1"/>
            </p:cNvSpPr>
            <p:nvPr/>
          </p:nvSpPr>
          <p:spPr bwMode="auto">
            <a:xfrm>
              <a:off x="1339319" y="4761500"/>
              <a:ext cx="23646" cy="450663"/>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9" name="Rectangle 18"/>
            <p:cNvSpPr>
              <a:spLocks noChangeArrowheads="1"/>
            </p:cNvSpPr>
            <p:nvPr/>
          </p:nvSpPr>
          <p:spPr bwMode="auto">
            <a:xfrm>
              <a:off x="1368528" y="4844956"/>
              <a:ext cx="23646" cy="367207"/>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0" name="Rectangle 19"/>
            <p:cNvSpPr>
              <a:spLocks noChangeArrowheads="1"/>
            </p:cNvSpPr>
            <p:nvPr/>
          </p:nvSpPr>
          <p:spPr bwMode="auto">
            <a:xfrm>
              <a:off x="1399129" y="4913112"/>
              <a:ext cx="23646" cy="299051"/>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Rectangle 20"/>
            <p:cNvSpPr>
              <a:spLocks noChangeArrowheads="1"/>
            </p:cNvSpPr>
            <p:nvPr/>
          </p:nvSpPr>
          <p:spPr bwMode="auto">
            <a:xfrm>
              <a:off x="1422775" y="4913112"/>
              <a:ext cx="23646" cy="299051"/>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2" name="Rectangle 21"/>
            <p:cNvSpPr>
              <a:spLocks noChangeArrowheads="1"/>
            </p:cNvSpPr>
            <p:nvPr/>
          </p:nvSpPr>
          <p:spPr bwMode="auto">
            <a:xfrm>
              <a:off x="1453376" y="4913112"/>
              <a:ext cx="23646" cy="299051"/>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Rectangle 22"/>
            <p:cNvSpPr>
              <a:spLocks noChangeArrowheads="1"/>
            </p:cNvSpPr>
            <p:nvPr/>
          </p:nvSpPr>
          <p:spPr bwMode="auto">
            <a:xfrm>
              <a:off x="1485367" y="4913112"/>
              <a:ext cx="23646" cy="299051"/>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4" name="Rectangle 23"/>
            <p:cNvSpPr>
              <a:spLocks noChangeArrowheads="1"/>
            </p:cNvSpPr>
            <p:nvPr/>
          </p:nvSpPr>
          <p:spPr bwMode="auto">
            <a:xfrm>
              <a:off x="1513185" y="4968750"/>
              <a:ext cx="26428" cy="243413"/>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5" name="Rectangle 24"/>
            <p:cNvSpPr>
              <a:spLocks noChangeArrowheads="1"/>
            </p:cNvSpPr>
            <p:nvPr/>
          </p:nvSpPr>
          <p:spPr bwMode="auto">
            <a:xfrm>
              <a:off x="1539614" y="4968750"/>
              <a:ext cx="23646" cy="243413"/>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6" name="Rectangle 25"/>
            <p:cNvSpPr>
              <a:spLocks noChangeArrowheads="1"/>
            </p:cNvSpPr>
            <p:nvPr/>
          </p:nvSpPr>
          <p:spPr bwMode="auto">
            <a:xfrm>
              <a:off x="1568823" y="5011868"/>
              <a:ext cx="23646" cy="200295"/>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7" name="Rectangle 26"/>
            <p:cNvSpPr>
              <a:spLocks noChangeArrowheads="1"/>
            </p:cNvSpPr>
            <p:nvPr/>
          </p:nvSpPr>
          <p:spPr bwMode="auto">
            <a:xfrm>
              <a:off x="1599423" y="5011868"/>
              <a:ext cx="23646" cy="200295"/>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8" name="Rectangle 27"/>
            <p:cNvSpPr>
              <a:spLocks noChangeArrowheads="1"/>
            </p:cNvSpPr>
            <p:nvPr/>
          </p:nvSpPr>
          <p:spPr bwMode="auto">
            <a:xfrm>
              <a:off x="1677316" y="5011868"/>
              <a:ext cx="31992" cy="200295"/>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9" name="Rectangle 28"/>
            <p:cNvSpPr>
              <a:spLocks noChangeArrowheads="1"/>
            </p:cNvSpPr>
            <p:nvPr/>
          </p:nvSpPr>
          <p:spPr bwMode="auto">
            <a:xfrm>
              <a:off x="1709308" y="5046642"/>
              <a:ext cx="23646" cy="165521"/>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0" name="Rectangle 29"/>
            <p:cNvSpPr>
              <a:spLocks noChangeArrowheads="1"/>
            </p:cNvSpPr>
            <p:nvPr/>
          </p:nvSpPr>
          <p:spPr bwMode="auto">
            <a:xfrm>
              <a:off x="1794155" y="5046642"/>
              <a:ext cx="25037" cy="165521"/>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1" name="Rectangle 30"/>
            <p:cNvSpPr>
              <a:spLocks noChangeArrowheads="1"/>
            </p:cNvSpPr>
            <p:nvPr/>
          </p:nvSpPr>
          <p:spPr bwMode="auto">
            <a:xfrm>
              <a:off x="1877611" y="5046642"/>
              <a:ext cx="25037" cy="165521"/>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2" name="Rectangle 31"/>
            <p:cNvSpPr>
              <a:spLocks noChangeArrowheads="1"/>
            </p:cNvSpPr>
            <p:nvPr/>
          </p:nvSpPr>
          <p:spPr bwMode="auto">
            <a:xfrm>
              <a:off x="1909603" y="5046642"/>
              <a:ext cx="23646" cy="165521"/>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3" name="Rectangle 32"/>
            <p:cNvSpPr>
              <a:spLocks noChangeArrowheads="1"/>
            </p:cNvSpPr>
            <p:nvPr/>
          </p:nvSpPr>
          <p:spPr bwMode="auto">
            <a:xfrm>
              <a:off x="1940203" y="5046642"/>
              <a:ext cx="23646" cy="165521"/>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4" name="Rectangle 33"/>
            <p:cNvSpPr>
              <a:spLocks noChangeArrowheads="1"/>
            </p:cNvSpPr>
            <p:nvPr/>
          </p:nvSpPr>
          <p:spPr bwMode="auto">
            <a:xfrm>
              <a:off x="1963849" y="5073069"/>
              <a:ext cx="23646" cy="139094"/>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5" name="Rectangle 34"/>
            <p:cNvSpPr>
              <a:spLocks noChangeArrowheads="1"/>
            </p:cNvSpPr>
            <p:nvPr/>
          </p:nvSpPr>
          <p:spPr bwMode="auto">
            <a:xfrm>
              <a:off x="1987495" y="5073069"/>
              <a:ext cx="31992" cy="13909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6" name="Rectangle 35"/>
            <p:cNvSpPr>
              <a:spLocks noChangeArrowheads="1"/>
            </p:cNvSpPr>
            <p:nvPr/>
          </p:nvSpPr>
          <p:spPr bwMode="auto">
            <a:xfrm>
              <a:off x="2019486" y="5073069"/>
              <a:ext cx="30601" cy="139094"/>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7" name="Rectangle 36"/>
            <p:cNvSpPr>
              <a:spLocks noChangeArrowheads="1"/>
            </p:cNvSpPr>
            <p:nvPr/>
          </p:nvSpPr>
          <p:spPr bwMode="auto">
            <a:xfrm>
              <a:off x="2054260" y="5073069"/>
              <a:ext cx="23646" cy="139094"/>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8" name="Rectangle 37"/>
            <p:cNvSpPr>
              <a:spLocks noChangeArrowheads="1"/>
            </p:cNvSpPr>
            <p:nvPr/>
          </p:nvSpPr>
          <p:spPr bwMode="auto">
            <a:xfrm>
              <a:off x="2077906" y="5102279"/>
              <a:ext cx="26428" cy="10988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9" name="Rectangle 38"/>
            <p:cNvSpPr>
              <a:spLocks noChangeArrowheads="1"/>
            </p:cNvSpPr>
            <p:nvPr/>
          </p:nvSpPr>
          <p:spPr bwMode="auto">
            <a:xfrm>
              <a:off x="2102942" y="5102279"/>
              <a:ext cx="25037" cy="10988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0" name="Rectangle 39"/>
            <p:cNvSpPr>
              <a:spLocks noChangeArrowheads="1"/>
            </p:cNvSpPr>
            <p:nvPr/>
          </p:nvSpPr>
          <p:spPr bwMode="auto">
            <a:xfrm>
              <a:off x="2133543" y="5102279"/>
              <a:ext cx="23646" cy="10988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1" name="Rectangle 40"/>
            <p:cNvSpPr>
              <a:spLocks noChangeArrowheads="1"/>
            </p:cNvSpPr>
            <p:nvPr/>
          </p:nvSpPr>
          <p:spPr bwMode="auto">
            <a:xfrm>
              <a:off x="2164144" y="5102279"/>
              <a:ext cx="23646" cy="109884"/>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2" name="Rectangle 41"/>
            <p:cNvSpPr>
              <a:spLocks noChangeArrowheads="1"/>
            </p:cNvSpPr>
            <p:nvPr/>
          </p:nvSpPr>
          <p:spPr bwMode="auto">
            <a:xfrm>
              <a:off x="2187790" y="5102279"/>
              <a:ext cx="23646" cy="10988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3" name="Rectangle 42"/>
            <p:cNvSpPr>
              <a:spLocks noChangeArrowheads="1"/>
            </p:cNvSpPr>
            <p:nvPr/>
          </p:nvSpPr>
          <p:spPr bwMode="auto">
            <a:xfrm>
              <a:off x="1823365" y="5046642"/>
              <a:ext cx="50074" cy="165521"/>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4" name="Rectangle 43"/>
            <p:cNvSpPr>
              <a:spLocks noChangeArrowheads="1"/>
            </p:cNvSpPr>
            <p:nvPr/>
          </p:nvSpPr>
          <p:spPr bwMode="auto">
            <a:xfrm>
              <a:off x="1737127" y="5046642"/>
              <a:ext cx="50074" cy="165521"/>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5" name="Rectangle 44"/>
            <p:cNvSpPr>
              <a:spLocks noChangeArrowheads="1"/>
            </p:cNvSpPr>
            <p:nvPr/>
          </p:nvSpPr>
          <p:spPr bwMode="auto">
            <a:xfrm>
              <a:off x="1630024" y="5011868"/>
              <a:ext cx="43119" cy="200295"/>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6" name="Rectangle 45"/>
            <p:cNvSpPr>
              <a:spLocks noChangeArrowheads="1"/>
            </p:cNvSpPr>
            <p:nvPr/>
          </p:nvSpPr>
          <p:spPr bwMode="auto">
            <a:xfrm>
              <a:off x="2250382" y="5102279"/>
              <a:ext cx="23646" cy="10988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7" name="Rectangle 46"/>
            <p:cNvSpPr>
              <a:spLocks noChangeArrowheads="1"/>
            </p:cNvSpPr>
            <p:nvPr/>
          </p:nvSpPr>
          <p:spPr bwMode="auto">
            <a:xfrm>
              <a:off x="2278200" y="5121753"/>
              <a:ext cx="25037" cy="90410"/>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8" name="Rectangle 47"/>
            <p:cNvSpPr>
              <a:spLocks noChangeArrowheads="1"/>
            </p:cNvSpPr>
            <p:nvPr/>
          </p:nvSpPr>
          <p:spPr bwMode="auto">
            <a:xfrm>
              <a:off x="2303237" y="5121753"/>
              <a:ext cx="25037" cy="90410"/>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9" name="Rectangle 48"/>
            <p:cNvSpPr>
              <a:spLocks noChangeArrowheads="1"/>
            </p:cNvSpPr>
            <p:nvPr/>
          </p:nvSpPr>
          <p:spPr bwMode="auto">
            <a:xfrm>
              <a:off x="2333838" y="5121753"/>
              <a:ext cx="26428" cy="90410"/>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0" name="Rectangle 49"/>
            <p:cNvSpPr>
              <a:spLocks noChangeArrowheads="1"/>
            </p:cNvSpPr>
            <p:nvPr/>
          </p:nvSpPr>
          <p:spPr bwMode="auto">
            <a:xfrm>
              <a:off x="2364438" y="5121753"/>
              <a:ext cx="23646" cy="90410"/>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1" name="Rectangle 50"/>
            <p:cNvSpPr>
              <a:spLocks noChangeArrowheads="1"/>
            </p:cNvSpPr>
            <p:nvPr/>
          </p:nvSpPr>
          <p:spPr bwMode="auto">
            <a:xfrm>
              <a:off x="2388085" y="5139834"/>
              <a:ext cx="23646" cy="72329"/>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2" name="Rectangle 51"/>
            <p:cNvSpPr>
              <a:spLocks noChangeArrowheads="1"/>
            </p:cNvSpPr>
            <p:nvPr/>
          </p:nvSpPr>
          <p:spPr bwMode="auto">
            <a:xfrm>
              <a:off x="2420076" y="5139834"/>
              <a:ext cx="23646" cy="72329"/>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3" name="Rectangle 52"/>
            <p:cNvSpPr>
              <a:spLocks noChangeArrowheads="1"/>
            </p:cNvSpPr>
            <p:nvPr/>
          </p:nvSpPr>
          <p:spPr bwMode="auto">
            <a:xfrm>
              <a:off x="2447895" y="5139834"/>
              <a:ext cx="26428" cy="72329"/>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4" name="Rectangle 53"/>
            <p:cNvSpPr>
              <a:spLocks noChangeArrowheads="1"/>
            </p:cNvSpPr>
            <p:nvPr/>
          </p:nvSpPr>
          <p:spPr bwMode="auto">
            <a:xfrm>
              <a:off x="2528569" y="5139834"/>
              <a:ext cx="29210" cy="72329"/>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5" name="Rectangle 54"/>
            <p:cNvSpPr>
              <a:spLocks noChangeArrowheads="1"/>
            </p:cNvSpPr>
            <p:nvPr/>
          </p:nvSpPr>
          <p:spPr bwMode="auto">
            <a:xfrm>
              <a:off x="2560561" y="5139834"/>
              <a:ext cx="26428" cy="72329"/>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6" name="Rectangle 55"/>
            <p:cNvSpPr>
              <a:spLocks noChangeArrowheads="1"/>
            </p:cNvSpPr>
            <p:nvPr/>
          </p:nvSpPr>
          <p:spPr bwMode="auto">
            <a:xfrm>
              <a:off x="2644017" y="5145398"/>
              <a:ext cx="23646" cy="66765"/>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7" name="Rectangle 56"/>
            <p:cNvSpPr>
              <a:spLocks noChangeArrowheads="1"/>
            </p:cNvSpPr>
            <p:nvPr/>
          </p:nvSpPr>
          <p:spPr bwMode="auto">
            <a:xfrm>
              <a:off x="2674618" y="5145398"/>
              <a:ext cx="23646" cy="66765"/>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8" name="Rectangle 57"/>
            <p:cNvSpPr>
              <a:spLocks noChangeArrowheads="1"/>
            </p:cNvSpPr>
            <p:nvPr/>
          </p:nvSpPr>
          <p:spPr bwMode="auto">
            <a:xfrm>
              <a:off x="2760856" y="5152353"/>
              <a:ext cx="23646" cy="59810"/>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9" name="Rectangle 58"/>
            <p:cNvSpPr>
              <a:spLocks noChangeArrowheads="1"/>
            </p:cNvSpPr>
            <p:nvPr/>
          </p:nvSpPr>
          <p:spPr bwMode="auto">
            <a:xfrm>
              <a:off x="2788674" y="5152353"/>
              <a:ext cx="26428" cy="59810"/>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0" name="Rectangle 59"/>
            <p:cNvSpPr>
              <a:spLocks noChangeArrowheads="1"/>
            </p:cNvSpPr>
            <p:nvPr/>
          </p:nvSpPr>
          <p:spPr bwMode="auto">
            <a:xfrm>
              <a:off x="2820666" y="5152353"/>
              <a:ext cx="23646" cy="59810"/>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1" name="Rectangle 60"/>
            <p:cNvSpPr>
              <a:spLocks noChangeArrowheads="1"/>
            </p:cNvSpPr>
            <p:nvPr/>
          </p:nvSpPr>
          <p:spPr bwMode="auto">
            <a:xfrm>
              <a:off x="2844517" y="5163481"/>
              <a:ext cx="26428" cy="48682"/>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2" name="Rectangle 61"/>
            <p:cNvSpPr>
              <a:spLocks noChangeArrowheads="1"/>
            </p:cNvSpPr>
            <p:nvPr/>
          </p:nvSpPr>
          <p:spPr bwMode="auto">
            <a:xfrm>
              <a:off x="2874912" y="5163481"/>
              <a:ext cx="23646" cy="48682"/>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3" name="Rectangle 62"/>
            <p:cNvSpPr>
              <a:spLocks noChangeArrowheads="1"/>
            </p:cNvSpPr>
            <p:nvPr/>
          </p:nvSpPr>
          <p:spPr bwMode="auto">
            <a:xfrm>
              <a:off x="2905513" y="5163481"/>
              <a:ext cx="23646" cy="48682"/>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4" name="Rectangle 63"/>
            <p:cNvSpPr>
              <a:spLocks noChangeArrowheads="1"/>
            </p:cNvSpPr>
            <p:nvPr/>
          </p:nvSpPr>
          <p:spPr bwMode="auto">
            <a:xfrm>
              <a:off x="2929159" y="5163481"/>
              <a:ext cx="19473" cy="48682"/>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5" name="Rectangle 64"/>
            <p:cNvSpPr>
              <a:spLocks noChangeArrowheads="1"/>
            </p:cNvSpPr>
            <p:nvPr/>
          </p:nvSpPr>
          <p:spPr bwMode="auto">
            <a:xfrm>
              <a:off x="2954195" y="5163481"/>
              <a:ext cx="23646" cy="48682"/>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6" name="Rectangle 65"/>
            <p:cNvSpPr>
              <a:spLocks noChangeArrowheads="1"/>
            </p:cNvSpPr>
            <p:nvPr/>
          </p:nvSpPr>
          <p:spPr bwMode="auto">
            <a:xfrm>
              <a:off x="2984796" y="5163481"/>
              <a:ext cx="23646" cy="48682"/>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7" name="Rectangle 66"/>
            <p:cNvSpPr>
              <a:spLocks noChangeArrowheads="1"/>
            </p:cNvSpPr>
            <p:nvPr/>
          </p:nvSpPr>
          <p:spPr bwMode="auto">
            <a:xfrm>
              <a:off x="3071034" y="5163481"/>
              <a:ext cx="23646" cy="48682"/>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8" name="Rectangle 67"/>
            <p:cNvSpPr>
              <a:spLocks noChangeArrowheads="1"/>
            </p:cNvSpPr>
            <p:nvPr/>
          </p:nvSpPr>
          <p:spPr bwMode="auto">
            <a:xfrm>
              <a:off x="3098853" y="5163481"/>
              <a:ext cx="26428" cy="48682"/>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9" name="Rectangle 68"/>
            <p:cNvSpPr>
              <a:spLocks noChangeArrowheads="1"/>
            </p:cNvSpPr>
            <p:nvPr/>
          </p:nvSpPr>
          <p:spPr bwMode="auto">
            <a:xfrm>
              <a:off x="3129453" y="5163481"/>
              <a:ext cx="25037" cy="48682"/>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0" name="Rectangle 69"/>
            <p:cNvSpPr>
              <a:spLocks noChangeArrowheads="1"/>
            </p:cNvSpPr>
            <p:nvPr/>
          </p:nvSpPr>
          <p:spPr bwMode="auto">
            <a:xfrm>
              <a:off x="3154490" y="5163481"/>
              <a:ext cx="25037" cy="48682"/>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1" name="Rectangle 70"/>
            <p:cNvSpPr>
              <a:spLocks noChangeArrowheads="1"/>
            </p:cNvSpPr>
            <p:nvPr/>
          </p:nvSpPr>
          <p:spPr bwMode="auto">
            <a:xfrm>
              <a:off x="3185091" y="5163481"/>
              <a:ext cx="23646" cy="48682"/>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2" name="Rectangle 71"/>
            <p:cNvSpPr>
              <a:spLocks noChangeArrowheads="1"/>
            </p:cNvSpPr>
            <p:nvPr/>
          </p:nvSpPr>
          <p:spPr bwMode="auto">
            <a:xfrm>
              <a:off x="3215691" y="5163481"/>
              <a:ext cx="23646" cy="48682"/>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3" name="Rectangle 72"/>
            <p:cNvSpPr>
              <a:spLocks noChangeArrowheads="1"/>
            </p:cNvSpPr>
            <p:nvPr/>
          </p:nvSpPr>
          <p:spPr bwMode="auto">
            <a:xfrm>
              <a:off x="3246292" y="5169044"/>
              <a:ext cx="25037" cy="43119"/>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4" name="Rectangle 73"/>
            <p:cNvSpPr>
              <a:spLocks noChangeArrowheads="1"/>
            </p:cNvSpPr>
            <p:nvPr/>
          </p:nvSpPr>
          <p:spPr bwMode="auto">
            <a:xfrm>
              <a:off x="3271329" y="5169044"/>
              <a:ext cx="23646" cy="43119"/>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5" name="Rectangle 74"/>
            <p:cNvSpPr>
              <a:spLocks noChangeArrowheads="1"/>
            </p:cNvSpPr>
            <p:nvPr/>
          </p:nvSpPr>
          <p:spPr bwMode="auto">
            <a:xfrm>
              <a:off x="3299148" y="5169044"/>
              <a:ext cx="26428" cy="43119"/>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6" name="Rectangle 75"/>
            <p:cNvSpPr>
              <a:spLocks noChangeArrowheads="1"/>
            </p:cNvSpPr>
            <p:nvPr/>
          </p:nvSpPr>
          <p:spPr bwMode="auto">
            <a:xfrm>
              <a:off x="3329748" y="5175999"/>
              <a:ext cx="25037" cy="3616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7" name="Rectangle 76"/>
            <p:cNvSpPr>
              <a:spLocks noChangeArrowheads="1"/>
            </p:cNvSpPr>
            <p:nvPr/>
          </p:nvSpPr>
          <p:spPr bwMode="auto">
            <a:xfrm>
              <a:off x="3361740" y="5175999"/>
              <a:ext cx="23646" cy="3616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8" name="Rectangle 77"/>
            <p:cNvSpPr>
              <a:spLocks noChangeArrowheads="1"/>
            </p:cNvSpPr>
            <p:nvPr/>
          </p:nvSpPr>
          <p:spPr bwMode="auto">
            <a:xfrm>
              <a:off x="3385386" y="5175999"/>
              <a:ext cx="23646" cy="36164"/>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9" name="Rectangle 78"/>
            <p:cNvSpPr>
              <a:spLocks noChangeArrowheads="1"/>
            </p:cNvSpPr>
            <p:nvPr/>
          </p:nvSpPr>
          <p:spPr bwMode="auto">
            <a:xfrm>
              <a:off x="3415986" y="5175999"/>
              <a:ext cx="23646" cy="36164"/>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0" name="Rectangle 79"/>
            <p:cNvSpPr>
              <a:spLocks noChangeArrowheads="1"/>
            </p:cNvSpPr>
            <p:nvPr/>
          </p:nvSpPr>
          <p:spPr bwMode="auto">
            <a:xfrm>
              <a:off x="3439633" y="5175999"/>
              <a:ext cx="23646" cy="36164"/>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1" name="Rectangle 80"/>
            <p:cNvSpPr>
              <a:spLocks noChangeArrowheads="1"/>
            </p:cNvSpPr>
            <p:nvPr/>
          </p:nvSpPr>
          <p:spPr bwMode="auto">
            <a:xfrm>
              <a:off x="3463278" y="5175999"/>
              <a:ext cx="31992" cy="36164"/>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2" name="Rectangle 81"/>
            <p:cNvSpPr>
              <a:spLocks noChangeArrowheads="1"/>
            </p:cNvSpPr>
            <p:nvPr/>
          </p:nvSpPr>
          <p:spPr bwMode="auto">
            <a:xfrm>
              <a:off x="3495270" y="5175999"/>
              <a:ext cx="23646" cy="3616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3" name="Rectangle 82"/>
            <p:cNvSpPr>
              <a:spLocks noChangeArrowheads="1"/>
            </p:cNvSpPr>
            <p:nvPr/>
          </p:nvSpPr>
          <p:spPr bwMode="auto">
            <a:xfrm>
              <a:off x="3525871" y="5175999"/>
              <a:ext cx="23646" cy="36164"/>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4" name="Rectangle 83"/>
            <p:cNvSpPr>
              <a:spLocks noChangeArrowheads="1"/>
            </p:cNvSpPr>
            <p:nvPr/>
          </p:nvSpPr>
          <p:spPr bwMode="auto">
            <a:xfrm>
              <a:off x="3556471" y="5175999"/>
              <a:ext cx="23646" cy="36164"/>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5" name="Rectangle 84"/>
            <p:cNvSpPr>
              <a:spLocks noChangeArrowheads="1"/>
            </p:cNvSpPr>
            <p:nvPr/>
          </p:nvSpPr>
          <p:spPr bwMode="auto">
            <a:xfrm>
              <a:off x="3580117" y="5175999"/>
              <a:ext cx="25037" cy="36164"/>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6" name="Rectangle 85"/>
            <p:cNvSpPr>
              <a:spLocks noChangeArrowheads="1"/>
            </p:cNvSpPr>
            <p:nvPr/>
          </p:nvSpPr>
          <p:spPr bwMode="auto">
            <a:xfrm>
              <a:off x="3609327" y="5175999"/>
              <a:ext cx="26428" cy="36164"/>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7" name="Rectangle 86"/>
            <p:cNvSpPr>
              <a:spLocks noChangeArrowheads="1"/>
            </p:cNvSpPr>
            <p:nvPr/>
          </p:nvSpPr>
          <p:spPr bwMode="auto">
            <a:xfrm>
              <a:off x="3639927" y="5175999"/>
              <a:ext cx="23646" cy="36164"/>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8" name="Rectangle 87"/>
            <p:cNvSpPr>
              <a:spLocks noChangeArrowheads="1"/>
            </p:cNvSpPr>
            <p:nvPr/>
          </p:nvSpPr>
          <p:spPr bwMode="auto">
            <a:xfrm>
              <a:off x="3671919" y="5175999"/>
              <a:ext cx="23646" cy="36164"/>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9" name="Rectangle 88"/>
            <p:cNvSpPr>
              <a:spLocks noChangeArrowheads="1"/>
            </p:cNvSpPr>
            <p:nvPr/>
          </p:nvSpPr>
          <p:spPr bwMode="auto">
            <a:xfrm>
              <a:off x="3695565" y="5175999"/>
              <a:ext cx="23646" cy="3616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0" name="Rectangle 89"/>
            <p:cNvSpPr>
              <a:spLocks noChangeArrowheads="1"/>
            </p:cNvSpPr>
            <p:nvPr/>
          </p:nvSpPr>
          <p:spPr bwMode="auto">
            <a:xfrm>
              <a:off x="3719210" y="5175999"/>
              <a:ext cx="30601" cy="36164"/>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1" name="Rectangle 90"/>
            <p:cNvSpPr>
              <a:spLocks noChangeArrowheads="1"/>
            </p:cNvSpPr>
            <p:nvPr/>
          </p:nvSpPr>
          <p:spPr bwMode="auto">
            <a:xfrm>
              <a:off x="3749811" y="5175999"/>
              <a:ext cx="30601" cy="3616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2" name="Rectangle 91"/>
            <p:cNvSpPr>
              <a:spLocks noChangeArrowheads="1"/>
            </p:cNvSpPr>
            <p:nvPr/>
          </p:nvSpPr>
          <p:spPr bwMode="auto">
            <a:xfrm>
              <a:off x="3780412" y="5175999"/>
              <a:ext cx="31992" cy="36164"/>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3" name="Rectangle 92"/>
            <p:cNvSpPr>
              <a:spLocks noChangeArrowheads="1"/>
            </p:cNvSpPr>
            <p:nvPr/>
          </p:nvSpPr>
          <p:spPr bwMode="auto">
            <a:xfrm>
              <a:off x="3812404" y="5175999"/>
              <a:ext cx="23646" cy="36164"/>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4" name="Rectangle 93"/>
            <p:cNvSpPr>
              <a:spLocks noChangeArrowheads="1"/>
            </p:cNvSpPr>
            <p:nvPr/>
          </p:nvSpPr>
          <p:spPr bwMode="auto">
            <a:xfrm>
              <a:off x="3836049" y="5175999"/>
              <a:ext cx="27819" cy="36164"/>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5" name="Rectangle 94"/>
            <p:cNvSpPr>
              <a:spLocks noChangeArrowheads="1"/>
            </p:cNvSpPr>
            <p:nvPr/>
          </p:nvSpPr>
          <p:spPr bwMode="auto">
            <a:xfrm>
              <a:off x="3863868" y="5175999"/>
              <a:ext cx="31992" cy="36164"/>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6" name="Rectangle 95"/>
            <p:cNvSpPr>
              <a:spLocks noChangeArrowheads="1"/>
            </p:cNvSpPr>
            <p:nvPr/>
          </p:nvSpPr>
          <p:spPr bwMode="auto">
            <a:xfrm>
              <a:off x="3895860" y="5175999"/>
              <a:ext cx="30601" cy="36164"/>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7" name="Rectangle 96"/>
            <p:cNvSpPr>
              <a:spLocks noChangeArrowheads="1"/>
            </p:cNvSpPr>
            <p:nvPr/>
          </p:nvSpPr>
          <p:spPr bwMode="auto">
            <a:xfrm>
              <a:off x="3926460" y="5188518"/>
              <a:ext cx="23646" cy="23645"/>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8" name="Rectangle 97"/>
            <p:cNvSpPr>
              <a:spLocks noChangeArrowheads="1"/>
            </p:cNvSpPr>
            <p:nvPr/>
          </p:nvSpPr>
          <p:spPr bwMode="auto">
            <a:xfrm>
              <a:off x="3950106" y="5188518"/>
              <a:ext cx="23646" cy="23645"/>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9" name="Rectangle 98"/>
            <p:cNvSpPr>
              <a:spLocks noChangeArrowheads="1"/>
            </p:cNvSpPr>
            <p:nvPr/>
          </p:nvSpPr>
          <p:spPr bwMode="auto">
            <a:xfrm>
              <a:off x="3980706" y="5188518"/>
              <a:ext cx="25037" cy="23645"/>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0" name="Rectangle 99"/>
            <p:cNvSpPr>
              <a:spLocks noChangeArrowheads="1"/>
            </p:cNvSpPr>
            <p:nvPr/>
          </p:nvSpPr>
          <p:spPr bwMode="auto">
            <a:xfrm>
              <a:off x="4005743" y="5188518"/>
              <a:ext cx="23646" cy="23645"/>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1" name="Rectangle 100"/>
            <p:cNvSpPr>
              <a:spLocks noChangeArrowheads="1"/>
            </p:cNvSpPr>
            <p:nvPr/>
          </p:nvSpPr>
          <p:spPr bwMode="auto">
            <a:xfrm>
              <a:off x="4036344" y="5188518"/>
              <a:ext cx="23646" cy="23645"/>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2" name="Rectangle 101"/>
            <p:cNvSpPr>
              <a:spLocks noChangeArrowheads="1"/>
            </p:cNvSpPr>
            <p:nvPr/>
          </p:nvSpPr>
          <p:spPr bwMode="auto">
            <a:xfrm>
              <a:off x="4066944" y="5188518"/>
              <a:ext cx="23646" cy="23645"/>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3" name="Rectangle 102"/>
            <p:cNvSpPr>
              <a:spLocks noChangeArrowheads="1"/>
            </p:cNvSpPr>
            <p:nvPr/>
          </p:nvSpPr>
          <p:spPr bwMode="auto">
            <a:xfrm>
              <a:off x="4096155" y="5188518"/>
              <a:ext cx="23646" cy="23645"/>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4" name="Rectangle 103"/>
            <p:cNvSpPr>
              <a:spLocks noChangeArrowheads="1"/>
            </p:cNvSpPr>
            <p:nvPr/>
          </p:nvSpPr>
          <p:spPr bwMode="auto">
            <a:xfrm>
              <a:off x="4119800" y="5195472"/>
              <a:ext cx="26428" cy="16691"/>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5" name="Rectangle 104"/>
            <p:cNvSpPr>
              <a:spLocks noChangeArrowheads="1"/>
            </p:cNvSpPr>
            <p:nvPr/>
          </p:nvSpPr>
          <p:spPr bwMode="auto">
            <a:xfrm>
              <a:off x="4150401" y="5195472"/>
              <a:ext cx="26428" cy="16691"/>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6" name="Rectangle 105"/>
            <p:cNvSpPr>
              <a:spLocks noChangeArrowheads="1"/>
            </p:cNvSpPr>
            <p:nvPr/>
          </p:nvSpPr>
          <p:spPr bwMode="auto">
            <a:xfrm>
              <a:off x="4181001" y="5195472"/>
              <a:ext cx="25037" cy="16691"/>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7" name="Rectangle 106"/>
            <p:cNvSpPr>
              <a:spLocks noChangeArrowheads="1"/>
            </p:cNvSpPr>
            <p:nvPr/>
          </p:nvSpPr>
          <p:spPr bwMode="auto">
            <a:xfrm>
              <a:off x="4212993" y="5195472"/>
              <a:ext cx="23646" cy="16691"/>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8" name="Rectangle 107"/>
            <p:cNvSpPr>
              <a:spLocks noChangeArrowheads="1"/>
            </p:cNvSpPr>
            <p:nvPr/>
          </p:nvSpPr>
          <p:spPr bwMode="auto">
            <a:xfrm>
              <a:off x="4236639" y="5195472"/>
              <a:ext cx="23646" cy="16691"/>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9" name="Rectangle 108"/>
            <p:cNvSpPr>
              <a:spLocks noChangeArrowheads="1"/>
            </p:cNvSpPr>
            <p:nvPr/>
          </p:nvSpPr>
          <p:spPr bwMode="auto">
            <a:xfrm>
              <a:off x="4260285" y="5195472"/>
              <a:ext cx="30601" cy="16691"/>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0" name="Rectangle 109"/>
            <p:cNvSpPr>
              <a:spLocks noChangeArrowheads="1"/>
            </p:cNvSpPr>
            <p:nvPr/>
          </p:nvSpPr>
          <p:spPr bwMode="auto">
            <a:xfrm>
              <a:off x="4290886" y="5195472"/>
              <a:ext cx="23646" cy="16691"/>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1" name="Rectangle 110"/>
            <p:cNvSpPr>
              <a:spLocks noChangeArrowheads="1"/>
            </p:cNvSpPr>
            <p:nvPr/>
          </p:nvSpPr>
          <p:spPr bwMode="auto">
            <a:xfrm>
              <a:off x="4322877" y="5195472"/>
              <a:ext cx="23646" cy="16691"/>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2" name="Rectangle 111"/>
            <p:cNvSpPr>
              <a:spLocks noChangeArrowheads="1"/>
            </p:cNvSpPr>
            <p:nvPr/>
          </p:nvSpPr>
          <p:spPr bwMode="auto">
            <a:xfrm>
              <a:off x="4346523" y="5195472"/>
              <a:ext cx="23646" cy="16691"/>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3" name="Rectangle 112"/>
            <p:cNvSpPr>
              <a:spLocks noChangeArrowheads="1"/>
            </p:cNvSpPr>
            <p:nvPr/>
          </p:nvSpPr>
          <p:spPr bwMode="auto">
            <a:xfrm>
              <a:off x="4374342" y="5195472"/>
              <a:ext cx="26428" cy="16691"/>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4" name="Rectangle 113"/>
            <p:cNvSpPr>
              <a:spLocks noChangeArrowheads="1"/>
            </p:cNvSpPr>
            <p:nvPr/>
          </p:nvSpPr>
          <p:spPr bwMode="auto">
            <a:xfrm>
              <a:off x="4406333" y="5195472"/>
              <a:ext cx="23646" cy="16691"/>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5" name="Rectangle 114"/>
            <p:cNvSpPr>
              <a:spLocks noChangeArrowheads="1"/>
            </p:cNvSpPr>
            <p:nvPr/>
          </p:nvSpPr>
          <p:spPr bwMode="auto">
            <a:xfrm>
              <a:off x="4436934" y="5195472"/>
              <a:ext cx="23646" cy="16691"/>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6" name="Rectangle 115"/>
            <p:cNvSpPr>
              <a:spLocks noChangeArrowheads="1"/>
            </p:cNvSpPr>
            <p:nvPr/>
          </p:nvSpPr>
          <p:spPr bwMode="auto">
            <a:xfrm>
              <a:off x="4460580" y="5195472"/>
              <a:ext cx="23646" cy="16691"/>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7" name="Rectangle 116"/>
            <p:cNvSpPr>
              <a:spLocks noChangeArrowheads="1"/>
            </p:cNvSpPr>
            <p:nvPr/>
          </p:nvSpPr>
          <p:spPr bwMode="auto">
            <a:xfrm>
              <a:off x="4491180" y="5195472"/>
              <a:ext cx="23646" cy="16691"/>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8" name="Rectangle 117"/>
            <p:cNvSpPr>
              <a:spLocks noChangeArrowheads="1"/>
            </p:cNvSpPr>
            <p:nvPr/>
          </p:nvSpPr>
          <p:spPr bwMode="auto">
            <a:xfrm>
              <a:off x="4523172" y="5195472"/>
              <a:ext cx="23646" cy="16691"/>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9" name="Rectangle 118"/>
            <p:cNvSpPr>
              <a:spLocks noChangeArrowheads="1"/>
            </p:cNvSpPr>
            <p:nvPr/>
          </p:nvSpPr>
          <p:spPr bwMode="auto">
            <a:xfrm>
              <a:off x="4550990" y="5195472"/>
              <a:ext cx="23646" cy="16691"/>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0" name="Rectangle 119"/>
            <p:cNvSpPr>
              <a:spLocks noChangeArrowheads="1"/>
            </p:cNvSpPr>
            <p:nvPr/>
          </p:nvSpPr>
          <p:spPr bwMode="auto">
            <a:xfrm>
              <a:off x="4577419" y="5195472"/>
              <a:ext cx="23646" cy="16691"/>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1" name="Rectangle 120"/>
            <p:cNvSpPr>
              <a:spLocks noChangeArrowheads="1"/>
            </p:cNvSpPr>
            <p:nvPr/>
          </p:nvSpPr>
          <p:spPr bwMode="auto">
            <a:xfrm>
              <a:off x="4606628" y="5195472"/>
              <a:ext cx="25037" cy="16691"/>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2" name="Rectangle 121"/>
            <p:cNvSpPr>
              <a:spLocks noChangeArrowheads="1"/>
            </p:cNvSpPr>
            <p:nvPr/>
          </p:nvSpPr>
          <p:spPr bwMode="auto">
            <a:xfrm>
              <a:off x="4637228" y="5195472"/>
              <a:ext cx="23646" cy="16691"/>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3" name="Rectangle 122"/>
            <p:cNvSpPr>
              <a:spLocks noChangeArrowheads="1"/>
            </p:cNvSpPr>
            <p:nvPr/>
          </p:nvSpPr>
          <p:spPr bwMode="auto">
            <a:xfrm>
              <a:off x="4660875" y="5195472"/>
              <a:ext cx="23646" cy="16691"/>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4" name="Rectangle 123"/>
            <p:cNvSpPr>
              <a:spLocks noChangeArrowheads="1"/>
            </p:cNvSpPr>
            <p:nvPr/>
          </p:nvSpPr>
          <p:spPr bwMode="auto">
            <a:xfrm>
              <a:off x="4684520" y="5195472"/>
              <a:ext cx="26428" cy="16691"/>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5" name="Rectangle 124"/>
            <p:cNvSpPr>
              <a:spLocks noChangeArrowheads="1"/>
            </p:cNvSpPr>
            <p:nvPr/>
          </p:nvSpPr>
          <p:spPr bwMode="auto">
            <a:xfrm>
              <a:off x="4715121" y="5195472"/>
              <a:ext cx="25037" cy="16691"/>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6" name="Rectangle 125"/>
            <p:cNvSpPr>
              <a:spLocks noChangeArrowheads="1"/>
            </p:cNvSpPr>
            <p:nvPr/>
          </p:nvSpPr>
          <p:spPr bwMode="auto">
            <a:xfrm>
              <a:off x="4747113" y="5195472"/>
              <a:ext cx="30601" cy="16691"/>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7" name="Rectangle 126"/>
            <p:cNvSpPr>
              <a:spLocks noChangeArrowheads="1"/>
            </p:cNvSpPr>
            <p:nvPr/>
          </p:nvSpPr>
          <p:spPr bwMode="auto">
            <a:xfrm>
              <a:off x="4777713" y="5195472"/>
              <a:ext cx="16691" cy="16691"/>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8" name="Rectangle 127"/>
            <p:cNvSpPr>
              <a:spLocks noChangeArrowheads="1"/>
            </p:cNvSpPr>
            <p:nvPr/>
          </p:nvSpPr>
          <p:spPr bwMode="auto">
            <a:xfrm>
              <a:off x="4801359" y="5195472"/>
              <a:ext cx="30601" cy="16691"/>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9" name="Rectangle 128"/>
            <p:cNvSpPr>
              <a:spLocks noChangeArrowheads="1"/>
            </p:cNvSpPr>
            <p:nvPr/>
          </p:nvSpPr>
          <p:spPr bwMode="auto">
            <a:xfrm>
              <a:off x="4831959" y="5199645"/>
              <a:ext cx="25037"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0" name="Rectangle 129"/>
            <p:cNvSpPr>
              <a:spLocks noChangeArrowheads="1"/>
            </p:cNvSpPr>
            <p:nvPr/>
          </p:nvSpPr>
          <p:spPr bwMode="auto">
            <a:xfrm>
              <a:off x="4861170" y="5199645"/>
              <a:ext cx="26428"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1" name="Rectangle 130"/>
            <p:cNvSpPr>
              <a:spLocks noChangeArrowheads="1"/>
            </p:cNvSpPr>
            <p:nvPr/>
          </p:nvSpPr>
          <p:spPr bwMode="auto">
            <a:xfrm>
              <a:off x="4884815" y="5199645"/>
              <a:ext cx="26428"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2" name="Rectangle 131"/>
            <p:cNvSpPr>
              <a:spLocks noChangeArrowheads="1"/>
            </p:cNvSpPr>
            <p:nvPr/>
          </p:nvSpPr>
          <p:spPr bwMode="auto">
            <a:xfrm>
              <a:off x="4915416" y="5199645"/>
              <a:ext cx="25037"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3" name="Rectangle 132"/>
            <p:cNvSpPr>
              <a:spLocks noChangeArrowheads="1"/>
            </p:cNvSpPr>
            <p:nvPr/>
          </p:nvSpPr>
          <p:spPr bwMode="auto">
            <a:xfrm>
              <a:off x="4947408" y="5199645"/>
              <a:ext cx="23646" cy="12518"/>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4" name="Rectangle 133"/>
            <p:cNvSpPr>
              <a:spLocks noChangeArrowheads="1"/>
            </p:cNvSpPr>
            <p:nvPr/>
          </p:nvSpPr>
          <p:spPr bwMode="auto">
            <a:xfrm>
              <a:off x="4978008" y="5199645"/>
              <a:ext cx="47292"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5" name="Rectangle 134"/>
            <p:cNvSpPr>
              <a:spLocks noChangeArrowheads="1"/>
            </p:cNvSpPr>
            <p:nvPr/>
          </p:nvSpPr>
          <p:spPr bwMode="auto">
            <a:xfrm>
              <a:off x="5061464" y="5199645"/>
              <a:ext cx="26428" cy="12518"/>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6" name="Rectangle 135"/>
            <p:cNvSpPr>
              <a:spLocks noChangeArrowheads="1"/>
            </p:cNvSpPr>
            <p:nvPr/>
          </p:nvSpPr>
          <p:spPr bwMode="auto">
            <a:xfrm>
              <a:off x="5087892" y="5199645"/>
              <a:ext cx="23646"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7" name="Rectangle 136"/>
            <p:cNvSpPr>
              <a:spLocks noChangeArrowheads="1"/>
            </p:cNvSpPr>
            <p:nvPr/>
          </p:nvSpPr>
          <p:spPr bwMode="auto">
            <a:xfrm>
              <a:off x="5111538" y="5199645"/>
              <a:ext cx="30601"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8" name="Rectangle 137"/>
            <p:cNvSpPr>
              <a:spLocks noChangeArrowheads="1"/>
            </p:cNvSpPr>
            <p:nvPr/>
          </p:nvSpPr>
          <p:spPr bwMode="auto">
            <a:xfrm>
              <a:off x="5142139" y="5199645"/>
              <a:ext cx="29210"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9" name="Rectangle 138"/>
            <p:cNvSpPr>
              <a:spLocks noChangeArrowheads="1"/>
            </p:cNvSpPr>
            <p:nvPr/>
          </p:nvSpPr>
          <p:spPr bwMode="auto">
            <a:xfrm>
              <a:off x="5171348" y="5199645"/>
              <a:ext cx="23646" cy="12518"/>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0" name="Rectangle 139"/>
            <p:cNvSpPr>
              <a:spLocks noChangeArrowheads="1"/>
            </p:cNvSpPr>
            <p:nvPr/>
          </p:nvSpPr>
          <p:spPr bwMode="auto">
            <a:xfrm>
              <a:off x="5194994" y="5199645"/>
              <a:ext cx="26428"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1" name="Rectangle 140"/>
            <p:cNvSpPr>
              <a:spLocks noChangeArrowheads="1"/>
            </p:cNvSpPr>
            <p:nvPr/>
          </p:nvSpPr>
          <p:spPr bwMode="auto">
            <a:xfrm>
              <a:off x="5225595" y="5199645"/>
              <a:ext cx="23646"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2" name="Rectangle 141"/>
            <p:cNvSpPr>
              <a:spLocks noChangeArrowheads="1"/>
            </p:cNvSpPr>
            <p:nvPr/>
          </p:nvSpPr>
          <p:spPr bwMode="auto">
            <a:xfrm>
              <a:off x="5257586" y="5199645"/>
              <a:ext cx="23646"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3" name="Rectangle 142"/>
            <p:cNvSpPr>
              <a:spLocks noChangeArrowheads="1"/>
            </p:cNvSpPr>
            <p:nvPr/>
          </p:nvSpPr>
          <p:spPr bwMode="auto">
            <a:xfrm>
              <a:off x="5288187" y="5199645"/>
              <a:ext cx="23646" cy="12518"/>
            </a:xfrm>
            <a:prstGeom prst="rect">
              <a:avLst/>
            </a:prstGeom>
            <a:solidFill>
              <a:srgbClr val="60B92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4" name="Rectangle 143"/>
            <p:cNvSpPr>
              <a:spLocks noChangeArrowheads="1"/>
            </p:cNvSpPr>
            <p:nvPr/>
          </p:nvSpPr>
          <p:spPr bwMode="auto">
            <a:xfrm>
              <a:off x="5311833" y="5199645"/>
              <a:ext cx="23646"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5" name="Rectangle 144"/>
            <p:cNvSpPr>
              <a:spLocks noChangeArrowheads="1"/>
            </p:cNvSpPr>
            <p:nvPr/>
          </p:nvSpPr>
          <p:spPr bwMode="auto">
            <a:xfrm>
              <a:off x="5342433" y="5199645"/>
              <a:ext cx="23646"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6" name="Rectangle 145"/>
            <p:cNvSpPr>
              <a:spLocks noChangeArrowheads="1"/>
            </p:cNvSpPr>
            <p:nvPr/>
          </p:nvSpPr>
          <p:spPr bwMode="auto">
            <a:xfrm>
              <a:off x="5371643" y="5199645"/>
              <a:ext cx="26428"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7" name="Rectangle 146"/>
            <p:cNvSpPr>
              <a:spLocks noChangeArrowheads="1"/>
            </p:cNvSpPr>
            <p:nvPr/>
          </p:nvSpPr>
          <p:spPr bwMode="auto">
            <a:xfrm>
              <a:off x="5402243" y="5199645"/>
              <a:ext cx="23646"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8" name="Rectangle 147"/>
            <p:cNvSpPr>
              <a:spLocks noChangeArrowheads="1"/>
            </p:cNvSpPr>
            <p:nvPr/>
          </p:nvSpPr>
          <p:spPr bwMode="auto">
            <a:xfrm>
              <a:off x="5425890" y="5199645"/>
              <a:ext cx="23646"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9" name="Rectangle 148"/>
            <p:cNvSpPr>
              <a:spLocks noChangeArrowheads="1"/>
            </p:cNvSpPr>
            <p:nvPr/>
          </p:nvSpPr>
          <p:spPr bwMode="auto">
            <a:xfrm>
              <a:off x="5457881" y="5199645"/>
              <a:ext cx="23646"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0" name="Rectangle 149"/>
            <p:cNvSpPr>
              <a:spLocks noChangeArrowheads="1"/>
            </p:cNvSpPr>
            <p:nvPr/>
          </p:nvSpPr>
          <p:spPr bwMode="auto">
            <a:xfrm>
              <a:off x="5488481" y="5199645"/>
              <a:ext cx="23646"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1" name="Rectangle 150"/>
            <p:cNvSpPr>
              <a:spLocks noChangeArrowheads="1"/>
            </p:cNvSpPr>
            <p:nvPr/>
          </p:nvSpPr>
          <p:spPr bwMode="auto">
            <a:xfrm>
              <a:off x="5566374" y="5199645"/>
              <a:ext cx="31992" cy="12518"/>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2" name="Rectangle 151"/>
            <p:cNvSpPr>
              <a:spLocks noChangeArrowheads="1"/>
            </p:cNvSpPr>
            <p:nvPr/>
          </p:nvSpPr>
          <p:spPr bwMode="auto">
            <a:xfrm>
              <a:off x="5598366" y="5199645"/>
              <a:ext cx="27819"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3" name="Rectangle 152"/>
            <p:cNvSpPr>
              <a:spLocks noChangeArrowheads="1"/>
            </p:cNvSpPr>
            <p:nvPr/>
          </p:nvSpPr>
          <p:spPr bwMode="auto">
            <a:xfrm>
              <a:off x="5681822" y="5199645"/>
              <a:ext cx="30601"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4" name="Rectangle 153"/>
            <p:cNvSpPr>
              <a:spLocks noChangeArrowheads="1"/>
            </p:cNvSpPr>
            <p:nvPr/>
          </p:nvSpPr>
          <p:spPr bwMode="auto">
            <a:xfrm>
              <a:off x="5766669" y="5199645"/>
              <a:ext cx="25037"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5" name="Rectangle 154"/>
            <p:cNvSpPr>
              <a:spLocks noChangeArrowheads="1"/>
            </p:cNvSpPr>
            <p:nvPr/>
          </p:nvSpPr>
          <p:spPr bwMode="auto">
            <a:xfrm>
              <a:off x="5798661" y="5199645"/>
              <a:ext cx="23646"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6" name="Rectangle 155"/>
            <p:cNvSpPr>
              <a:spLocks noChangeArrowheads="1"/>
            </p:cNvSpPr>
            <p:nvPr/>
          </p:nvSpPr>
          <p:spPr bwMode="auto">
            <a:xfrm>
              <a:off x="5826479" y="5199645"/>
              <a:ext cx="26428"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7" name="Rectangle 156"/>
            <p:cNvSpPr>
              <a:spLocks noChangeArrowheads="1"/>
            </p:cNvSpPr>
            <p:nvPr/>
          </p:nvSpPr>
          <p:spPr bwMode="auto">
            <a:xfrm>
              <a:off x="5852907" y="5199645"/>
              <a:ext cx="23646"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8" name="Rectangle 157"/>
            <p:cNvSpPr>
              <a:spLocks noChangeArrowheads="1"/>
            </p:cNvSpPr>
            <p:nvPr/>
          </p:nvSpPr>
          <p:spPr bwMode="auto">
            <a:xfrm>
              <a:off x="5882117" y="5199645"/>
              <a:ext cx="26428"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9" name="Rectangle 158"/>
            <p:cNvSpPr>
              <a:spLocks noChangeArrowheads="1"/>
            </p:cNvSpPr>
            <p:nvPr/>
          </p:nvSpPr>
          <p:spPr bwMode="auto">
            <a:xfrm>
              <a:off x="5912717" y="5199645"/>
              <a:ext cx="23646"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0" name="Rectangle 159"/>
            <p:cNvSpPr>
              <a:spLocks noChangeArrowheads="1"/>
            </p:cNvSpPr>
            <p:nvPr/>
          </p:nvSpPr>
          <p:spPr bwMode="auto">
            <a:xfrm>
              <a:off x="5943318" y="5199645"/>
              <a:ext cx="48683"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1" name="Rectangle 160"/>
            <p:cNvSpPr>
              <a:spLocks noChangeArrowheads="1"/>
            </p:cNvSpPr>
            <p:nvPr/>
          </p:nvSpPr>
          <p:spPr bwMode="auto">
            <a:xfrm>
              <a:off x="5992000" y="5199645"/>
              <a:ext cx="30601"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2" name="Rectangle 161"/>
            <p:cNvSpPr>
              <a:spLocks noChangeArrowheads="1"/>
            </p:cNvSpPr>
            <p:nvPr/>
          </p:nvSpPr>
          <p:spPr bwMode="auto">
            <a:xfrm>
              <a:off x="6029556" y="5199645"/>
              <a:ext cx="23646"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3" name="Rectangle 162"/>
            <p:cNvSpPr>
              <a:spLocks noChangeArrowheads="1"/>
            </p:cNvSpPr>
            <p:nvPr/>
          </p:nvSpPr>
          <p:spPr bwMode="auto">
            <a:xfrm>
              <a:off x="6053201" y="5199645"/>
              <a:ext cx="23646"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4" name="Rectangle 163"/>
            <p:cNvSpPr>
              <a:spLocks noChangeArrowheads="1"/>
            </p:cNvSpPr>
            <p:nvPr/>
          </p:nvSpPr>
          <p:spPr bwMode="auto">
            <a:xfrm>
              <a:off x="6076848" y="5199645"/>
              <a:ext cx="23646"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5" name="Rectangle 164"/>
            <p:cNvSpPr>
              <a:spLocks noChangeArrowheads="1"/>
            </p:cNvSpPr>
            <p:nvPr/>
          </p:nvSpPr>
          <p:spPr bwMode="auto">
            <a:xfrm>
              <a:off x="6108839" y="5199645"/>
              <a:ext cx="23646"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6" name="Rectangle 165"/>
            <p:cNvSpPr>
              <a:spLocks noChangeArrowheads="1"/>
            </p:cNvSpPr>
            <p:nvPr/>
          </p:nvSpPr>
          <p:spPr bwMode="auto">
            <a:xfrm>
              <a:off x="6136658" y="5199645"/>
              <a:ext cx="26428" cy="12518"/>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7" name="Rectangle 166"/>
            <p:cNvSpPr>
              <a:spLocks noChangeArrowheads="1"/>
            </p:cNvSpPr>
            <p:nvPr/>
          </p:nvSpPr>
          <p:spPr bwMode="auto">
            <a:xfrm>
              <a:off x="6167258" y="5199645"/>
              <a:ext cx="25037" cy="12518"/>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8" name="Rectangle 167"/>
            <p:cNvSpPr>
              <a:spLocks noChangeArrowheads="1"/>
            </p:cNvSpPr>
            <p:nvPr/>
          </p:nvSpPr>
          <p:spPr bwMode="auto">
            <a:xfrm>
              <a:off x="6192295" y="5199645"/>
              <a:ext cx="25037"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9" name="Rectangle 168"/>
            <p:cNvSpPr>
              <a:spLocks noChangeArrowheads="1"/>
            </p:cNvSpPr>
            <p:nvPr/>
          </p:nvSpPr>
          <p:spPr bwMode="auto">
            <a:xfrm>
              <a:off x="6222896" y="5199645"/>
              <a:ext cx="23646" cy="12518"/>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0" name="Rectangle 169"/>
            <p:cNvSpPr>
              <a:spLocks noChangeArrowheads="1"/>
            </p:cNvSpPr>
            <p:nvPr/>
          </p:nvSpPr>
          <p:spPr bwMode="auto">
            <a:xfrm>
              <a:off x="6253496" y="5199645"/>
              <a:ext cx="23646" cy="12518"/>
            </a:xfrm>
            <a:prstGeom prst="rect">
              <a:avLst/>
            </a:prstGeom>
            <a:solidFill>
              <a:srgbClr val="F56C6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1" name="Rectangle 170"/>
            <p:cNvSpPr>
              <a:spLocks noChangeArrowheads="1"/>
            </p:cNvSpPr>
            <p:nvPr/>
          </p:nvSpPr>
          <p:spPr bwMode="auto">
            <a:xfrm>
              <a:off x="6277143" y="5199645"/>
              <a:ext cx="23646"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2" name="Rectangle 171"/>
            <p:cNvSpPr>
              <a:spLocks noChangeArrowheads="1"/>
            </p:cNvSpPr>
            <p:nvPr/>
          </p:nvSpPr>
          <p:spPr bwMode="auto">
            <a:xfrm>
              <a:off x="5626184" y="5199645"/>
              <a:ext cx="55637" cy="12518"/>
            </a:xfrm>
            <a:prstGeom prst="rect">
              <a:avLst/>
            </a:prstGeom>
            <a:solidFill>
              <a:srgbClr val="BBDE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3" name="Rectangle 172"/>
            <p:cNvSpPr>
              <a:spLocks noChangeArrowheads="1"/>
            </p:cNvSpPr>
            <p:nvPr/>
          </p:nvSpPr>
          <p:spPr bwMode="auto">
            <a:xfrm>
              <a:off x="5712423" y="5199645"/>
              <a:ext cx="47292" cy="12518"/>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4" name="Rectangle 173"/>
            <p:cNvSpPr>
              <a:spLocks noChangeArrowheads="1"/>
            </p:cNvSpPr>
            <p:nvPr/>
          </p:nvSpPr>
          <p:spPr bwMode="auto">
            <a:xfrm>
              <a:off x="5519082" y="5199645"/>
              <a:ext cx="40338"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5" name="Rectangle 174"/>
            <p:cNvSpPr>
              <a:spLocks noChangeArrowheads="1"/>
            </p:cNvSpPr>
            <p:nvPr/>
          </p:nvSpPr>
          <p:spPr bwMode="auto">
            <a:xfrm>
              <a:off x="5032254" y="5199645"/>
              <a:ext cx="25037" cy="12518"/>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6" name="Rectangle 175"/>
            <p:cNvSpPr>
              <a:spLocks noChangeArrowheads="1"/>
            </p:cNvSpPr>
            <p:nvPr/>
          </p:nvSpPr>
          <p:spPr bwMode="auto">
            <a:xfrm>
              <a:off x="3015397" y="5163481"/>
              <a:ext cx="47292" cy="48682"/>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7" name="Rectangle 176"/>
            <p:cNvSpPr>
              <a:spLocks noChangeArrowheads="1"/>
            </p:cNvSpPr>
            <p:nvPr/>
          </p:nvSpPr>
          <p:spPr bwMode="auto">
            <a:xfrm>
              <a:off x="2705218" y="5152353"/>
              <a:ext cx="48683" cy="59810"/>
            </a:xfrm>
            <a:prstGeom prst="rect">
              <a:avLst/>
            </a:prstGeom>
            <a:solidFill>
              <a:srgbClr val="EADBBE"/>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8" name="Rectangle 177"/>
            <p:cNvSpPr>
              <a:spLocks noChangeArrowheads="1"/>
            </p:cNvSpPr>
            <p:nvPr/>
          </p:nvSpPr>
          <p:spPr bwMode="auto">
            <a:xfrm>
              <a:off x="2588380" y="5139834"/>
              <a:ext cx="50074" cy="72329"/>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9" name="Rectangle 178"/>
            <p:cNvSpPr>
              <a:spLocks noChangeArrowheads="1"/>
            </p:cNvSpPr>
            <p:nvPr/>
          </p:nvSpPr>
          <p:spPr bwMode="auto">
            <a:xfrm>
              <a:off x="2478495" y="5139834"/>
              <a:ext cx="48683" cy="72329"/>
            </a:xfrm>
            <a:prstGeom prst="rect">
              <a:avLst/>
            </a:prstGeom>
            <a:solidFill>
              <a:srgbClr val="F8B5AA"/>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90" name="Group 189" descr="A detailed bar graph shows that there are about 1.6 million searches input each month for various strings of words pertaining to credit cards. Some search strings are more common than others, such as &quot;credit card offers.&quot;" title="Query: Credit Cards"/>
          <p:cNvGrpSpPr/>
          <p:nvPr/>
        </p:nvGrpSpPr>
        <p:grpSpPr>
          <a:xfrm>
            <a:off x="950004" y="1545001"/>
            <a:ext cx="7143780" cy="3778466"/>
            <a:chOff x="950004" y="1545001"/>
            <a:chExt cx="7143780" cy="3778466"/>
          </a:xfrm>
        </p:grpSpPr>
        <p:sp>
          <p:nvSpPr>
            <p:cNvPr id="191" name="TextBox 190"/>
            <p:cNvSpPr txBox="1"/>
            <p:nvPr/>
          </p:nvSpPr>
          <p:spPr>
            <a:xfrm rot="16200000">
              <a:off x="831382" y="1663623"/>
              <a:ext cx="421910" cy="184666"/>
            </a:xfrm>
            <a:prstGeom prst="rect">
              <a:avLst/>
            </a:prstGeom>
            <a:noFill/>
          </p:spPr>
          <p:txBody>
            <a:bodyPr wrap="none" rtlCol="0" anchor="ctr">
              <a:noAutofit/>
            </a:bodyPr>
            <a:lstStyle/>
            <a:p>
              <a:r>
                <a:rPr lang="en-US" sz="600" dirty="0"/>
                <a:t>90,500</a:t>
              </a:r>
            </a:p>
          </p:txBody>
        </p:sp>
        <p:sp>
          <p:nvSpPr>
            <p:cNvPr id="192" name="TextBox 191"/>
            <p:cNvSpPr txBox="1"/>
            <p:nvPr/>
          </p:nvSpPr>
          <p:spPr>
            <a:xfrm rot="16200000">
              <a:off x="970133" y="4342510"/>
              <a:ext cx="421910" cy="184666"/>
            </a:xfrm>
            <a:prstGeom prst="rect">
              <a:avLst/>
            </a:prstGeom>
            <a:noFill/>
          </p:spPr>
          <p:txBody>
            <a:bodyPr wrap="none" rtlCol="0" anchor="ctr">
              <a:noAutofit/>
            </a:bodyPr>
            <a:lstStyle/>
            <a:p>
              <a:r>
                <a:rPr lang="en-US" sz="600" dirty="0"/>
                <a:t>18,100</a:t>
              </a:r>
            </a:p>
          </p:txBody>
        </p:sp>
        <p:sp>
          <p:nvSpPr>
            <p:cNvPr id="193" name="TextBox 192"/>
            <p:cNvSpPr txBox="1"/>
            <p:nvPr/>
          </p:nvSpPr>
          <p:spPr>
            <a:xfrm rot="16200000">
              <a:off x="1136039" y="4566348"/>
              <a:ext cx="421910" cy="184666"/>
            </a:xfrm>
            <a:prstGeom prst="rect">
              <a:avLst/>
            </a:prstGeom>
            <a:noFill/>
          </p:spPr>
          <p:txBody>
            <a:bodyPr wrap="none" rtlCol="0" anchor="ctr">
              <a:noAutofit/>
            </a:bodyPr>
            <a:lstStyle/>
            <a:p>
              <a:r>
                <a:rPr lang="en-US" sz="600" dirty="0"/>
                <a:t>12,100</a:t>
              </a:r>
            </a:p>
          </p:txBody>
        </p:sp>
        <p:sp>
          <p:nvSpPr>
            <p:cNvPr id="194" name="TextBox 193"/>
            <p:cNvSpPr txBox="1"/>
            <p:nvPr/>
          </p:nvSpPr>
          <p:spPr>
            <a:xfrm rot="16200000">
              <a:off x="1273487" y="4742561"/>
              <a:ext cx="378630" cy="184666"/>
            </a:xfrm>
            <a:prstGeom prst="rect">
              <a:avLst/>
            </a:prstGeom>
            <a:noFill/>
          </p:spPr>
          <p:txBody>
            <a:bodyPr wrap="none" rtlCol="0" anchor="ctr">
              <a:noAutofit/>
            </a:bodyPr>
            <a:lstStyle/>
            <a:p>
              <a:r>
                <a:rPr lang="en-US" sz="600" dirty="0"/>
                <a:t>8,100</a:t>
              </a:r>
            </a:p>
          </p:txBody>
        </p:sp>
        <p:sp>
          <p:nvSpPr>
            <p:cNvPr id="195" name="TextBox 194"/>
            <p:cNvSpPr txBox="1"/>
            <p:nvPr/>
          </p:nvSpPr>
          <p:spPr>
            <a:xfrm rot="16200000">
              <a:off x="1420140" y="4842669"/>
              <a:ext cx="378630" cy="184666"/>
            </a:xfrm>
            <a:prstGeom prst="rect">
              <a:avLst/>
            </a:prstGeom>
            <a:noFill/>
          </p:spPr>
          <p:txBody>
            <a:bodyPr wrap="none" rtlCol="0" anchor="ctr">
              <a:noAutofit/>
            </a:bodyPr>
            <a:lstStyle/>
            <a:p>
              <a:r>
                <a:rPr lang="en-US" sz="600" dirty="0"/>
                <a:t>5,400</a:t>
              </a:r>
            </a:p>
          </p:txBody>
        </p:sp>
        <p:sp>
          <p:nvSpPr>
            <p:cNvPr id="196" name="TextBox 195"/>
            <p:cNvSpPr txBox="1"/>
            <p:nvPr/>
          </p:nvSpPr>
          <p:spPr>
            <a:xfrm rot="16200000">
              <a:off x="1558252" y="4875995"/>
              <a:ext cx="378630" cy="184666"/>
            </a:xfrm>
            <a:prstGeom prst="rect">
              <a:avLst/>
            </a:prstGeom>
            <a:noFill/>
          </p:spPr>
          <p:txBody>
            <a:bodyPr wrap="none" rtlCol="0" anchor="ctr">
              <a:noAutofit/>
            </a:bodyPr>
            <a:lstStyle/>
            <a:p>
              <a:r>
                <a:rPr lang="en-US" sz="600" dirty="0"/>
                <a:t>4,400</a:t>
              </a:r>
            </a:p>
          </p:txBody>
        </p:sp>
        <p:sp>
          <p:nvSpPr>
            <p:cNvPr id="197" name="TextBox 196"/>
            <p:cNvSpPr txBox="1"/>
            <p:nvPr/>
          </p:nvSpPr>
          <p:spPr>
            <a:xfrm rot="16200000">
              <a:off x="1659126" y="4875995"/>
              <a:ext cx="378630" cy="184666"/>
            </a:xfrm>
            <a:prstGeom prst="rect">
              <a:avLst/>
            </a:prstGeom>
            <a:noFill/>
          </p:spPr>
          <p:txBody>
            <a:bodyPr wrap="none" rtlCol="0" anchor="ctr">
              <a:noAutofit/>
            </a:bodyPr>
            <a:lstStyle/>
            <a:p>
              <a:r>
                <a:rPr lang="en-US" sz="600" dirty="0"/>
                <a:t>4,400</a:t>
              </a:r>
            </a:p>
          </p:txBody>
        </p:sp>
        <p:sp>
          <p:nvSpPr>
            <p:cNvPr id="198" name="TextBox 197"/>
            <p:cNvSpPr txBox="1"/>
            <p:nvPr/>
          </p:nvSpPr>
          <p:spPr>
            <a:xfrm rot="16200000">
              <a:off x="1842542" y="4895045"/>
              <a:ext cx="378630" cy="184666"/>
            </a:xfrm>
            <a:prstGeom prst="rect">
              <a:avLst/>
            </a:prstGeom>
            <a:noFill/>
          </p:spPr>
          <p:txBody>
            <a:bodyPr wrap="none" rtlCol="0" anchor="ctr">
              <a:noAutofit/>
            </a:bodyPr>
            <a:lstStyle/>
            <a:p>
              <a:r>
                <a:rPr lang="en-US" sz="600" dirty="0"/>
                <a:t>3,600</a:t>
              </a:r>
            </a:p>
          </p:txBody>
        </p:sp>
        <p:sp>
          <p:nvSpPr>
            <p:cNvPr id="199" name="TextBox 198"/>
            <p:cNvSpPr txBox="1"/>
            <p:nvPr/>
          </p:nvSpPr>
          <p:spPr>
            <a:xfrm rot="16200000">
              <a:off x="2071494" y="4926400"/>
              <a:ext cx="378630" cy="184666"/>
            </a:xfrm>
            <a:prstGeom prst="rect">
              <a:avLst/>
            </a:prstGeom>
            <a:noFill/>
          </p:spPr>
          <p:txBody>
            <a:bodyPr wrap="none" rtlCol="0" anchor="ctr">
              <a:noAutofit/>
            </a:bodyPr>
            <a:lstStyle/>
            <a:p>
              <a:r>
                <a:rPr lang="en-US" sz="600" dirty="0"/>
                <a:t>2,900</a:t>
              </a:r>
            </a:p>
          </p:txBody>
        </p:sp>
        <p:sp>
          <p:nvSpPr>
            <p:cNvPr id="200" name="TextBox 199"/>
            <p:cNvSpPr txBox="1"/>
            <p:nvPr/>
          </p:nvSpPr>
          <p:spPr>
            <a:xfrm rot="16200000">
              <a:off x="2183787" y="4945450"/>
              <a:ext cx="378630" cy="184666"/>
            </a:xfrm>
            <a:prstGeom prst="rect">
              <a:avLst/>
            </a:prstGeom>
            <a:noFill/>
          </p:spPr>
          <p:txBody>
            <a:bodyPr wrap="none" rtlCol="0" anchor="ctr">
              <a:noAutofit/>
            </a:bodyPr>
            <a:lstStyle/>
            <a:p>
              <a:r>
                <a:rPr lang="en-US" sz="600" dirty="0"/>
                <a:t>2,400</a:t>
              </a:r>
            </a:p>
          </p:txBody>
        </p:sp>
        <p:sp>
          <p:nvSpPr>
            <p:cNvPr id="201" name="TextBox 200"/>
            <p:cNvSpPr txBox="1"/>
            <p:nvPr/>
          </p:nvSpPr>
          <p:spPr>
            <a:xfrm rot="16200000">
              <a:off x="2322109" y="4966881"/>
              <a:ext cx="378630" cy="184666"/>
            </a:xfrm>
            <a:prstGeom prst="rect">
              <a:avLst/>
            </a:prstGeom>
            <a:noFill/>
          </p:spPr>
          <p:txBody>
            <a:bodyPr wrap="none" rtlCol="0" anchor="ctr">
              <a:noAutofit/>
            </a:bodyPr>
            <a:lstStyle/>
            <a:p>
              <a:r>
                <a:rPr lang="en-US" sz="600" dirty="0"/>
                <a:t>1,900</a:t>
              </a:r>
            </a:p>
          </p:txBody>
        </p:sp>
        <p:sp>
          <p:nvSpPr>
            <p:cNvPr id="202" name="TextBox 201"/>
            <p:cNvSpPr txBox="1"/>
            <p:nvPr/>
          </p:nvSpPr>
          <p:spPr>
            <a:xfrm rot="16200000">
              <a:off x="2462452" y="4973912"/>
              <a:ext cx="378630" cy="184666"/>
            </a:xfrm>
            <a:prstGeom prst="rect">
              <a:avLst/>
            </a:prstGeom>
            <a:noFill/>
          </p:spPr>
          <p:txBody>
            <a:bodyPr wrap="none" rtlCol="0" anchor="ctr">
              <a:noAutofit/>
            </a:bodyPr>
            <a:lstStyle/>
            <a:p>
              <a:r>
                <a:rPr lang="en-US" sz="600" dirty="0"/>
                <a:t>1,600</a:t>
              </a:r>
            </a:p>
          </p:txBody>
        </p:sp>
        <p:sp>
          <p:nvSpPr>
            <p:cNvPr id="203" name="TextBox 202"/>
            <p:cNvSpPr txBox="1"/>
            <p:nvPr/>
          </p:nvSpPr>
          <p:spPr>
            <a:xfrm rot="16200000">
              <a:off x="2695130" y="4989502"/>
              <a:ext cx="378630" cy="184666"/>
            </a:xfrm>
            <a:prstGeom prst="rect">
              <a:avLst/>
            </a:prstGeom>
            <a:noFill/>
          </p:spPr>
          <p:txBody>
            <a:bodyPr wrap="none" rtlCol="0" anchor="ctr">
              <a:noAutofit/>
            </a:bodyPr>
            <a:lstStyle/>
            <a:p>
              <a:r>
                <a:rPr lang="en-US" sz="600" dirty="0"/>
                <a:t>1,300</a:t>
              </a:r>
            </a:p>
          </p:txBody>
        </p:sp>
        <p:sp>
          <p:nvSpPr>
            <p:cNvPr id="204" name="TextBox 203"/>
            <p:cNvSpPr txBox="1"/>
            <p:nvPr/>
          </p:nvSpPr>
          <p:spPr>
            <a:xfrm rot="16200000">
              <a:off x="1962330" y="4922291"/>
              <a:ext cx="378630" cy="184666"/>
            </a:xfrm>
            <a:prstGeom prst="rect">
              <a:avLst/>
            </a:prstGeom>
            <a:noFill/>
          </p:spPr>
          <p:txBody>
            <a:bodyPr wrap="none" rtlCol="0" anchor="ctr">
              <a:noAutofit/>
            </a:bodyPr>
            <a:lstStyle/>
            <a:p>
              <a:r>
                <a:rPr lang="en-US" sz="600" dirty="0"/>
                <a:t>2,900</a:t>
              </a:r>
            </a:p>
          </p:txBody>
        </p:sp>
        <p:sp>
          <p:nvSpPr>
            <p:cNvPr id="205" name="TextBox 204"/>
            <p:cNvSpPr txBox="1"/>
            <p:nvPr/>
          </p:nvSpPr>
          <p:spPr>
            <a:xfrm rot="16200000">
              <a:off x="2580883" y="4973912"/>
              <a:ext cx="378630" cy="184666"/>
            </a:xfrm>
            <a:prstGeom prst="rect">
              <a:avLst/>
            </a:prstGeom>
            <a:noFill/>
          </p:spPr>
          <p:txBody>
            <a:bodyPr wrap="none" rtlCol="0" anchor="ctr">
              <a:noAutofit/>
            </a:bodyPr>
            <a:lstStyle/>
            <a:p>
              <a:r>
                <a:rPr lang="en-US" sz="600" dirty="0"/>
                <a:t>1,600</a:t>
              </a:r>
            </a:p>
          </p:txBody>
        </p:sp>
        <p:sp>
          <p:nvSpPr>
            <p:cNvPr id="206" name="TextBox 205"/>
            <p:cNvSpPr txBox="1"/>
            <p:nvPr/>
          </p:nvSpPr>
          <p:spPr>
            <a:xfrm rot="16200000">
              <a:off x="2808923" y="4987121"/>
              <a:ext cx="378630" cy="184666"/>
            </a:xfrm>
            <a:prstGeom prst="rect">
              <a:avLst/>
            </a:prstGeom>
            <a:noFill/>
          </p:spPr>
          <p:txBody>
            <a:bodyPr wrap="none" rtlCol="0" anchor="ctr">
              <a:noAutofit/>
            </a:bodyPr>
            <a:lstStyle/>
            <a:p>
              <a:r>
                <a:rPr lang="en-US" sz="600" dirty="0"/>
                <a:t>1,300</a:t>
              </a:r>
            </a:p>
          </p:txBody>
        </p:sp>
        <p:sp>
          <p:nvSpPr>
            <p:cNvPr id="207" name="TextBox 206"/>
            <p:cNvSpPr txBox="1"/>
            <p:nvPr/>
          </p:nvSpPr>
          <p:spPr>
            <a:xfrm rot="16200000">
              <a:off x="3061136" y="5000466"/>
              <a:ext cx="378630" cy="184666"/>
            </a:xfrm>
            <a:prstGeom prst="rect">
              <a:avLst/>
            </a:prstGeom>
            <a:noFill/>
          </p:spPr>
          <p:txBody>
            <a:bodyPr wrap="none" rtlCol="0" anchor="ctr">
              <a:noAutofit/>
            </a:bodyPr>
            <a:lstStyle/>
            <a:p>
              <a:r>
                <a:rPr lang="en-US" sz="600" dirty="0"/>
                <a:t>1,000</a:t>
              </a:r>
            </a:p>
          </p:txBody>
        </p:sp>
        <p:sp>
          <p:nvSpPr>
            <p:cNvPr id="208" name="TextBox 207"/>
            <p:cNvSpPr txBox="1"/>
            <p:nvPr/>
          </p:nvSpPr>
          <p:spPr>
            <a:xfrm rot="16200000">
              <a:off x="2925549" y="4994265"/>
              <a:ext cx="378630" cy="184666"/>
            </a:xfrm>
            <a:prstGeom prst="rect">
              <a:avLst/>
            </a:prstGeom>
            <a:noFill/>
          </p:spPr>
          <p:txBody>
            <a:bodyPr wrap="none" rtlCol="0" anchor="ctr">
              <a:noAutofit/>
            </a:bodyPr>
            <a:lstStyle/>
            <a:p>
              <a:r>
                <a:rPr lang="en-US" sz="600" dirty="0"/>
                <a:t>1,300</a:t>
              </a:r>
            </a:p>
          </p:txBody>
        </p:sp>
        <p:sp>
          <p:nvSpPr>
            <p:cNvPr id="209" name="TextBox 208"/>
            <p:cNvSpPr txBox="1"/>
            <p:nvPr/>
          </p:nvSpPr>
          <p:spPr>
            <a:xfrm rot="16200000">
              <a:off x="3213379" y="5040948"/>
              <a:ext cx="314510" cy="184666"/>
            </a:xfrm>
            <a:prstGeom prst="rect">
              <a:avLst/>
            </a:prstGeom>
            <a:noFill/>
          </p:spPr>
          <p:txBody>
            <a:bodyPr wrap="none" rtlCol="0" anchor="ctr">
              <a:noAutofit/>
            </a:bodyPr>
            <a:lstStyle/>
            <a:p>
              <a:r>
                <a:rPr lang="en-US" sz="600" dirty="0"/>
                <a:t>880</a:t>
              </a:r>
            </a:p>
          </p:txBody>
        </p:sp>
        <p:sp>
          <p:nvSpPr>
            <p:cNvPr id="210" name="TextBox 209"/>
            <p:cNvSpPr txBox="1"/>
            <p:nvPr/>
          </p:nvSpPr>
          <p:spPr>
            <a:xfrm rot="16200000">
              <a:off x="3320535" y="5033547"/>
              <a:ext cx="314510" cy="184666"/>
            </a:xfrm>
            <a:prstGeom prst="rect">
              <a:avLst/>
            </a:prstGeom>
            <a:noFill/>
          </p:spPr>
          <p:txBody>
            <a:bodyPr wrap="none" rtlCol="0" anchor="ctr">
              <a:noAutofit/>
            </a:bodyPr>
            <a:lstStyle/>
            <a:p>
              <a:r>
                <a:rPr lang="en-US" sz="600" dirty="0"/>
                <a:t>880</a:t>
              </a:r>
            </a:p>
          </p:txBody>
        </p:sp>
        <p:sp>
          <p:nvSpPr>
            <p:cNvPr id="211" name="TextBox 210"/>
            <p:cNvSpPr txBox="1"/>
            <p:nvPr/>
          </p:nvSpPr>
          <p:spPr>
            <a:xfrm rot="16200000">
              <a:off x="3435483" y="5036105"/>
              <a:ext cx="314510" cy="184666"/>
            </a:xfrm>
            <a:prstGeom prst="rect">
              <a:avLst/>
            </a:prstGeom>
            <a:noFill/>
          </p:spPr>
          <p:txBody>
            <a:bodyPr wrap="none" rtlCol="0" anchor="ctr">
              <a:noAutofit/>
            </a:bodyPr>
            <a:lstStyle/>
            <a:p>
              <a:r>
                <a:rPr lang="en-US" sz="600" dirty="0"/>
                <a:t>720</a:t>
              </a:r>
            </a:p>
          </p:txBody>
        </p:sp>
        <p:sp>
          <p:nvSpPr>
            <p:cNvPr id="212" name="TextBox 211"/>
            <p:cNvSpPr txBox="1"/>
            <p:nvPr/>
          </p:nvSpPr>
          <p:spPr>
            <a:xfrm rot="16200000">
              <a:off x="3521290" y="5036105"/>
              <a:ext cx="314510" cy="184666"/>
            </a:xfrm>
            <a:prstGeom prst="rect">
              <a:avLst/>
            </a:prstGeom>
            <a:noFill/>
          </p:spPr>
          <p:txBody>
            <a:bodyPr wrap="none" rtlCol="0" anchor="ctr">
              <a:noAutofit/>
            </a:bodyPr>
            <a:lstStyle/>
            <a:p>
              <a:r>
                <a:rPr lang="en-US" sz="600" dirty="0"/>
                <a:t>720</a:t>
              </a:r>
            </a:p>
          </p:txBody>
        </p:sp>
        <p:sp>
          <p:nvSpPr>
            <p:cNvPr id="213" name="TextBox 212"/>
            <p:cNvSpPr txBox="1"/>
            <p:nvPr/>
          </p:nvSpPr>
          <p:spPr>
            <a:xfrm rot="16200000">
              <a:off x="3656854" y="5036105"/>
              <a:ext cx="314510" cy="184666"/>
            </a:xfrm>
            <a:prstGeom prst="rect">
              <a:avLst/>
            </a:prstGeom>
            <a:noFill/>
          </p:spPr>
          <p:txBody>
            <a:bodyPr wrap="none" rtlCol="0" anchor="ctr">
              <a:noAutofit/>
            </a:bodyPr>
            <a:lstStyle/>
            <a:p>
              <a:r>
                <a:rPr lang="en-US" sz="600" dirty="0"/>
                <a:t>720</a:t>
              </a:r>
            </a:p>
          </p:txBody>
        </p:sp>
        <p:sp>
          <p:nvSpPr>
            <p:cNvPr id="214" name="TextBox 213"/>
            <p:cNvSpPr txBox="1"/>
            <p:nvPr/>
          </p:nvSpPr>
          <p:spPr>
            <a:xfrm rot="16200000">
              <a:off x="3778261" y="5045630"/>
              <a:ext cx="314510" cy="184666"/>
            </a:xfrm>
            <a:prstGeom prst="rect">
              <a:avLst/>
            </a:prstGeom>
            <a:noFill/>
          </p:spPr>
          <p:txBody>
            <a:bodyPr wrap="none" rtlCol="0" anchor="ctr">
              <a:noAutofit/>
            </a:bodyPr>
            <a:lstStyle/>
            <a:p>
              <a:r>
                <a:rPr lang="en-US" sz="600" dirty="0"/>
                <a:t>640</a:t>
              </a:r>
            </a:p>
          </p:txBody>
        </p:sp>
        <p:sp>
          <p:nvSpPr>
            <p:cNvPr id="215" name="TextBox 214"/>
            <p:cNvSpPr txBox="1"/>
            <p:nvPr/>
          </p:nvSpPr>
          <p:spPr>
            <a:xfrm rot="16200000">
              <a:off x="3890707" y="5045630"/>
              <a:ext cx="314510" cy="184666"/>
            </a:xfrm>
            <a:prstGeom prst="rect">
              <a:avLst/>
            </a:prstGeom>
            <a:noFill/>
          </p:spPr>
          <p:txBody>
            <a:bodyPr wrap="none" rtlCol="0" anchor="ctr">
              <a:noAutofit/>
            </a:bodyPr>
            <a:lstStyle/>
            <a:p>
              <a:r>
                <a:rPr lang="en-US" sz="600" dirty="0"/>
                <a:t>590</a:t>
              </a:r>
            </a:p>
          </p:txBody>
        </p:sp>
        <p:sp>
          <p:nvSpPr>
            <p:cNvPr id="216" name="TextBox 215"/>
            <p:cNvSpPr txBox="1"/>
            <p:nvPr/>
          </p:nvSpPr>
          <p:spPr>
            <a:xfrm rot="16200000">
              <a:off x="3999129" y="5045630"/>
              <a:ext cx="314510" cy="184666"/>
            </a:xfrm>
            <a:prstGeom prst="rect">
              <a:avLst/>
            </a:prstGeom>
            <a:noFill/>
          </p:spPr>
          <p:txBody>
            <a:bodyPr wrap="none" rtlCol="0" anchor="ctr">
              <a:noAutofit/>
            </a:bodyPr>
            <a:lstStyle/>
            <a:p>
              <a:r>
                <a:rPr lang="en-US" sz="600" dirty="0"/>
                <a:t>480</a:t>
              </a:r>
            </a:p>
          </p:txBody>
        </p:sp>
        <p:sp>
          <p:nvSpPr>
            <p:cNvPr id="217" name="TextBox 216"/>
            <p:cNvSpPr txBox="1"/>
            <p:nvPr/>
          </p:nvSpPr>
          <p:spPr>
            <a:xfrm rot="16200000">
              <a:off x="4117454" y="5045630"/>
              <a:ext cx="314510" cy="184666"/>
            </a:xfrm>
            <a:prstGeom prst="rect">
              <a:avLst/>
            </a:prstGeom>
            <a:noFill/>
          </p:spPr>
          <p:txBody>
            <a:bodyPr wrap="none" rtlCol="0" anchor="ctr">
              <a:noAutofit/>
            </a:bodyPr>
            <a:lstStyle/>
            <a:p>
              <a:r>
                <a:rPr lang="en-US" sz="600" dirty="0"/>
                <a:t>480</a:t>
              </a:r>
            </a:p>
          </p:txBody>
        </p:sp>
        <p:sp>
          <p:nvSpPr>
            <p:cNvPr id="218" name="TextBox 217"/>
            <p:cNvSpPr txBox="1"/>
            <p:nvPr/>
          </p:nvSpPr>
          <p:spPr>
            <a:xfrm rot="16200000">
              <a:off x="4317740" y="5050751"/>
              <a:ext cx="314510" cy="184666"/>
            </a:xfrm>
            <a:prstGeom prst="rect">
              <a:avLst/>
            </a:prstGeom>
            <a:noFill/>
          </p:spPr>
          <p:txBody>
            <a:bodyPr wrap="none" rtlCol="0" anchor="ctr">
              <a:noAutofit/>
            </a:bodyPr>
            <a:lstStyle/>
            <a:p>
              <a:r>
                <a:rPr lang="en-US" sz="600" dirty="0"/>
                <a:t>390</a:t>
              </a:r>
            </a:p>
          </p:txBody>
        </p:sp>
        <p:sp>
          <p:nvSpPr>
            <p:cNvPr id="219" name="TextBox 218"/>
            <p:cNvSpPr txBox="1"/>
            <p:nvPr/>
          </p:nvSpPr>
          <p:spPr>
            <a:xfrm rot="16200000">
              <a:off x="4425469" y="5048369"/>
              <a:ext cx="314510" cy="184666"/>
            </a:xfrm>
            <a:prstGeom prst="rect">
              <a:avLst/>
            </a:prstGeom>
            <a:noFill/>
          </p:spPr>
          <p:txBody>
            <a:bodyPr wrap="none" rtlCol="0" anchor="ctr">
              <a:noAutofit/>
            </a:bodyPr>
            <a:lstStyle/>
            <a:p>
              <a:r>
                <a:rPr lang="en-US" sz="600" dirty="0"/>
                <a:t>320</a:t>
              </a:r>
            </a:p>
          </p:txBody>
        </p:sp>
        <p:sp>
          <p:nvSpPr>
            <p:cNvPr id="220" name="TextBox 219"/>
            <p:cNvSpPr txBox="1"/>
            <p:nvPr/>
          </p:nvSpPr>
          <p:spPr>
            <a:xfrm rot="16200000">
              <a:off x="4545738" y="5048369"/>
              <a:ext cx="314510" cy="184666"/>
            </a:xfrm>
            <a:prstGeom prst="rect">
              <a:avLst/>
            </a:prstGeom>
            <a:noFill/>
          </p:spPr>
          <p:txBody>
            <a:bodyPr wrap="none" rtlCol="0" anchor="ctr">
              <a:noAutofit/>
            </a:bodyPr>
            <a:lstStyle/>
            <a:p>
              <a:r>
                <a:rPr lang="en-US" sz="600" dirty="0"/>
                <a:t>320</a:t>
              </a:r>
            </a:p>
          </p:txBody>
        </p:sp>
        <p:sp>
          <p:nvSpPr>
            <p:cNvPr id="221" name="TextBox 220"/>
            <p:cNvSpPr txBox="1"/>
            <p:nvPr/>
          </p:nvSpPr>
          <p:spPr>
            <a:xfrm rot="16200000">
              <a:off x="4658378" y="5048369"/>
              <a:ext cx="314510" cy="184666"/>
            </a:xfrm>
            <a:prstGeom prst="rect">
              <a:avLst/>
            </a:prstGeom>
            <a:noFill/>
          </p:spPr>
          <p:txBody>
            <a:bodyPr wrap="none" rtlCol="0" anchor="ctr">
              <a:noAutofit/>
            </a:bodyPr>
            <a:lstStyle/>
            <a:p>
              <a:r>
                <a:rPr lang="en-US" sz="600" dirty="0"/>
                <a:t>320</a:t>
              </a:r>
            </a:p>
          </p:txBody>
        </p:sp>
        <p:sp>
          <p:nvSpPr>
            <p:cNvPr id="222" name="TextBox 221"/>
            <p:cNvSpPr txBox="1"/>
            <p:nvPr/>
          </p:nvSpPr>
          <p:spPr>
            <a:xfrm rot="16200000">
              <a:off x="4770702" y="5062657"/>
              <a:ext cx="314510" cy="184666"/>
            </a:xfrm>
            <a:prstGeom prst="rect">
              <a:avLst/>
            </a:prstGeom>
            <a:noFill/>
          </p:spPr>
          <p:txBody>
            <a:bodyPr wrap="none" rtlCol="0" anchor="ctr">
              <a:noAutofit/>
            </a:bodyPr>
            <a:lstStyle/>
            <a:p>
              <a:r>
                <a:rPr lang="en-US" sz="600" dirty="0"/>
                <a:t>260</a:t>
              </a:r>
            </a:p>
          </p:txBody>
        </p:sp>
        <p:sp>
          <p:nvSpPr>
            <p:cNvPr id="223" name="TextBox 222"/>
            <p:cNvSpPr txBox="1"/>
            <p:nvPr/>
          </p:nvSpPr>
          <p:spPr>
            <a:xfrm rot="16200000">
              <a:off x="4884270" y="5060276"/>
              <a:ext cx="314510" cy="184666"/>
            </a:xfrm>
            <a:prstGeom prst="rect">
              <a:avLst/>
            </a:prstGeom>
            <a:noFill/>
          </p:spPr>
          <p:txBody>
            <a:bodyPr wrap="none" rtlCol="0" anchor="ctr">
              <a:noAutofit/>
            </a:bodyPr>
            <a:lstStyle/>
            <a:p>
              <a:r>
                <a:rPr lang="en-US" sz="600" dirty="0"/>
                <a:t>210</a:t>
              </a:r>
            </a:p>
          </p:txBody>
        </p:sp>
        <p:sp>
          <p:nvSpPr>
            <p:cNvPr id="224" name="TextBox 223"/>
            <p:cNvSpPr txBox="1"/>
            <p:nvPr/>
          </p:nvSpPr>
          <p:spPr>
            <a:xfrm rot="16200000">
              <a:off x="4998688" y="5060276"/>
              <a:ext cx="314510" cy="184666"/>
            </a:xfrm>
            <a:prstGeom prst="rect">
              <a:avLst/>
            </a:prstGeom>
            <a:noFill/>
          </p:spPr>
          <p:txBody>
            <a:bodyPr wrap="none" rtlCol="0" anchor="ctr">
              <a:noAutofit/>
            </a:bodyPr>
            <a:lstStyle/>
            <a:p>
              <a:r>
                <a:rPr lang="en-US" sz="600" dirty="0"/>
                <a:t>210</a:t>
              </a:r>
            </a:p>
          </p:txBody>
        </p:sp>
        <p:sp>
          <p:nvSpPr>
            <p:cNvPr id="225" name="TextBox 224"/>
            <p:cNvSpPr txBox="1"/>
            <p:nvPr/>
          </p:nvSpPr>
          <p:spPr>
            <a:xfrm rot="16200000">
              <a:off x="5117183" y="5060276"/>
              <a:ext cx="314510" cy="184666"/>
            </a:xfrm>
            <a:prstGeom prst="rect">
              <a:avLst/>
            </a:prstGeom>
            <a:noFill/>
          </p:spPr>
          <p:txBody>
            <a:bodyPr wrap="none" rtlCol="0" anchor="ctr">
              <a:noAutofit/>
            </a:bodyPr>
            <a:lstStyle/>
            <a:p>
              <a:r>
                <a:rPr lang="en-US" sz="600" dirty="0"/>
                <a:t>210</a:t>
              </a:r>
            </a:p>
          </p:txBody>
        </p:sp>
        <p:sp>
          <p:nvSpPr>
            <p:cNvPr id="226" name="TextBox 225"/>
            <p:cNvSpPr txBox="1"/>
            <p:nvPr/>
          </p:nvSpPr>
          <p:spPr>
            <a:xfrm rot="16200000">
              <a:off x="5226503" y="5060276"/>
              <a:ext cx="314510" cy="184666"/>
            </a:xfrm>
            <a:prstGeom prst="rect">
              <a:avLst/>
            </a:prstGeom>
            <a:noFill/>
          </p:spPr>
          <p:txBody>
            <a:bodyPr wrap="none" rtlCol="0" anchor="ctr">
              <a:noAutofit/>
            </a:bodyPr>
            <a:lstStyle/>
            <a:p>
              <a:r>
                <a:rPr lang="en-US" sz="600" dirty="0"/>
                <a:t>210</a:t>
              </a:r>
            </a:p>
          </p:txBody>
        </p:sp>
        <p:sp>
          <p:nvSpPr>
            <p:cNvPr id="227" name="TextBox 226"/>
            <p:cNvSpPr txBox="1"/>
            <p:nvPr/>
          </p:nvSpPr>
          <p:spPr>
            <a:xfrm rot="16200000">
              <a:off x="5341296" y="5062657"/>
              <a:ext cx="314510" cy="184666"/>
            </a:xfrm>
            <a:prstGeom prst="rect">
              <a:avLst/>
            </a:prstGeom>
            <a:noFill/>
          </p:spPr>
          <p:txBody>
            <a:bodyPr wrap="none" rtlCol="0" anchor="ctr">
              <a:noAutofit/>
            </a:bodyPr>
            <a:lstStyle/>
            <a:p>
              <a:r>
                <a:rPr lang="en-US" sz="600" dirty="0"/>
                <a:t>170</a:t>
              </a:r>
            </a:p>
          </p:txBody>
        </p:sp>
        <p:sp>
          <p:nvSpPr>
            <p:cNvPr id="228" name="TextBox 227"/>
            <p:cNvSpPr txBox="1"/>
            <p:nvPr/>
          </p:nvSpPr>
          <p:spPr>
            <a:xfrm rot="16200000">
              <a:off x="5486192" y="5062657"/>
              <a:ext cx="314510" cy="184666"/>
            </a:xfrm>
            <a:prstGeom prst="rect">
              <a:avLst/>
            </a:prstGeom>
            <a:noFill/>
          </p:spPr>
          <p:txBody>
            <a:bodyPr wrap="none" rtlCol="0" anchor="ctr">
              <a:noAutofit/>
            </a:bodyPr>
            <a:lstStyle/>
            <a:p>
              <a:r>
                <a:rPr lang="en-US" sz="600" dirty="0"/>
                <a:t>170</a:t>
              </a:r>
            </a:p>
          </p:txBody>
        </p:sp>
        <p:sp>
          <p:nvSpPr>
            <p:cNvPr id="229" name="TextBox 228"/>
            <p:cNvSpPr txBox="1"/>
            <p:nvPr/>
          </p:nvSpPr>
          <p:spPr>
            <a:xfrm rot="16200000">
              <a:off x="5590169" y="5060276"/>
              <a:ext cx="314510" cy="184666"/>
            </a:xfrm>
            <a:prstGeom prst="rect">
              <a:avLst/>
            </a:prstGeom>
            <a:noFill/>
          </p:spPr>
          <p:txBody>
            <a:bodyPr wrap="none" rtlCol="0" anchor="ctr">
              <a:noAutofit/>
            </a:bodyPr>
            <a:lstStyle/>
            <a:p>
              <a:r>
                <a:rPr lang="en-US" sz="600" dirty="0"/>
                <a:t>140</a:t>
              </a:r>
            </a:p>
          </p:txBody>
        </p:sp>
        <p:sp>
          <p:nvSpPr>
            <p:cNvPr id="230" name="TextBox 229"/>
            <p:cNvSpPr txBox="1"/>
            <p:nvPr/>
          </p:nvSpPr>
          <p:spPr>
            <a:xfrm rot="16200000">
              <a:off x="5707617" y="5060276"/>
              <a:ext cx="314510" cy="184666"/>
            </a:xfrm>
            <a:prstGeom prst="rect">
              <a:avLst/>
            </a:prstGeom>
            <a:noFill/>
          </p:spPr>
          <p:txBody>
            <a:bodyPr wrap="none" rtlCol="0" anchor="ctr">
              <a:noAutofit/>
            </a:bodyPr>
            <a:lstStyle/>
            <a:p>
              <a:r>
                <a:rPr lang="en-US" sz="600" dirty="0"/>
                <a:t>140</a:t>
              </a:r>
            </a:p>
          </p:txBody>
        </p:sp>
        <p:sp>
          <p:nvSpPr>
            <p:cNvPr id="231" name="TextBox 230"/>
            <p:cNvSpPr txBox="1"/>
            <p:nvPr/>
          </p:nvSpPr>
          <p:spPr>
            <a:xfrm rot="16200000">
              <a:off x="5793128" y="5060276"/>
              <a:ext cx="314510" cy="184666"/>
            </a:xfrm>
            <a:prstGeom prst="rect">
              <a:avLst/>
            </a:prstGeom>
            <a:noFill/>
          </p:spPr>
          <p:txBody>
            <a:bodyPr wrap="none" rtlCol="0" anchor="ctr">
              <a:noAutofit/>
            </a:bodyPr>
            <a:lstStyle/>
            <a:p>
              <a:r>
                <a:rPr lang="en-US" sz="600" dirty="0"/>
                <a:t>140</a:t>
              </a:r>
            </a:p>
          </p:txBody>
        </p:sp>
        <p:sp>
          <p:nvSpPr>
            <p:cNvPr id="232" name="TextBox 231"/>
            <p:cNvSpPr txBox="1"/>
            <p:nvPr/>
          </p:nvSpPr>
          <p:spPr>
            <a:xfrm rot="16200000">
              <a:off x="5939191" y="5065038"/>
              <a:ext cx="314510" cy="184666"/>
            </a:xfrm>
            <a:prstGeom prst="rect">
              <a:avLst/>
            </a:prstGeom>
            <a:noFill/>
          </p:spPr>
          <p:txBody>
            <a:bodyPr wrap="none" rtlCol="0" anchor="ctr">
              <a:noAutofit/>
            </a:bodyPr>
            <a:lstStyle/>
            <a:p>
              <a:r>
                <a:rPr lang="en-US" sz="600" dirty="0"/>
                <a:t>110</a:t>
              </a:r>
            </a:p>
          </p:txBody>
        </p:sp>
        <p:sp>
          <p:nvSpPr>
            <p:cNvPr id="233" name="TextBox 232"/>
            <p:cNvSpPr txBox="1"/>
            <p:nvPr/>
          </p:nvSpPr>
          <p:spPr>
            <a:xfrm rot="16200000">
              <a:off x="6024890" y="5065038"/>
              <a:ext cx="314510" cy="184666"/>
            </a:xfrm>
            <a:prstGeom prst="rect">
              <a:avLst/>
            </a:prstGeom>
            <a:noFill/>
          </p:spPr>
          <p:txBody>
            <a:bodyPr wrap="none" rtlCol="0" anchor="ctr">
              <a:noAutofit/>
            </a:bodyPr>
            <a:lstStyle/>
            <a:p>
              <a:r>
                <a:rPr lang="en-US" sz="600" dirty="0"/>
                <a:t>110</a:t>
              </a:r>
            </a:p>
          </p:txBody>
        </p:sp>
        <p:sp>
          <p:nvSpPr>
            <p:cNvPr id="234" name="TextBox 233"/>
            <p:cNvSpPr txBox="1"/>
            <p:nvPr/>
          </p:nvSpPr>
          <p:spPr>
            <a:xfrm rot="16200000">
              <a:off x="6246790" y="5095520"/>
              <a:ext cx="271228" cy="184666"/>
            </a:xfrm>
            <a:prstGeom prst="rect">
              <a:avLst/>
            </a:prstGeom>
            <a:noFill/>
          </p:spPr>
          <p:txBody>
            <a:bodyPr wrap="none" rtlCol="0" anchor="ctr">
              <a:noAutofit/>
            </a:bodyPr>
            <a:lstStyle/>
            <a:p>
              <a:r>
                <a:rPr lang="en-US" sz="600" dirty="0"/>
                <a:t>90</a:t>
              </a:r>
            </a:p>
          </p:txBody>
        </p:sp>
        <p:sp>
          <p:nvSpPr>
            <p:cNvPr id="235" name="TextBox 234"/>
            <p:cNvSpPr txBox="1"/>
            <p:nvPr/>
          </p:nvSpPr>
          <p:spPr>
            <a:xfrm rot="16200000">
              <a:off x="6131948" y="5069800"/>
              <a:ext cx="314510" cy="184666"/>
            </a:xfrm>
            <a:prstGeom prst="rect">
              <a:avLst/>
            </a:prstGeom>
            <a:noFill/>
          </p:spPr>
          <p:txBody>
            <a:bodyPr wrap="none" rtlCol="0" anchor="ctr">
              <a:noAutofit/>
            </a:bodyPr>
            <a:lstStyle/>
            <a:p>
              <a:r>
                <a:rPr lang="en-US" sz="600" dirty="0"/>
                <a:t>110</a:t>
              </a:r>
            </a:p>
          </p:txBody>
        </p:sp>
        <p:sp>
          <p:nvSpPr>
            <p:cNvPr id="236" name="TextBox 235"/>
            <p:cNvSpPr txBox="1"/>
            <p:nvPr/>
          </p:nvSpPr>
          <p:spPr>
            <a:xfrm rot="16200000">
              <a:off x="6360445" y="5095520"/>
              <a:ext cx="271228" cy="184666"/>
            </a:xfrm>
            <a:prstGeom prst="rect">
              <a:avLst/>
            </a:prstGeom>
            <a:noFill/>
          </p:spPr>
          <p:txBody>
            <a:bodyPr wrap="none" rtlCol="0" anchor="ctr">
              <a:noAutofit/>
            </a:bodyPr>
            <a:lstStyle/>
            <a:p>
              <a:r>
                <a:rPr lang="en-US" sz="600" dirty="0"/>
                <a:t>90</a:t>
              </a:r>
            </a:p>
          </p:txBody>
        </p:sp>
        <p:sp>
          <p:nvSpPr>
            <p:cNvPr id="237" name="TextBox 236"/>
            <p:cNvSpPr txBox="1"/>
            <p:nvPr/>
          </p:nvSpPr>
          <p:spPr>
            <a:xfrm rot="16200000">
              <a:off x="6474299" y="5088376"/>
              <a:ext cx="271228" cy="184666"/>
            </a:xfrm>
            <a:prstGeom prst="rect">
              <a:avLst/>
            </a:prstGeom>
            <a:noFill/>
          </p:spPr>
          <p:txBody>
            <a:bodyPr wrap="none" rtlCol="0" anchor="ctr">
              <a:noAutofit/>
            </a:bodyPr>
            <a:lstStyle/>
            <a:p>
              <a:r>
                <a:rPr lang="en-US" sz="600" dirty="0"/>
                <a:t>70</a:t>
              </a:r>
            </a:p>
          </p:txBody>
        </p:sp>
        <p:sp>
          <p:nvSpPr>
            <p:cNvPr id="238" name="TextBox 237"/>
            <p:cNvSpPr txBox="1"/>
            <p:nvPr/>
          </p:nvSpPr>
          <p:spPr>
            <a:xfrm rot="16200000">
              <a:off x="6588822" y="5088376"/>
              <a:ext cx="271228" cy="184666"/>
            </a:xfrm>
            <a:prstGeom prst="rect">
              <a:avLst/>
            </a:prstGeom>
            <a:noFill/>
          </p:spPr>
          <p:txBody>
            <a:bodyPr wrap="none" rtlCol="0" anchor="ctr">
              <a:noAutofit/>
            </a:bodyPr>
            <a:lstStyle/>
            <a:p>
              <a:r>
                <a:rPr lang="en-US" sz="600" dirty="0"/>
                <a:t>70</a:t>
              </a:r>
            </a:p>
          </p:txBody>
        </p:sp>
        <p:sp>
          <p:nvSpPr>
            <p:cNvPr id="239" name="TextBox 238"/>
            <p:cNvSpPr txBox="1"/>
            <p:nvPr/>
          </p:nvSpPr>
          <p:spPr>
            <a:xfrm rot="16200000">
              <a:off x="6693150" y="5088376"/>
              <a:ext cx="271228" cy="184666"/>
            </a:xfrm>
            <a:prstGeom prst="rect">
              <a:avLst/>
            </a:prstGeom>
            <a:noFill/>
          </p:spPr>
          <p:txBody>
            <a:bodyPr wrap="none" rtlCol="0" anchor="ctr">
              <a:noAutofit/>
            </a:bodyPr>
            <a:lstStyle/>
            <a:p>
              <a:r>
                <a:rPr lang="en-US" sz="600" dirty="0"/>
                <a:t>50</a:t>
              </a:r>
            </a:p>
          </p:txBody>
        </p:sp>
        <p:sp>
          <p:nvSpPr>
            <p:cNvPr id="240" name="TextBox 239"/>
            <p:cNvSpPr txBox="1"/>
            <p:nvPr/>
          </p:nvSpPr>
          <p:spPr>
            <a:xfrm rot="16200000">
              <a:off x="6807879" y="5088376"/>
              <a:ext cx="271228" cy="184666"/>
            </a:xfrm>
            <a:prstGeom prst="rect">
              <a:avLst/>
            </a:prstGeom>
            <a:noFill/>
          </p:spPr>
          <p:txBody>
            <a:bodyPr wrap="none" rtlCol="0" anchor="ctr">
              <a:noAutofit/>
            </a:bodyPr>
            <a:lstStyle/>
            <a:p>
              <a:r>
                <a:rPr lang="en-US" sz="600" dirty="0"/>
                <a:t>50</a:t>
              </a:r>
            </a:p>
          </p:txBody>
        </p:sp>
        <p:sp>
          <p:nvSpPr>
            <p:cNvPr id="241" name="TextBox 240"/>
            <p:cNvSpPr txBox="1"/>
            <p:nvPr/>
          </p:nvSpPr>
          <p:spPr>
            <a:xfrm rot="16200000">
              <a:off x="6948029" y="5088376"/>
              <a:ext cx="271228" cy="184666"/>
            </a:xfrm>
            <a:prstGeom prst="rect">
              <a:avLst/>
            </a:prstGeom>
            <a:noFill/>
          </p:spPr>
          <p:txBody>
            <a:bodyPr wrap="none" rtlCol="0" anchor="ctr">
              <a:noAutofit/>
            </a:bodyPr>
            <a:lstStyle/>
            <a:p>
              <a:r>
                <a:rPr lang="en-US" sz="600" dirty="0"/>
                <a:t>50</a:t>
              </a:r>
            </a:p>
          </p:txBody>
        </p:sp>
        <p:sp>
          <p:nvSpPr>
            <p:cNvPr id="242" name="TextBox 241"/>
            <p:cNvSpPr txBox="1"/>
            <p:nvPr/>
          </p:nvSpPr>
          <p:spPr>
            <a:xfrm rot="16200000">
              <a:off x="7064645" y="5088376"/>
              <a:ext cx="271228" cy="184666"/>
            </a:xfrm>
            <a:prstGeom prst="rect">
              <a:avLst/>
            </a:prstGeom>
            <a:noFill/>
          </p:spPr>
          <p:txBody>
            <a:bodyPr wrap="none" rtlCol="0" anchor="ctr">
              <a:noAutofit/>
            </a:bodyPr>
            <a:lstStyle/>
            <a:p>
              <a:r>
                <a:rPr lang="en-US" sz="600" dirty="0"/>
                <a:t>50</a:t>
              </a:r>
            </a:p>
          </p:txBody>
        </p:sp>
        <p:sp>
          <p:nvSpPr>
            <p:cNvPr id="243" name="TextBox 242"/>
            <p:cNvSpPr txBox="1"/>
            <p:nvPr/>
          </p:nvSpPr>
          <p:spPr>
            <a:xfrm rot="16200000">
              <a:off x="7176015" y="5088376"/>
              <a:ext cx="271228" cy="184666"/>
            </a:xfrm>
            <a:prstGeom prst="rect">
              <a:avLst/>
            </a:prstGeom>
            <a:noFill/>
          </p:spPr>
          <p:txBody>
            <a:bodyPr wrap="none" rtlCol="0" anchor="ctr">
              <a:noAutofit/>
            </a:bodyPr>
            <a:lstStyle/>
            <a:p>
              <a:r>
                <a:rPr lang="en-US" sz="600" dirty="0"/>
                <a:t>40</a:t>
              </a:r>
            </a:p>
          </p:txBody>
        </p:sp>
        <p:sp>
          <p:nvSpPr>
            <p:cNvPr id="244" name="TextBox 243"/>
            <p:cNvSpPr txBox="1"/>
            <p:nvPr/>
          </p:nvSpPr>
          <p:spPr>
            <a:xfrm rot="16200000">
              <a:off x="7293353" y="5088376"/>
              <a:ext cx="271228" cy="184666"/>
            </a:xfrm>
            <a:prstGeom prst="rect">
              <a:avLst/>
            </a:prstGeom>
            <a:noFill/>
          </p:spPr>
          <p:txBody>
            <a:bodyPr wrap="none" rtlCol="0" anchor="ctr">
              <a:noAutofit/>
            </a:bodyPr>
            <a:lstStyle/>
            <a:p>
              <a:r>
                <a:rPr lang="en-US" sz="600" dirty="0"/>
                <a:t>40</a:t>
              </a:r>
            </a:p>
          </p:txBody>
        </p:sp>
        <p:sp>
          <p:nvSpPr>
            <p:cNvPr id="245" name="TextBox 244"/>
            <p:cNvSpPr txBox="1"/>
            <p:nvPr/>
          </p:nvSpPr>
          <p:spPr>
            <a:xfrm rot="16200000">
              <a:off x="7457073" y="5088376"/>
              <a:ext cx="271228" cy="184666"/>
            </a:xfrm>
            <a:prstGeom prst="rect">
              <a:avLst/>
            </a:prstGeom>
            <a:noFill/>
          </p:spPr>
          <p:txBody>
            <a:bodyPr wrap="none" rtlCol="0" anchor="ctr">
              <a:noAutofit/>
            </a:bodyPr>
            <a:lstStyle/>
            <a:p>
              <a:r>
                <a:rPr lang="en-US" sz="600" dirty="0"/>
                <a:t>30</a:t>
              </a:r>
            </a:p>
          </p:txBody>
        </p:sp>
        <p:sp>
          <p:nvSpPr>
            <p:cNvPr id="246" name="TextBox 245"/>
            <p:cNvSpPr txBox="1"/>
            <p:nvPr/>
          </p:nvSpPr>
          <p:spPr>
            <a:xfrm rot="16200000">
              <a:off x="7548457" y="5088376"/>
              <a:ext cx="271228" cy="184666"/>
            </a:xfrm>
            <a:prstGeom prst="rect">
              <a:avLst/>
            </a:prstGeom>
            <a:noFill/>
          </p:spPr>
          <p:txBody>
            <a:bodyPr wrap="none" rtlCol="0" anchor="ctr">
              <a:noAutofit/>
            </a:bodyPr>
            <a:lstStyle/>
            <a:p>
              <a:r>
                <a:rPr lang="en-US" sz="600" dirty="0"/>
                <a:t>30</a:t>
              </a:r>
            </a:p>
          </p:txBody>
        </p:sp>
        <p:sp>
          <p:nvSpPr>
            <p:cNvPr id="247" name="TextBox 246"/>
            <p:cNvSpPr txBox="1"/>
            <p:nvPr/>
          </p:nvSpPr>
          <p:spPr>
            <a:xfrm rot="16200000">
              <a:off x="7662692" y="5085994"/>
              <a:ext cx="271228" cy="184666"/>
            </a:xfrm>
            <a:prstGeom prst="rect">
              <a:avLst/>
            </a:prstGeom>
            <a:noFill/>
          </p:spPr>
          <p:txBody>
            <a:bodyPr wrap="none" rtlCol="0" anchor="ctr">
              <a:noAutofit/>
            </a:bodyPr>
            <a:lstStyle/>
            <a:p>
              <a:r>
                <a:rPr lang="en-US" sz="600" dirty="0"/>
                <a:t>20</a:t>
              </a:r>
            </a:p>
          </p:txBody>
        </p:sp>
        <p:sp>
          <p:nvSpPr>
            <p:cNvPr id="248" name="TextBox 247"/>
            <p:cNvSpPr txBox="1"/>
            <p:nvPr/>
          </p:nvSpPr>
          <p:spPr>
            <a:xfrm rot="16200000">
              <a:off x="7773504" y="5085994"/>
              <a:ext cx="271228" cy="184666"/>
            </a:xfrm>
            <a:prstGeom prst="rect">
              <a:avLst/>
            </a:prstGeom>
            <a:noFill/>
          </p:spPr>
          <p:txBody>
            <a:bodyPr wrap="none" rtlCol="0" anchor="ctr">
              <a:noAutofit/>
            </a:bodyPr>
            <a:lstStyle/>
            <a:p>
              <a:r>
                <a:rPr lang="en-US" sz="600" dirty="0"/>
                <a:t>20</a:t>
              </a:r>
            </a:p>
          </p:txBody>
        </p:sp>
        <p:sp>
          <p:nvSpPr>
            <p:cNvPr id="249" name="TextBox 248"/>
            <p:cNvSpPr txBox="1"/>
            <p:nvPr/>
          </p:nvSpPr>
          <p:spPr>
            <a:xfrm rot="16200000">
              <a:off x="7865837" y="5085994"/>
              <a:ext cx="271228" cy="184666"/>
            </a:xfrm>
            <a:prstGeom prst="rect">
              <a:avLst/>
            </a:prstGeom>
            <a:noFill/>
          </p:spPr>
          <p:txBody>
            <a:bodyPr wrap="none" rtlCol="0" anchor="ctr">
              <a:noAutofit/>
            </a:bodyPr>
            <a:lstStyle/>
            <a:p>
              <a:r>
                <a:rPr lang="en-US" sz="600" dirty="0"/>
                <a:t>20</a:t>
              </a:r>
            </a:p>
          </p:txBody>
        </p:sp>
      </p:grpSp>
      <p:grpSp>
        <p:nvGrpSpPr>
          <p:cNvPr id="250" name="Group 249"/>
          <p:cNvGrpSpPr/>
          <p:nvPr/>
        </p:nvGrpSpPr>
        <p:grpSpPr>
          <a:xfrm>
            <a:off x="584200" y="1443419"/>
            <a:ext cx="428693" cy="3857864"/>
            <a:chOff x="609600" y="1443419"/>
            <a:chExt cx="428693" cy="3857864"/>
          </a:xfrm>
        </p:grpSpPr>
        <p:cxnSp>
          <p:nvCxnSpPr>
            <p:cNvPr id="251" name="Straight Connector 250"/>
            <p:cNvCxnSpPr/>
            <p:nvPr/>
          </p:nvCxnSpPr>
          <p:spPr>
            <a:xfrm flipV="1">
              <a:off x="1027826" y="1445217"/>
              <a:ext cx="0" cy="380067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2" name="TextBox 251"/>
            <p:cNvSpPr txBox="1"/>
            <p:nvPr/>
          </p:nvSpPr>
          <p:spPr>
            <a:xfrm>
              <a:off x="666750" y="4770385"/>
              <a:ext cx="371543" cy="215444"/>
            </a:xfrm>
            <a:prstGeom prst="rect">
              <a:avLst/>
            </a:prstGeom>
            <a:noFill/>
          </p:spPr>
          <p:txBody>
            <a:bodyPr wrap="square" rtlCol="0" anchor="ctr">
              <a:noAutofit/>
            </a:bodyPr>
            <a:lstStyle/>
            <a:p>
              <a:pPr algn="r"/>
              <a:r>
                <a:rPr lang="en-US" sz="800" dirty="0"/>
                <a:t>10K</a:t>
              </a:r>
            </a:p>
          </p:txBody>
        </p:sp>
        <p:sp>
          <p:nvSpPr>
            <p:cNvPr id="253" name="TextBox 252"/>
            <p:cNvSpPr txBox="1"/>
            <p:nvPr/>
          </p:nvSpPr>
          <p:spPr>
            <a:xfrm>
              <a:off x="666750" y="5085839"/>
              <a:ext cx="371543" cy="215444"/>
            </a:xfrm>
            <a:prstGeom prst="rect">
              <a:avLst/>
            </a:prstGeom>
            <a:noFill/>
          </p:spPr>
          <p:txBody>
            <a:bodyPr wrap="square" rtlCol="0" anchor="ctr">
              <a:noAutofit/>
            </a:bodyPr>
            <a:lstStyle/>
            <a:p>
              <a:pPr algn="r"/>
              <a:r>
                <a:rPr lang="en-US" sz="800" dirty="0"/>
                <a:t>0K</a:t>
              </a:r>
            </a:p>
          </p:txBody>
        </p:sp>
        <p:sp>
          <p:nvSpPr>
            <p:cNvPr id="254" name="TextBox 253"/>
            <p:cNvSpPr txBox="1"/>
            <p:nvPr/>
          </p:nvSpPr>
          <p:spPr>
            <a:xfrm>
              <a:off x="666750" y="4403109"/>
              <a:ext cx="371543" cy="215444"/>
            </a:xfrm>
            <a:prstGeom prst="rect">
              <a:avLst/>
            </a:prstGeom>
            <a:noFill/>
          </p:spPr>
          <p:txBody>
            <a:bodyPr wrap="square" rtlCol="0" anchor="ctr">
              <a:noAutofit/>
            </a:bodyPr>
            <a:lstStyle/>
            <a:p>
              <a:pPr algn="r"/>
              <a:r>
                <a:rPr lang="en-US" sz="800" dirty="0"/>
                <a:t>20K</a:t>
              </a:r>
            </a:p>
          </p:txBody>
        </p:sp>
        <p:sp>
          <p:nvSpPr>
            <p:cNvPr id="255" name="TextBox 254"/>
            <p:cNvSpPr txBox="1"/>
            <p:nvPr/>
          </p:nvSpPr>
          <p:spPr>
            <a:xfrm>
              <a:off x="666750" y="4036113"/>
              <a:ext cx="371543" cy="215444"/>
            </a:xfrm>
            <a:prstGeom prst="rect">
              <a:avLst/>
            </a:prstGeom>
            <a:noFill/>
          </p:spPr>
          <p:txBody>
            <a:bodyPr wrap="square" rtlCol="0" anchor="ctr">
              <a:noAutofit/>
            </a:bodyPr>
            <a:lstStyle/>
            <a:p>
              <a:pPr algn="r"/>
              <a:r>
                <a:rPr lang="en-US" sz="800" dirty="0"/>
                <a:t>30K</a:t>
              </a:r>
            </a:p>
          </p:txBody>
        </p:sp>
        <p:sp>
          <p:nvSpPr>
            <p:cNvPr id="256" name="TextBox 255"/>
            <p:cNvSpPr txBox="1"/>
            <p:nvPr/>
          </p:nvSpPr>
          <p:spPr>
            <a:xfrm>
              <a:off x="666750" y="3667616"/>
              <a:ext cx="371543" cy="215444"/>
            </a:xfrm>
            <a:prstGeom prst="rect">
              <a:avLst/>
            </a:prstGeom>
            <a:noFill/>
          </p:spPr>
          <p:txBody>
            <a:bodyPr wrap="square" rtlCol="0" anchor="ctr">
              <a:noAutofit/>
            </a:bodyPr>
            <a:lstStyle/>
            <a:p>
              <a:pPr algn="r"/>
              <a:r>
                <a:rPr lang="en-US" sz="800" dirty="0"/>
                <a:t>40K</a:t>
              </a:r>
            </a:p>
          </p:txBody>
        </p:sp>
        <p:sp>
          <p:nvSpPr>
            <p:cNvPr id="257" name="TextBox 256"/>
            <p:cNvSpPr txBox="1"/>
            <p:nvPr/>
          </p:nvSpPr>
          <p:spPr>
            <a:xfrm>
              <a:off x="666750" y="3292455"/>
              <a:ext cx="371543" cy="215444"/>
            </a:xfrm>
            <a:prstGeom prst="rect">
              <a:avLst/>
            </a:prstGeom>
            <a:noFill/>
          </p:spPr>
          <p:txBody>
            <a:bodyPr wrap="square" rtlCol="0" anchor="ctr">
              <a:noAutofit/>
            </a:bodyPr>
            <a:lstStyle/>
            <a:p>
              <a:pPr algn="r"/>
              <a:r>
                <a:rPr lang="en-US" sz="800" dirty="0"/>
                <a:t>50K</a:t>
              </a:r>
            </a:p>
          </p:txBody>
        </p:sp>
        <p:sp>
          <p:nvSpPr>
            <p:cNvPr id="258" name="TextBox 257"/>
            <p:cNvSpPr txBox="1"/>
            <p:nvPr/>
          </p:nvSpPr>
          <p:spPr>
            <a:xfrm>
              <a:off x="666750" y="2930748"/>
              <a:ext cx="371543" cy="215444"/>
            </a:xfrm>
            <a:prstGeom prst="rect">
              <a:avLst/>
            </a:prstGeom>
            <a:noFill/>
          </p:spPr>
          <p:txBody>
            <a:bodyPr wrap="square" rtlCol="0" anchor="ctr">
              <a:noAutofit/>
            </a:bodyPr>
            <a:lstStyle/>
            <a:p>
              <a:pPr algn="r"/>
              <a:r>
                <a:rPr lang="en-US" sz="800" dirty="0"/>
                <a:t>60K</a:t>
              </a:r>
            </a:p>
          </p:txBody>
        </p:sp>
        <p:sp>
          <p:nvSpPr>
            <p:cNvPr id="259" name="TextBox 258"/>
            <p:cNvSpPr txBox="1"/>
            <p:nvPr/>
          </p:nvSpPr>
          <p:spPr>
            <a:xfrm>
              <a:off x="666750" y="2554968"/>
              <a:ext cx="371543" cy="215444"/>
            </a:xfrm>
            <a:prstGeom prst="rect">
              <a:avLst/>
            </a:prstGeom>
            <a:noFill/>
          </p:spPr>
          <p:txBody>
            <a:bodyPr wrap="square" rtlCol="0" anchor="ctr">
              <a:noAutofit/>
            </a:bodyPr>
            <a:lstStyle/>
            <a:p>
              <a:pPr algn="r"/>
              <a:r>
                <a:rPr lang="en-US" sz="800" dirty="0"/>
                <a:t>70K</a:t>
              </a:r>
            </a:p>
          </p:txBody>
        </p:sp>
        <p:sp>
          <p:nvSpPr>
            <p:cNvPr id="260" name="TextBox 259"/>
            <p:cNvSpPr txBox="1"/>
            <p:nvPr/>
          </p:nvSpPr>
          <p:spPr>
            <a:xfrm>
              <a:off x="666750" y="2189763"/>
              <a:ext cx="371543" cy="215444"/>
            </a:xfrm>
            <a:prstGeom prst="rect">
              <a:avLst/>
            </a:prstGeom>
            <a:noFill/>
          </p:spPr>
          <p:txBody>
            <a:bodyPr wrap="square" rtlCol="0" anchor="ctr">
              <a:noAutofit/>
            </a:bodyPr>
            <a:lstStyle/>
            <a:p>
              <a:pPr algn="r"/>
              <a:r>
                <a:rPr lang="en-US" sz="800" dirty="0"/>
                <a:t>80K</a:t>
              </a:r>
            </a:p>
          </p:txBody>
        </p:sp>
        <p:sp>
          <p:nvSpPr>
            <p:cNvPr id="261" name="TextBox 260"/>
            <p:cNvSpPr txBox="1"/>
            <p:nvPr/>
          </p:nvSpPr>
          <p:spPr>
            <a:xfrm>
              <a:off x="666750" y="1816159"/>
              <a:ext cx="371543" cy="215444"/>
            </a:xfrm>
            <a:prstGeom prst="rect">
              <a:avLst/>
            </a:prstGeom>
            <a:noFill/>
          </p:spPr>
          <p:txBody>
            <a:bodyPr wrap="square" rtlCol="0" anchor="ctr">
              <a:noAutofit/>
            </a:bodyPr>
            <a:lstStyle/>
            <a:p>
              <a:pPr algn="r"/>
              <a:r>
                <a:rPr lang="en-US" sz="800" dirty="0"/>
                <a:t>90K</a:t>
              </a:r>
            </a:p>
          </p:txBody>
        </p:sp>
        <p:sp>
          <p:nvSpPr>
            <p:cNvPr id="262" name="TextBox 261"/>
            <p:cNvSpPr txBox="1"/>
            <p:nvPr/>
          </p:nvSpPr>
          <p:spPr>
            <a:xfrm>
              <a:off x="609600" y="1443419"/>
              <a:ext cx="428693" cy="215444"/>
            </a:xfrm>
            <a:prstGeom prst="rect">
              <a:avLst/>
            </a:prstGeom>
            <a:noFill/>
          </p:spPr>
          <p:txBody>
            <a:bodyPr wrap="square" rtlCol="0" anchor="ctr">
              <a:noAutofit/>
            </a:bodyPr>
            <a:lstStyle/>
            <a:p>
              <a:pPr algn="r"/>
              <a:r>
                <a:rPr lang="en-US" sz="800" dirty="0"/>
                <a:t>100K</a:t>
              </a:r>
            </a:p>
          </p:txBody>
        </p:sp>
      </p:grpSp>
      <p:grpSp>
        <p:nvGrpSpPr>
          <p:cNvPr id="263" name="Group 262"/>
          <p:cNvGrpSpPr/>
          <p:nvPr/>
        </p:nvGrpSpPr>
        <p:grpSpPr>
          <a:xfrm>
            <a:off x="959167" y="1552238"/>
            <a:ext cx="45719" cy="3330287"/>
            <a:chOff x="966310" y="1552238"/>
            <a:chExt cx="737395" cy="3330287"/>
          </a:xfrm>
        </p:grpSpPr>
        <p:cxnSp>
          <p:nvCxnSpPr>
            <p:cNvPr id="264" name="Straight Connector 263"/>
            <p:cNvCxnSpPr/>
            <p:nvPr/>
          </p:nvCxnSpPr>
          <p:spPr>
            <a:xfrm rot="16200000" flipV="1">
              <a:off x="1335008" y="1183540"/>
              <a:ext cx="0" cy="73739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V="1">
              <a:off x="1335008" y="1552465"/>
              <a:ext cx="0" cy="73739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16200000" flipV="1">
              <a:off x="1335008" y="1919003"/>
              <a:ext cx="0" cy="73739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V="1">
              <a:off x="1335008" y="2287928"/>
              <a:ext cx="0" cy="73739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16200000" flipV="1">
              <a:off x="1335008" y="2662981"/>
              <a:ext cx="0" cy="73739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rot="16200000" flipV="1">
              <a:off x="1335008" y="3031906"/>
              <a:ext cx="0" cy="73739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16200000" flipV="1">
              <a:off x="1335008" y="3398444"/>
              <a:ext cx="0" cy="73739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V="1">
              <a:off x="1335008" y="3767369"/>
              <a:ext cx="0" cy="73739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rot="16200000" flipV="1">
              <a:off x="1335008" y="4144902"/>
              <a:ext cx="0" cy="73739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rot="16200000" flipV="1">
              <a:off x="1335008" y="4513827"/>
              <a:ext cx="0" cy="737395"/>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274" name="Straight Connector 273"/>
          <p:cNvCxnSpPr/>
          <p:nvPr/>
        </p:nvCxnSpPr>
        <p:spPr>
          <a:xfrm>
            <a:off x="589924" y="5251450"/>
            <a:ext cx="756982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75" name="Group 274"/>
          <p:cNvGrpSpPr/>
          <p:nvPr/>
        </p:nvGrpSpPr>
        <p:grpSpPr>
          <a:xfrm rot="16200000">
            <a:off x="3716788" y="2438038"/>
            <a:ext cx="1590814" cy="7101841"/>
            <a:chOff x="-5638800" y="-661403"/>
            <a:chExt cx="1590814" cy="7101841"/>
          </a:xfrm>
        </p:grpSpPr>
        <p:sp>
          <p:nvSpPr>
            <p:cNvPr id="276" name="Rectangle 275"/>
            <p:cNvSpPr/>
            <p:nvPr/>
          </p:nvSpPr>
          <p:spPr>
            <a:xfrm>
              <a:off x="-5076825" y="-661403"/>
              <a:ext cx="1028832" cy="220385"/>
            </a:xfrm>
            <a:prstGeom prst="rect">
              <a:avLst/>
            </a:prstGeom>
          </p:spPr>
          <p:txBody>
            <a:bodyPr wrap="square" anchor="ctr">
              <a:noAutofit/>
            </a:bodyPr>
            <a:lstStyle/>
            <a:p>
              <a:pPr algn="r"/>
              <a:r>
                <a:rPr lang="en-US" sz="600" dirty="0">
                  <a:latin typeface="Roboto" panose="02000000000000000000" pitchFamily="2" charset="0"/>
                </a:rPr>
                <a:t>credit cards offers</a:t>
              </a:r>
              <a:endParaRPr lang="en-US" sz="600" dirty="0"/>
            </a:p>
          </p:txBody>
        </p:sp>
        <p:sp>
          <p:nvSpPr>
            <p:cNvPr id="277" name="Rectangle 276"/>
            <p:cNvSpPr/>
            <p:nvPr/>
          </p:nvSpPr>
          <p:spPr>
            <a:xfrm>
              <a:off x="-5248278" y="-544315"/>
              <a:ext cx="1200285" cy="220385"/>
            </a:xfrm>
            <a:prstGeom prst="rect">
              <a:avLst/>
            </a:prstGeom>
          </p:spPr>
          <p:txBody>
            <a:bodyPr wrap="square" anchor="ctr">
              <a:noAutofit/>
            </a:bodyPr>
            <a:lstStyle/>
            <a:p>
              <a:pPr algn="r"/>
              <a:r>
                <a:rPr lang="en-US" sz="600" dirty="0">
                  <a:latin typeface="Roboto" panose="02000000000000000000" pitchFamily="2" charset="0"/>
                </a:rPr>
                <a:t>credit cards reader</a:t>
              </a:r>
              <a:endParaRPr lang="en-US" sz="600" dirty="0"/>
            </a:p>
          </p:txBody>
        </p:sp>
        <p:sp>
          <p:nvSpPr>
            <p:cNvPr id="278" name="Rectangle 277"/>
            <p:cNvSpPr/>
            <p:nvPr/>
          </p:nvSpPr>
          <p:spPr>
            <a:xfrm>
              <a:off x="-5248278" y="-431219"/>
              <a:ext cx="1200285" cy="220385"/>
            </a:xfrm>
            <a:prstGeom prst="rect">
              <a:avLst/>
            </a:prstGeom>
          </p:spPr>
          <p:txBody>
            <a:bodyPr wrap="square" anchor="ctr">
              <a:noAutofit/>
            </a:bodyPr>
            <a:lstStyle/>
            <a:p>
              <a:pPr algn="r"/>
              <a:r>
                <a:rPr lang="en-US" sz="600" dirty="0">
                  <a:latin typeface="Roboto" panose="02000000000000000000" pitchFamily="2" charset="0"/>
                </a:rPr>
                <a:t>credit cards deals</a:t>
              </a:r>
              <a:endParaRPr lang="en-US" sz="600" dirty="0"/>
            </a:p>
          </p:txBody>
        </p:sp>
        <p:sp>
          <p:nvSpPr>
            <p:cNvPr id="279" name="Rectangle 278"/>
            <p:cNvSpPr/>
            <p:nvPr/>
          </p:nvSpPr>
          <p:spPr>
            <a:xfrm>
              <a:off x="-5248278" y="-316465"/>
              <a:ext cx="1200285" cy="220385"/>
            </a:xfrm>
            <a:prstGeom prst="rect">
              <a:avLst/>
            </a:prstGeom>
          </p:spPr>
          <p:txBody>
            <a:bodyPr wrap="square" anchor="ctr">
              <a:noAutofit/>
            </a:bodyPr>
            <a:lstStyle/>
            <a:p>
              <a:pPr algn="r"/>
              <a:r>
                <a:rPr lang="en-US" sz="600" dirty="0">
                  <a:latin typeface="Roboto" panose="02000000000000000000" pitchFamily="2" charset="0"/>
                </a:rPr>
                <a:t>credit cards debt</a:t>
              </a:r>
              <a:endParaRPr lang="en-US" sz="600" dirty="0"/>
            </a:p>
          </p:txBody>
        </p:sp>
        <p:sp>
          <p:nvSpPr>
            <p:cNvPr id="280" name="Rectangle 279"/>
            <p:cNvSpPr/>
            <p:nvPr/>
          </p:nvSpPr>
          <p:spPr>
            <a:xfrm>
              <a:off x="-5248278" y="-196898"/>
              <a:ext cx="1200285" cy="220385"/>
            </a:xfrm>
            <a:prstGeom prst="rect">
              <a:avLst/>
            </a:prstGeom>
          </p:spPr>
          <p:txBody>
            <a:bodyPr wrap="square" anchor="ctr">
              <a:noAutofit/>
            </a:bodyPr>
            <a:lstStyle/>
            <a:p>
              <a:pPr algn="r"/>
              <a:r>
                <a:rPr lang="en-US" sz="600" dirty="0">
                  <a:latin typeface="Roboto" panose="02000000000000000000" pitchFamily="2" charset="0"/>
                </a:rPr>
                <a:t>credit cards compare</a:t>
              </a:r>
              <a:endParaRPr lang="en-US" sz="600" dirty="0"/>
            </a:p>
          </p:txBody>
        </p:sp>
        <p:sp>
          <p:nvSpPr>
            <p:cNvPr id="281" name="Rectangle 280"/>
            <p:cNvSpPr/>
            <p:nvPr/>
          </p:nvSpPr>
          <p:spPr>
            <a:xfrm>
              <a:off x="-5248278" y="-90459"/>
              <a:ext cx="1200285" cy="220385"/>
            </a:xfrm>
            <a:prstGeom prst="rect">
              <a:avLst/>
            </a:prstGeom>
          </p:spPr>
          <p:txBody>
            <a:bodyPr wrap="square" anchor="ctr">
              <a:noAutofit/>
            </a:bodyPr>
            <a:lstStyle/>
            <a:p>
              <a:pPr algn="r"/>
              <a:r>
                <a:rPr lang="en-US" sz="600" dirty="0">
                  <a:latin typeface="Roboto" panose="02000000000000000000" pitchFamily="2" charset="0"/>
                </a:rPr>
                <a:t>credit cards online</a:t>
              </a:r>
              <a:endParaRPr lang="en-US" sz="600" dirty="0"/>
            </a:p>
          </p:txBody>
        </p:sp>
        <p:sp>
          <p:nvSpPr>
            <p:cNvPr id="282" name="Rectangle 281"/>
            <p:cNvSpPr/>
            <p:nvPr/>
          </p:nvSpPr>
          <p:spPr>
            <a:xfrm>
              <a:off x="-5638800" y="18237"/>
              <a:ext cx="1590808" cy="220385"/>
            </a:xfrm>
            <a:prstGeom prst="rect">
              <a:avLst/>
            </a:prstGeom>
          </p:spPr>
          <p:txBody>
            <a:bodyPr wrap="square" anchor="ctr">
              <a:noAutofit/>
            </a:bodyPr>
            <a:lstStyle/>
            <a:p>
              <a:pPr algn="r"/>
              <a:r>
                <a:rPr lang="en-US" sz="600" dirty="0">
                  <a:latin typeface="Roboto" panose="02000000000000000000" pitchFamily="2" charset="0"/>
                </a:rPr>
                <a:t>credit cards for college stud..</a:t>
              </a:r>
              <a:endParaRPr lang="en-US" sz="600" dirty="0"/>
            </a:p>
          </p:txBody>
        </p:sp>
        <p:sp>
          <p:nvSpPr>
            <p:cNvPr id="283" name="Rectangle 282"/>
            <p:cNvSpPr/>
            <p:nvPr/>
          </p:nvSpPr>
          <p:spPr>
            <a:xfrm>
              <a:off x="-4926806" y="130728"/>
              <a:ext cx="878814" cy="220385"/>
            </a:xfrm>
            <a:prstGeom prst="rect">
              <a:avLst/>
            </a:prstGeom>
          </p:spPr>
          <p:txBody>
            <a:bodyPr wrap="square" anchor="ctr">
              <a:noAutofit/>
            </a:bodyPr>
            <a:lstStyle/>
            <a:p>
              <a:pPr algn="r"/>
              <a:r>
                <a:rPr lang="en-US" sz="600" dirty="0">
                  <a:latin typeface="Roboto" panose="02000000000000000000" pitchFamily="2" charset="0"/>
                </a:rPr>
                <a:t>credit cards rewards</a:t>
              </a:r>
              <a:endParaRPr lang="en-US" sz="600" dirty="0"/>
            </a:p>
          </p:txBody>
        </p:sp>
        <p:sp>
          <p:nvSpPr>
            <p:cNvPr id="284" name="Rectangle 283"/>
            <p:cNvSpPr/>
            <p:nvPr/>
          </p:nvSpPr>
          <p:spPr>
            <a:xfrm>
              <a:off x="-4926806" y="244523"/>
              <a:ext cx="878814" cy="220385"/>
            </a:xfrm>
            <a:prstGeom prst="rect">
              <a:avLst/>
            </a:prstGeom>
          </p:spPr>
          <p:txBody>
            <a:bodyPr wrap="square" anchor="ctr">
              <a:noAutofit/>
            </a:bodyPr>
            <a:lstStyle/>
            <a:p>
              <a:pPr algn="r"/>
              <a:r>
                <a:rPr lang="en-US" sz="600" dirty="0">
                  <a:latin typeface="Roboto" panose="02000000000000000000" pitchFamily="2" charset="0"/>
                </a:rPr>
                <a:t>credit cards details</a:t>
              </a:r>
              <a:endParaRPr lang="en-US" sz="600" dirty="0"/>
            </a:p>
          </p:txBody>
        </p:sp>
        <p:sp>
          <p:nvSpPr>
            <p:cNvPr id="285" name="Rectangle 284"/>
            <p:cNvSpPr/>
            <p:nvPr/>
          </p:nvSpPr>
          <p:spPr>
            <a:xfrm>
              <a:off x="-5024438" y="360274"/>
              <a:ext cx="976446" cy="220385"/>
            </a:xfrm>
            <a:prstGeom prst="rect">
              <a:avLst/>
            </a:prstGeom>
          </p:spPr>
          <p:txBody>
            <a:bodyPr wrap="square" anchor="ctr">
              <a:noAutofit/>
            </a:bodyPr>
            <a:lstStyle/>
            <a:p>
              <a:pPr algn="r"/>
              <a:r>
                <a:rPr lang="en-US" sz="600" dirty="0">
                  <a:latin typeface="Roboto" panose="02000000000000000000" pitchFamily="2" charset="0"/>
                </a:rPr>
                <a:t>credit cards 0 interest</a:t>
              </a:r>
              <a:endParaRPr lang="en-US" sz="600" dirty="0"/>
            </a:p>
          </p:txBody>
        </p:sp>
        <p:sp>
          <p:nvSpPr>
            <p:cNvPr id="286" name="Rectangle 285"/>
            <p:cNvSpPr/>
            <p:nvPr/>
          </p:nvSpPr>
          <p:spPr>
            <a:xfrm>
              <a:off x="-5361801" y="474915"/>
              <a:ext cx="1313809" cy="220385"/>
            </a:xfrm>
            <a:prstGeom prst="rect">
              <a:avLst/>
            </a:prstGeom>
          </p:spPr>
          <p:txBody>
            <a:bodyPr wrap="square" anchor="ctr">
              <a:noAutofit/>
            </a:bodyPr>
            <a:lstStyle/>
            <a:p>
              <a:pPr algn="r"/>
              <a:r>
                <a:rPr lang="en-US" sz="600" dirty="0">
                  <a:latin typeface="Roboto" panose="02000000000000000000" pitchFamily="2" charset="0"/>
                </a:rPr>
                <a:t>credit cards online </a:t>
              </a:r>
              <a:r>
                <a:rPr lang="en-US" sz="600" dirty="0" err="1">
                  <a:latin typeface="Roboto" panose="02000000000000000000" pitchFamily="2" charset="0"/>
                </a:rPr>
                <a:t>applicati</a:t>
              </a:r>
              <a:r>
                <a:rPr lang="en-US" sz="600" dirty="0">
                  <a:latin typeface="Roboto" panose="02000000000000000000" pitchFamily="2" charset="0"/>
                </a:rPr>
                <a:t>..</a:t>
              </a:r>
              <a:endParaRPr lang="en-US" sz="600" dirty="0"/>
            </a:p>
          </p:txBody>
        </p:sp>
        <p:sp>
          <p:nvSpPr>
            <p:cNvPr id="287" name="Rectangle 286"/>
            <p:cNvSpPr/>
            <p:nvPr/>
          </p:nvSpPr>
          <p:spPr>
            <a:xfrm>
              <a:off x="-4831556" y="593399"/>
              <a:ext cx="783565" cy="220385"/>
            </a:xfrm>
            <a:prstGeom prst="rect">
              <a:avLst/>
            </a:prstGeom>
          </p:spPr>
          <p:txBody>
            <a:bodyPr wrap="square" anchor="ctr">
              <a:noAutofit/>
            </a:bodyPr>
            <a:lstStyle/>
            <a:p>
              <a:pPr algn="r"/>
              <a:r>
                <a:rPr lang="en-US" sz="600" dirty="0">
                  <a:latin typeface="Roboto" panose="02000000000000000000" pitchFamily="2" charset="0"/>
                </a:rPr>
                <a:t>credit cards </a:t>
              </a:r>
              <a:r>
                <a:rPr lang="en-US" sz="600" dirty="0" err="1">
                  <a:latin typeface="Roboto" panose="02000000000000000000" pitchFamily="2" charset="0"/>
                </a:rPr>
                <a:t>hdfc</a:t>
              </a:r>
              <a:endParaRPr lang="en-US" sz="600" dirty="0"/>
            </a:p>
          </p:txBody>
        </p:sp>
        <p:sp>
          <p:nvSpPr>
            <p:cNvPr id="288" name="Rectangle 287"/>
            <p:cNvSpPr/>
            <p:nvPr/>
          </p:nvSpPr>
          <p:spPr>
            <a:xfrm>
              <a:off x="-4831556" y="701599"/>
              <a:ext cx="783565" cy="220385"/>
            </a:xfrm>
            <a:prstGeom prst="rect">
              <a:avLst/>
            </a:prstGeom>
          </p:spPr>
          <p:txBody>
            <a:bodyPr wrap="square" anchor="ctr">
              <a:noAutofit/>
            </a:bodyPr>
            <a:lstStyle/>
            <a:p>
              <a:pPr algn="r"/>
              <a:r>
                <a:rPr lang="en-US" sz="600" dirty="0">
                  <a:latin typeface="Roboto" panose="02000000000000000000" pitchFamily="2" charset="0"/>
                </a:rPr>
                <a:t>credit cards </a:t>
              </a:r>
              <a:r>
                <a:rPr lang="en-US" sz="600" dirty="0" err="1">
                  <a:latin typeface="Roboto" panose="02000000000000000000" pitchFamily="2" charset="0"/>
                </a:rPr>
                <a:t>citi</a:t>
              </a:r>
              <a:endParaRPr lang="en-US" sz="600" dirty="0"/>
            </a:p>
          </p:txBody>
        </p:sp>
        <p:sp>
          <p:nvSpPr>
            <p:cNvPr id="289" name="Rectangle 288"/>
            <p:cNvSpPr/>
            <p:nvPr/>
          </p:nvSpPr>
          <p:spPr>
            <a:xfrm>
              <a:off x="-5105403" y="825691"/>
              <a:ext cx="1057414" cy="220385"/>
            </a:xfrm>
            <a:prstGeom prst="rect">
              <a:avLst/>
            </a:prstGeom>
          </p:spPr>
          <p:txBody>
            <a:bodyPr wrap="square" anchor="ctr">
              <a:noAutofit/>
            </a:bodyPr>
            <a:lstStyle/>
            <a:p>
              <a:pPr algn="r"/>
              <a:r>
                <a:rPr lang="en-US" sz="600" dirty="0">
                  <a:latin typeface="Roboto" panose="02000000000000000000" pitchFamily="2" charset="0"/>
                </a:rPr>
                <a:t>credit cards capital one</a:t>
              </a:r>
              <a:endParaRPr lang="en-US" sz="600" dirty="0"/>
            </a:p>
          </p:txBody>
        </p:sp>
        <p:sp>
          <p:nvSpPr>
            <p:cNvPr id="290" name="Rectangle 289"/>
            <p:cNvSpPr/>
            <p:nvPr/>
          </p:nvSpPr>
          <p:spPr>
            <a:xfrm>
              <a:off x="-5322094" y="930840"/>
              <a:ext cx="1274104" cy="220385"/>
            </a:xfrm>
            <a:prstGeom prst="rect">
              <a:avLst/>
            </a:prstGeom>
          </p:spPr>
          <p:txBody>
            <a:bodyPr wrap="square" anchor="ctr">
              <a:noAutofit/>
            </a:bodyPr>
            <a:lstStyle/>
            <a:p>
              <a:pPr algn="r"/>
              <a:r>
                <a:rPr lang="en-US" sz="600" dirty="0">
                  <a:latin typeface="Roboto" panose="02000000000000000000" pitchFamily="2" charset="0"/>
                </a:rPr>
                <a:t>credit cards no foreign trans..</a:t>
              </a:r>
              <a:endParaRPr lang="en-US" sz="600" dirty="0"/>
            </a:p>
          </p:txBody>
        </p:sp>
        <p:sp>
          <p:nvSpPr>
            <p:cNvPr id="291" name="Rectangle 290"/>
            <p:cNvSpPr/>
            <p:nvPr/>
          </p:nvSpPr>
          <p:spPr>
            <a:xfrm>
              <a:off x="-4888706" y="1046836"/>
              <a:ext cx="840716" cy="220385"/>
            </a:xfrm>
            <a:prstGeom prst="rect">
              <a:avLst/>
            </a:prstGeom>
          </p:spPr>
          <p:txBody>
            <a:bodyPr wrap="square" anchor="ctr">
              <a:noAutofit/>
            </a:bodyPr>
            <a:lstStyle/>
            <a:p>
              <a:pPr algn="r"/>
              <a:r>
                <a:rPr lang="en-US" sz="600" dirty="0">
                  <a:latin typeface="Roboto" panose="02000000000000000000" pitchFamily="2" charset="0"/>
                </a:rPr>
                <a:t>credit cards visa</a:t>
              </a:r>
              <a:endParaRPr lang="en-US" sz="600" dirty="0"/>
            </a:p>
          </p:txBody>
        </p:sp>
        <p:sp>
          <p:nvSpPr>
            <p:cNvPr id="292" name="Rectangle 291"/>
            <p:cNvSpPr/>
            <p:nvPr/>
          </p:nvSpPr>
          <p:spPr>
            <a:xfrm>
              <a:off x="-4888706" y="1161023"/>
              <a:ext cx="840716" cy="220385"/>
            </a:xfrm>
            <a:prstGeom prst="rect">
              <a:avLst/>
            </a:prstGeom>
          </p:spPr>
          <p:txBody>
            <a:bodyPr wrap="square" anchor="ctr">
              <a:noAutofit/>
            </a:bodyPr>
            <a:lstStyle/>
            <a:p>
              <a:pPr algn="r"/>
              <a:r>
                <a:rPr lang="en-US" sz="600" dirty="0">
                  <a:latin typeface="Roboto" panose="02000000000000000000" pitchFamily="2" charset="0"/>
                </a:rPr>
                <a:t>credit cards dumps</a:t>
              </a:r>
              <a:endParaRPr lang="en-US" sz="600" dirty="0"/>
            </a:p>
          </p:txBody>
        </p:sp>
        <p:sp>
          <p:nvSpPr>
            <p:cNvPr id="293" name="Rectangle 292"/>
            <p:cNvSpPr/>
            <p:nvPr/>
          </p:nvSpPr>
          <p:spPr>
            <a:xfrm>
              <a:off x="-5076825" y="1275242"/>
              <a:ext cx="1028835" cy="220385"/>
            </a:xfrm>
            <a:prstGeom prst="rect">
              <a:avLst/>
            </a:prstGeom>
          </p:spPr>
          <p:txBody>
            <a:bodyPr wrap="square" anchor="ctr">
              <a:noAutofit/>
            </a:bodyPr>
            <a:lstStyle/>
            <a:p>
              <a:pPr algn="r"/>
              <a:r>
                <a:rPr lang="en-US" sz="600" dirty="0">
                  <a:latin typeface="Roboto" panose="02000000000000000000" pitchFamily="2" charset="0"/>
                </a:rPr>
                <a:t>credit cards interest free</a:t>
              </a:r>
              <a:endParaRPr lang="en-US" sz="600" dirty="0"/>
            </a:p>
          </p:txBody>
        </p:sp>
        <p:sp>
          <p:nvSpPr>
            <p:cNvPr id="294" name="Rectangle 293"/>
            <p:cNvSpPr/>
            <p:nvPr/>
          </p:nvSpPr>
          <p:spPr>
            <a:xfrm>
              <a:off x="-5195888" y="1394134"/>
              <a:ext cx="1147899" cy="220385"/>
            </a:xfrm>
            <a:prstGeom prst="rect">
              <a:avLst/>
            </a:prstGeom>
          </p:spPr>
          <p:txBody>
            <a:bodyPr wrap="square" anchor="ctr">
              <a:noAutofit/>
            </a:bodyPr>
            <a:lstStyle/>
            <a:p>
              <a:pPr algn="r"/>
              <a:r>
                <a:rPr lang="en-US" sz="600" dirty="0">
                  <a:latin typeface="Roboto" panose="02000000000000000000" pitchFamily="2" charset="0"/>
                </a:rPr>
                <a:t>credit cards starting with 5</a:t>
              </a:r>
              <a:endParaRPr lang="en-US" sz="600" dirty="0"/>
            </a:p>
          </p:txBody>
        </p:sp>
        <p:sp>
          <p:nvSpPr>
            <p:cNvPr id="295" name="Rectangle 294"/>
            <p:cNvSpPr/>
            <p:nvPr/>
          </p:nvSpPr>
          <p:spPr>
            <a:xfrm>
              <a:off x="-4729163" y="1503263"/>
              <a:ext cx="681175" cy="220385"/>
            </a:xfrm>
            <a:prstGeom prst="rect">
              <a:avLst/>
            </a:prstGeom>
          </p:spPr>
          <p:txBody>
            <a:bodyPr wrap="square" anchor="ctr">
              <a:noAutofit/>
            </a:bodyPr>
            <a:lstStyle/>
            <a:p>
              <a:pPr algn="r"/>
              <a:r>
                <a:rPr lang="en-US" sz="600" dirty="0">
                  <a:latin typeface="Roboto" panose="02000000000000000000" pitchFamily="2" charset="0"/>
                </a:rPr>
                <a:t>credit cards 0</a:t>
              </a:r>
              <a:endParaRPr lang="en-US" sz="600" dirty="0"/>
            </a:p>
          </p:txBody>
        </p:sp>
        <p:sp>
          <p:nvSpPr>
            <p:cNvPr id="296" name="Rectangle 295"/>
            <p:cNvSpPr/>
            <p:nvPr/>
          </p:nvSpPr>
          <p:spPr>
            <a:xfrm>
              <a:off x="-5105402" y="1618967"/>
              <a:ext cx="1057416" cy="220385"/>
            </a:xfrm>
            <a:prstGeom prst="rect">
              <a:avLst/>
            </a:prstGeom>
          </p:spPr>
          <p:txBody>
            <a:bodyPr wrap="square" anchor="ctr">
              <a:noAutofit/>
            </a:bodyPr>
            <a:lstStyle/>
            <a:p>
              <a:pPr algn="r"/>
              <a:r>
                <a:rPr lang="en-US" sz="600" dirty="0">
                  <a:latin typeface="Roboto" panose="02000000000000000000" pitchFamily="2" charset="0"/>
                </a:rPr>
                <a:t>credit cards 0 purchases</a:t>
              </a:r>
              <a:endParaRPr lang="en-US" sz="600" dirty="0"/>
            </a:p>
          </p:txBody>
        </p:sp>
        <p:sp>
          <p:nvSpPr>
            <p:cNvPr id="297" name="Rectangle 296"/>
            <p:cNvSpPr/>
            <p:nvPr/>
          </p:nvSpPr>
          <p:spPr>
            <a:xfrm>
              <a:off x="-5105402" y="1729660"/>
              <a:ext cx="1057416" cy="220385"/>
            </a:xfrm>
            <a:prstGeom prst="rect">
              <a:avLst/>
            </a:prstGeom>
          </p:spPr>
          <p:txBody>
            <a:bodyPr wrap="square" anchor="ctr">
              <a:noAutofit/>
            </a:bodyPr>
            <a:lstStyle/>
            <a:p>
              <a:pPr algn="r"/>
              <a:r>
                <a:rPr lang="en-US" sz="600" dirty="0">
                  <a:latin typeface="Roboto" panose="02000000000000000000" pitchFamily="2" charset="0"/>
                </a:rPr>
                <a:t>credit cards </a:t>
              </a:r>
              <a:r>
                <a:rPr lang="en-US" sz="600" dirty="0" err="1">
                  <a:latin typeface="Roboto" panose="02000000000000000000" pitchFamily="2" charset="0"/>
                </a:rPr>
                <a:t>Natwest</a:t>
              </a:r>
              <a:endParaRPr lang="en-US" sz="600" dirty="0"/>
            </a:p>
          </p:txBody>
        </p:sp>
        <p:sp>
          <p:nvSpPr>
            <p:cNvPr id="298" name="Rectangle 297"/>
            <p:cNvSpPr/>
            <p:nvPr/>
          </p:nvSpPr>
          <p:spPr>
            <a:xfrm>
              <a:off x="-5105402" y="1844116"/>
              <a:ext cx="1057416" cy="220385"/>
            </a:xfrm>
            <a:prstGeom prst="rect">
              <a:avLst/>
            </a:prstGeom>
          </p:spPr>
          <p:txBody>
            <a:bodyPr wrap="square" anchor="ctr">
              <a:noAutofit/>
            </a:bodyPr>
            <a:lstStyle/>
            <a:p>
              <a:pPr algn="r"/>
              <a:r>
                <a:rPr lang="en-US" sz="600" dirty="0">
                  <a:latin typeface="Roboto" panose="02000000000000000000" pitchFamily="2" charset="0"/>
                </a:rPr>
                <a:t>credit cards zip code</a:t>
              </a:r>
              <a:endParaRPr lang="en-US" sz="600" dirty="0"/>
            </a:p>
          </p:txBody>
        </p:sp>
        <p:sp>
          <p:nvSpPr>
            <p:cNvPr id="299" name="Rectangle 298"/>
            <p:cNvSpPr/>
            <p:nvPr/>
          </p:nvSpPr>
          <p:spPr>
            <a:xfrm>
              <a:off x="-5105402" y="1962803"/>
              <a:ext cx="1057416" cy="220385"/>
            </a:xfrm>
            <a:prstGeom prst="rect">
              <a:avLst/>
            </a:prstGeom>
          </p:spPr>
          <p:txBody>
            <a:bodyPr wrap="square" anchor="ctr">
              <a:noAutofit/>
            </a:bodyPr>
            <a:lstStyle/>
            <a:p>
              <a:pPr algn="r"/>
              <a:r>
                <a:rPr lang="en-US" sz="600" dirty="0">
                  <a:latin typeface="Roboto" panose="02000000000000000000" pitchFamily="2" charset="0"/>
                </a:rPr>
                <a:t>credit cards list</a:t>
              </a:r>
              <a:endParaRPr lang="en-US" sz="600" dirty="0"/>
            </a:p>
          </p:txBody>
        </p:sp>
        <p:sp>
          <p:nvSpPr>
            <p:cNvPr id="300" name="Rectangle 299"/>
            <p:cNvSpPr/>
            <p:nvPr/>
          </p:nvSpPr>
          <p:spPr>
            <a:xfrm>
              <a:off x="-5105402" y="2079433"/>
              <a:ext cx="1057416" cy="220385"/>
            </a:xfrm>
            <a:prstGeom prst="rect">
              <a:avLst/>
            </a:prstGeom>
          </p:spPr>
          <p:txBody>
            <a:bodyPr wrap="square" anchor="ctr">
              <a:noAutofit/>
            </a:bodyPr>
            <a:lstStyle/>
            <a:p>
              <a:pPr algn="r"/>
              <a:r>
                <a:rPr lang="en-US" sz="600" dirty="0">
                  <a:latin typeface="Roboto" panose="02000000000000000000" pitchFamily="2" charset="0"/>
                </a:rPr>
                <a:t>credit cards </a:t>
              </a:r>
              <a:r>
                <a:rPr lang="en-US" sz="600" dirty="0" err="1">
                  <a:latin typeface="Roboto" panose="02000000000000000000" pitchFamily="2" charset="0"/>
                </a:rPr>
                <a:t>png</a:t>
              </a:r>
              <a:endParaRPr lang="en-US" sz="600" dirty="0"/>
            </a:p>
          </p:txBody>
        </p:sp>
        <p:sp>
          <p:nvSpPr>
            <p:cNvPr id="301" name="Rectangle 300"/>
            <p:cNvSpPr/>
            <p:nvPr/>
          </p:nvSpPr>
          <p:spPr>
            <a:xfrm>
              <a:off x="-5105402" y="2185771"/>
              <a:ext cx="1057416" cy="220385"/>
            </a:xfrm>
            <a:prstGeom prst="rect">
              <a:avLst/>
            </a:prstGeom>
          </p:spPr>
          <p:txBody>
            <a:bodyPr wrap="square" anchor="ctr">
              <a:noAutofit/>
            </a:bodyPr>
            <a:lstStyle/>
            <a:p>
              <a:pPr algn="r"/>
              <a:r>
                <a:rPr lang="en-US" sz="600" dirty="0">
                  <a:latin typeface="Roboto" panose="02000000000000000000" pitchFamily="2" charset="0"/>
                </a:rPr>
                <a:t>credit cards to apply for</a:t>
              </a:r>
              <a:endParaRPr lang="en-US" sz="600" dirty="0"/>
            </a:p>
          </p:txBody>
        </p:sp>
        <p:sp>
          <p:nvSpPr>
            <p:cNvPr id="302" name="Rectangle 301"/>
            <p:cNvSpPr/>
            <p:nvPr/>
          </p:nvSpPr>
          <p:spPr>
            <a:xfrm>
              <a:off x="-5281612" y="2291936"/>
              <a:ext cx="1233626" cy="220385"/>
            </a:xfrm>
            <a:prstGeom prst="rect">
              <a:avLst/>
            </a:prstGeom>
          </p:spPr>
          <p:txBody>
            <a:bodyPr wrap="square" anchor="ctr">
              <a:noAutofit/>
            </a:bodyPr>
            <a:lstStyle/>
            <a:p>
              <a:pPr algn="r"/>
              <a:r>
                <a:rPr lang="en-US" sz="600" dirty="0">
                  <a:latin typeface="Roboto" panose="02000000000000000000" pitchFamily="2" charset="0"/>
                </a:rPr>
                <a:t>credit cards no credit check</a:t>
              </a:r>
              <a:endParaRPr lang="en-US" sz="600" dirty="0"/>
            </a:p>
          </p:txBody>
        </p:sp>
        <p:sp>
          <p:nvSpPr>
            <p:cNvPr id="303" name="Rectangle 302"/>
            <p:cNvSpPr/>
            <p:nvPr/>
          </p:nvSpPr>
          <p:spPr>
            <a:xfrm>
              <a:off x="-5281612" y="2408047"/>
              <a:ext cx="1233626" cy="220385"/>
            </a:xfrm>
            <a:prstGeom prst="rect">
              <a:avLst/>
            </a:prstGeom>
          </p:spPr>
          <p:txBody>
            <a:bodyPr wrap="square" anchor="ctr">
              <a:noAutofit/>
            </a:bodyPr>
            <a:lstStyle/>
            <a:p>
              <a:pPr algn="r"/>
              <a:r>
                <a:rPr lang="en-US" sz="600" dirty="0">
                  <a:latin typeface="Roboto" panose="02000000000000000000" pitchFamily="2" charset="0"/>
                </a:rPr>
                <a:t>credit cards 101</a:t>
              </a:r>
              <a:endParaRPr lang="en-US" sz="600" dirty="0"/>
            </a:p>
          </p:txBody>
        </p:sp>
        <p:sp>
          <p:nvSpPr>
            <p:cNvPr id="304" name="Rectangle 303"/>
            <p:cNvSpPr/>
            <p:nvPr/>
          </p:nvSpPr>
          <p:spPr>
            <a:xfrm>
              <a:off x="-5281612" y="2519698"/>
              <a:ext cx="1233626" cy="220385"/>
            </a:xfrm>
            <a:prstGeom prst="rect">
              <a:avLst/>
            </a:prstGeom>
          </p:spPr>
          <p:txBody>
            <a:bodyPr wrap="square" anchor="ctr">
              <a:noAutofit/>
            </a:bodyPr>
            <a:lstStyle/>
            <a:p>
              <a:pPr algn="r"/>
              <a:r>
                <a:rPr lang="en-US" sz="600" dirty="0">
                  <a:latin typeface="Roboto" panose="02000000000000000000" pitchFamily="2" charset="0"/>
                </a:rPr>
                <a:t>credit cards </a:t>
              </a:r>
              <a:r>
                <a:rPr lang="en-US" sz="600" dirty="0" err="1">
                  <a:latin typeface="Roboto" panose="02000000000000000000" pitchFamily="2" charset="0"/>
                </a:rPr>
                <a:t>halifax</a:t>
              </a:r>
              <a:endParaRPr lang="en-US" sz="600" dirty="0"/>
            </a:p>
          </p:txBody>
        </p:sp>
        <p:sp>
          <p:nvSpPr>
            <p:cNvPr id="305" name="Rectangle 304"/>
            <p:cNvSpPr/>
            <p:nvPr/>
          </p:nvSpPr>
          <p:spPr>
            <a:xfrm>
              <a:off x="-5281612" y="2637679"/>
              <a:ext cx="1233626" cy="220385"/>
            </a:xfrm>
            <a:prstGeom prst="rect">
              <a:avLst/>
            </a:prstGeom>
          </p:spPr>
          <p:txBody>
            <a:bodyPr wrap="square" anchor="ctr">
              <a:noAutofit/>
            </a:bodyPr>
            <a:lstStyle/>
            <a:p>
              <a:pPr algn="r"/>
              <a:r>
                <a:rPr lang="en-US" sz="600" dirty="0">
                  <a:latin typeface="Roboto" panose="02000000000000000000" pitchFamily="2" charset="0"/>
                </a:rPr>
                <a:t>credit cards rebuild credit</a:t>
              </a:r>
              <a:endParaRPr lang="en-US" sz="600" dirty="0"/>
            </a:p>
          </p:txBody>
        </p:sp>
        <p:sp>
          <p:nvSpPr>
            <p:cNvPr id="306" name="Rectangle 305"/>
            <p:cNvSpPr/>
            <p:nvPr/>
          </p:nvSpPr>
          <p:spPr>
            <a:xfrm>
              <a:off x="-5281612" y="2748281"/>
              <a:ext cx="1233626" cy="220385"/>
            </a:xfrm>
            <a:prstGeom prst="rect">
              <a:avLst/>
            </a:prstGeom>
          </p:spPr>
          <p:txBody>
            <a:bodyPr wrap="square" anchor="ctr">
              <a:noAutofit/>
            </a:bodyPr>
            <a:lstStyle/>
            <a:p>
              <a:pPr algn="r"/>
              <a:r>
                <a:rPr lang="en-US" sz="600" dirty="0">
                  <a:latin typeface="Roboto" panose="02000000000000000000" pitchFamily="2" charset="0"/>
                </a:rPr>
                <a:t>credit cards high limit</a:t>
              </a:r>
              <a:endParaRPr lang="en-US" sz="600" dirty="0"/>
            </a:p>
          </p:txBody>
        </p:sp>
        <p:sp>
          <p:nvSpPr>
            <p:cNvPr id="307" name="Rectangle 306"/>
            <p:cNvSpPr/>
            <p:nvPr/>
          </p:nvSpPr>
          <p:spPr>
            <a:xfrm>
              <a:off x="-5281612" y="2865868"/>
              <a:ext cx="1233626" cy="220385"/>
            </a:xfrm>
            <a:prstGeom prst="rect">
              <a:avLst/>
            </a:prstGeom>
          </p:spPr>
          <p:txBody>
            <a:bodyPr wrap="square" anchor="ctr">
              <a:noAutofit/>
            </a:bodyPr>
            <a:lstStyle/>
            <a:p>
              <a:pPr algn="r"/>
              <a:r>
                <a:rPr lang="en-US" sz="600" dirty="0">
                  <a:latin typeface="Roboto" panose="02000000000000000000" pitchFamily="2" charset="0"/>
                </a:rPr>
                <a:t>credit cards </a:t>
              </a:r>
              <a:r>
                <a:rPr lang="en-US" sz="600" dirty="0" err="1">
                  <a:latin typeface="Roboto" panose="02000000000000000000" pitchFamily="2" charset="0"/>
                </a:rPr>
                <a:t>costco</a:t>
              </a:r>
              <a:endParaRPr lang="en-US" sz="600" dirty="0"/>
            </a:p>
          </p:txBody>
        </p:sp>
        <p:sp>
          <p:nvSpPr>
            <p:cNvPr id="308" name="Rectangle 307"/>
            <p:cNvSpPr/>
            <p:nvPr/>
          </p:nvSpPr>
          <p:spPr>
            <a:xfrm>
              <a:off x="-5281613" y="3035603"/>
              <a:ext cx="1233626" cy="106854"/>
            </a:xfrm>
            <a:prstGeom prst="rect">
              <a:avLst/>
            </a:prstGeom>
          </p:spPr>
          <p:txBody>
            <a:bodyPr wrap="square" anchor="ctr">
              <a:noAutofit/>
            </a:bodyPr>
            <a:lstStyle/>
            <a:p>
              <a:pPr algn="r"/>
              <a:r>
                <a:rPr lang="en-US" sz="600" dirty="0">
                  <a:latin typeface="Roboto" panose="02000000000000000000" pitchFamily="2" charset="0"/>
                </a:rPr>
                <a:t>credit cards money </a:t>
              </a:r>
              <a:r>
                <a:rPr lang="en-US" sz="600" dirty="0" err="1">
                  <a:latin typeface="Roboto" panose="02000000000000000000" pitchFamily="2" charset="0"/>
                </a:rPr>
                <a:t>superma</a:t>
              </a:r>
              <a:r>
                <a:rPr lang="en-US" sz="600" dirty="0">
                  <a:latin typeface="Roboto" panose="02000000000000000000" pitchFamily="2" charset="0"/>
                </a:rPr>
                <a:t>..</a:t>
              </a:r>
              <a:endParaRPr lang="en-US" sz="600" dirty="0"/>
            </a:p>
          </p:txBody>
        </p:sp>
        <p:sp>
          <p:nvSpPr>
            <p:cNvPr id="309" name="Rectangle 308"/>
            <p:cNvSpPr/>
            <p:nvPr/>
          </p:nvSpPr>
          <p:spPr>
            <a:xfrm>
              <a:off x="-5281613" y="3148243"/>
              <a:ext cx="1233626" cy="106854"/>
            </a:xfrm>
            <a:prstGeom prst="rect">
              <a:avLst/>
            </a:prstGeom>
          </p:spPr>
          <p:txBody>
            <a:bodyPr wrap="square" anchor="ctr">
              <a:noAutofit/>
            </a:bodyPr>
            <a:lstStyle/>
            <a:p>
              <a:pPr algn="r"/>
              <a:r>
                <a:rPr lang="en-US" sz="600" dirty="0">
                  <a:latin typeface="Roboto" panose="02000000000000000000" pitchFamily="2" charset="0"/>
                </a:rPr>
                <a:t>credit cards that are easy to..</a:t>
              </a:r>
              <a:endParaRPr lang="en-US" sz="600" dirty="0"/>
            </a:p>
          </p:txBody>
        </p:sp>
        <p:sp>
          <p:nvSpPr>
            <p:cNvPr id="310" name="Rectangle 309"/>
            <p:cNvSpPr/>
            <p:nvPr/>
          </p:nvSpPr>
          <p:spPr>
            <a:xfrm>
              <a:off x="-5281613" y="3257563"/>
              <a:ext cx="1233626" cy="106854"/>
            </a:xfrm>
            <a:prstGeom prst="rect">
              <a:avLst/>
            </a:prstGeom>
          </p:spPr>
          <p:txBody>
            <a:bodyPr wrap="square" anchor="ctr">
              <a:noAutofit/>
            </a:bodyPr>
            <a:lstStyle/>
            <a:p>
              <a:pPr algn="r"/>
              <a:r>
                <a:rPr lang="en-US" sz="600" dirty="0">
                  <a:latin typeface="Roboto" panose="02000000000000000000" pitchFamily="2" charset="0"/>
                </a:rPr>
                <a:t>credit cards online approval</a:t>
              </a:r>
              <a:endParaRPr lang="en-US" sz="600" dirty="0"/>
            </a:p>
          </p:txBody>
        </p:sp>
        <p:sp>
          <p:nvSpPr>
            <p:cNvPr id="311" name="Rectangle 310"/>
            <p:cNvSpPr/>
            <p:nvPr/>
          </p:nvSpPr>
          <p:spPr>
            <a:xfrm>
              <a:off x="-5281613" y="3379491"/>
              <a:ext cx="1233626" cy="106854"/>
            </a:xfrm>
            <a:prstGeom prst="rect">
              <a:avLst/>
            </a:prstGeom>
          </p:spPr>
          <p:txBody>
            <a:bodyPr wrap="square" anchor="ctr">
              <a:noAutofit/>
            </a:bodyPr>
            <a:lstStyle/>
            <a:p>
              <a:pPr algn="r"/>
              <a:r>
                <a:rPr lang="en-US" sz="600" dirty="0">
                  <a:latin typeface="Roboto" panose="02000000000000000000" pitchFamily="2" charset="0"/>
                </a:rPr>
                <a:t>credit cards google</a:t>
              </a:r>
              <a:endParaRPr lang="en-US" sz="600" dirty="0"/>
            </a:p>
          </p:txBody>
        </p:sp>
        <p:sp>
          <p:nvSpPr>
            <p:cNvPr id="312" name="Rectangle 311"/>
            <p:cNvSpPr/>
            <p:nvPr/>
          </p:nvSpPr>
          <p:spPr>
            <a:xfrm>
              <a:off x="-5281613" y="3495385"/>
              <a:ext cx="1233626" cy="106854"/>
            </a:xfrm>
            <a:prstGeom prst="rect">
              <a:avLst/>
            </a:prstGeom>
          </p:spPr>
          <p:txBody>
            <a:bodyPr wrap="square" anchor="ctr">
              <a:noAutofit/>
            </a:bodyPr>
            <a:lstStyle/>
            <a:p>
              <a:pPr algn="r"/>
              <a:r>
                <a:rPr lang="en-US" sz="600" dirty="0">
                  <a:latin typeface="Roboto" panose="02000000000000000000" pitchFamily="2" charset="0"/>
                </a:rPr>
                <a:t>credit cards made of metal</a:t>
              </a:r>
              <a:endParaRPr lang="en-US" sz="600" dirty="0"/>
            </a:p>
          </p:txBody>
        </p:sp>
        <p:sp>
          <p:nvSpPr>
            <p:cNvPr id="313" name="Rectangle 312"/>
            <p:cNvSpPr/>
            <p:nvPr/>
          </p:nvSpPr>
          <p:spPr>
            <a:xfrm>
              <a:off x="-4857752" y="3602791"/>
              <a:ext cx="809765" cy="106854"/>
            </a:xfrm>
            <a:prstGeom prst="rect">
              <a:avLst/>
            </a:prstGeom>
          </p:spPr>
          <p:txBody>
            <a:bodyPr wrap="square" anchor="ctr">
              <a:noAutofit/>
            </a:bodyPr>
            <a:lstStyle/>
            <a:p>
              <a:pPr algn="r"/>
              <a:r>
                <a:rPr lang="en-US" sz="600" dirty="0">
                  <a:latin typeface="Roboto" panose="02000000000000000000" pitchFamily="2" charset="0"/>
                </a:rPr>
                <a:t>credit cards </a:t>
              </a:r>
              <a:r>
                <a:rPr lang="en-US" sz="600" dirty="0" err="1">
                  <a:latin typeface="Roboto" panose="02000000000000000000" pitchFamily="2" charset="0"/>
                </a:rPr>
                <a:t>rdc</a:t>
              </a:r>
              <a:endParaRPr lang="en-US" sz="600" dirty="0"/>
            </a:p>
          </p:txBody>
        </p:sp>
        <p:sp>
          <p:nvSpPr>
            <p:cNvPr id="314" name="Rectangle 313"/>
            <p:cNvSpPr/>
            <p:nvPr/>
          </p:nvSpPr>
          <p:spPr>
            <a:xfrm>
              <a:off x="-4857752" y="3717899"/>
              <a:ext cx="809765" cy="106854"/>
            </a:xfrm>
            <a:prstGeom prst="rect">
              <a:avLst/>
            </a:prstGeom>
          </p:spPr>
          <p:txBody>
            <a:bodyPr wrap="square" anchor="ctr">
              <a:noAutofit/>
            </a:bodyPr>
            <a:lstStyle/>
            <a:p>
              <a:pPr algn="r"/>
              <a:r>
                <a:rPr lang="en-US" sz="600" dirty="0">
                  <a:latin typeface="Roboto" panose="02000000000000000000" pitchFamily="2" charset="0"/>
                </a:rPr>
                <a:t>credit cards us</a:t>
              </a:r>
              <a:endParaRPr lang="en-US" sz="600" dirty="0"/>
            </a:p>
          </p:txBody>
        </p:sp>
        <p:sp>
          <p:nvSpPr>
            <p:cNvPr id="315" name="Rectangle 314"/>
            <p:cNvSpPr/>
            <p:nvPr/>
          </p:nvSpPr>
          <p:spPr>
            <a:xfrm>
              <a:off x="-5105403" y="3833177"/>
              <a:ext cx="1057416" cy="106854"/>
            </a:xfrm>
            <a:prstGeom prst="rect">
              <a:avLst/>
            </a:prstGeom>
          </p:spPr>
          <p:txBody>
            <a:bodyPr wrap="square" anchor="ctr">
              <a:noAutofit/>
            </a:bodyPr>
            <a:lstStyle/>
            <a:p>
              <a:pPr algn="r"/>
              <a:r>
                <a:rPr lang="en-US" sz="600" dirty="0">
                  <a:latin typeface="Roboto" panose="02000000000000000000" pitchFamily="2" charset="0"/>
                </a:rPr>
                <a:t>credit cards martin </a:t>
              </a:r>
              <a:r>
                <a:rPr lang="en-US" sz="600" dirty="0" err="1">
                  <a:latin typeface="Roboto" panose="02000000000000000000" pitchFamily="2" charset="0"/>
                </a:rPr>
                <a:t>lewis</a:t>
              </a:r>
              <a:endParaRPr lang="en-US" sz="600" dirty="0"/>
            </a:p>
          </p:txBody>
        </p:sp>
        <p:sp>
          <p:nvSpPr>
            <p:cNvPr id="316" name="Rectangle 315"/>
            <p:cNvSpPr/>
            <p:nvPr/>
          </p:nvSpPr>
          <p:spPr>
            <a:xfrm>
              <a:off x="-5281613" y="3946922"/>
              <a:ext cx="1233626" cy="106854"/>
            </a:xfrm>
            <a:prstGeom prst="rect">
              <a:avLst/>
            </a:prstGeom>
          </p:spPr>
          <p:txBody>
            <a:bodyPr wrap="square" anchor="ctr">
              <a:noAutofit/>
            </a:bodyPr>
            <a:lstStyle/>
            <a:p>
              <a:pPr algn="r"/>
              <a:r>
                <a:rPr lang="en-US" sz="600" dirty="0">
                  <a:latin typeface="Roboto" panose="02000000000000000000" pitchFamily="2" charset="0"/>
                </a:rPr>
                <a:t>credit cards that use </a:t>
              </a:r>
              <a:r>
                <a:rPr lang="en-US" sz="600" dirty="0" err="1">
                  <a:latin typeface="Roboto" panose="02000000000000000000" pitchFamily="2" charset="0"/>
                </a:rPr>
                <a:t>experian</a:t>
              </a:r>
              <a:endParaRPr lang="en-US" sz="600" dirty="0"/>
            </a:p>
          </p:txBody>
        </p:sp>
        <p:sp>
          <p:nvSpPr>
            <p:cNvPr id="317" name="Rectangle 316"/>
            <p:cNvSpPr/>
            <p:nvPr/>
          </p:nvSpPr>
          <p:spPr>
            <a:xfrm>
              <a:off x="-5281613" y="4055863"/>
              <a:ext cx="1233626" cy="106854"/>
            </a:xfrm>
            <a:prstGeom prst="rect">
              <a:avLst/>
            </a:prstGeom>
          </p:spPr>
          <p:txBody>
            <a:bodyPr wrap="square" anchor="ctr">
              <a:noAutofit/>
            </a:bodyPr>
            <a:lstStyle/>
            <a:p>
              <a:pPr algn="r"/>
              <a:r>
                <a:rPr lang="en-US" sz="600" dirty="0">
                  <a:latin typeface="Roboto" panose="02000000000000000000" pitchFamily="2" charset="0"/>
                </a:rPr>
                <a:t>credit cards 1000 limit</a:t>
              </a:r>
              <a:endParaRPr lang="en-US" sz="600" dirty="0"/>
            </a:p>
          </p:txBody>
        </p:sp>
        <p:sp>
          <p:nvSpPr>
            <p:cNvPr id="318" name="Rectangle 317"/>
            <p:cNvSpPr/>
            <p:nvPr/>
          </p:nvSpPr>
          <p:spPr>
            <a:xfrm>
              <a:off x="-4988721" y="4174267"/>
              <a:ext cx="940734" cy="106854"/>
            </a:xfrm>
            <a:prstGeom prst="rect">
              <a:avLst/>
            </a:prstGeom>
          </p:spPr>
          <p:txBody>
            <a:bodyPr wrap="square" anchor="ctr">
              <a:noAutofit/>
            </a:bodyPr>
            <a:lstStyle/>
            <a:p>
              <a:pPr algn="r"/>
              <a:r>
                <a:rPr lang="en-US" sz="600" dirty="0">
                  <a:latin typeface="Roboto" panose="02000000000000000000" pitchFamily="2" charset="0"/>
                </a:rPr>
                <a:t>credit cards secured</a:t>
              </a:r>
              <a:endParaRPr lang="en-US" sz="600" dirty="0"/>
            </a:p>
          </p:txBody>
        </p:sp>
        <p:sp>
          <p:nvSpPr>
            <p:cNvPr id="319" name="Rectangle 318"/>
            <p:cNvSpPr/>
            <p:nvPr/>
          </p:nvSpPr>
          <p:spPr>
            <a:xfrm>
              <a:off x="-5248278" y="4287710"/>
              <a:ext cx="1200292" cy="106854"/>
            </a:xfrm>
            <a:prstGeom prst="rect">
              <a:avLst/>
            </a:prstGeom>
          </p:spPr>
          <p:txBody>
            <a:bodyPr wrap="square" anchor="ctr">
              <a:noAutofit/>
            </a:bodyPr>
            <a:lstStyle/>
            <a:p>
              <a:pPr algn="r"/>
              <a:r>
                <a:rPr lang="en-US" sz="600" dirty="0">
                  <a:latin typeface="Roboto" panose="02000000000000000000" pitchFamily="2" charset="0"/>
                </a:rPr>
                <a:t>credit cards zero balance </a:t>
              </a:r>
              <a:r>
                <a:rPr lang="en-US" sz="600" dirty="0" err="1">
                  <a:latin typeface="Roboto" panose="02000000000000000000" pitchFamily="2" charset="0"/>
                </a:rPr>
                <a:t>tra</a:t>
              </a:r>
              <a:r>
                <a:rPr lang="en-US" sz="600" dirty="0">
                  <a:latin typeface="Roboto" panose="02000000000000000000" pitchFamily="2" charset="0"/>
                </a:rPr>
                <a:t>..</a:t>
              </a:r>
              <a:endParaRPr lang="en-US" sz="600" dirty="0"/>
            </a:p>
          </p:txBody>
        </p:sp>
        <p:sp>
          <p:nvSpPr>
            <p:cNvPr id="320" name="Rectangle 319"/>
            <p:cNvSpPr/>
            <p:nvPr/>
          </p:nvSpPr>
          <p:spPr>
            <a:xfrm>
              <a:off x="-5248278" y="4396966"/>
              <a:ext cx="1200292" cy="106854"/>
            </a:xfrm>
            <a:prstGeom prst="rect">
              <a:avLst/>
            </a:prstGeom>
          </p:spPr>
          <p:txBody>
            <a:bodyPr wrap="square" anchor="ctr">
              <a:noAutofit/>
            </a:bodyPr>
            <a:lstStyle/>
            <a:p>
              <a:pPr algn="r"/>
              <a:r>
                <a:rPr lang="en-US" sz="600" dirty="0">
                  <a:latin typeface="Roboto" panose="02000000000000000000" pitchFamily="2" charset="0"/>
                </a:rPr>
                <a:t>credit cards </a:t>
              </a:r>
              <a:r>
                <a:rPr lang="en-US" sz="600" dirty="0" err="1">
                  <a:latin typeface="Roboto" panose="02000000000000000000" pitchFamily="2" charset="0"/>
                </a:rPr>
                <a:t>europe</a:t>
              </a:r>
              <a:endParaRPr lang="en-US" sz="600" dirty="0"/>
            </a:p>
          </p:txBody>
        </p:sp>
        <p:sp>
          <p:nvSpPr>
            <p:cNvPr id="321" name="Rectangle 320"/>
            <p:cNvSpPr/>
            <p:nvPr/>
          </p:nvSpPr>
          <p:spPr>
            <a:xfrm>
              <a:off x="-5248278" y="4514610"/>
              <a:ext cx="1200292" cy="106854"/>
            </a:xfrm>
            <a:prstGeom prst="rect">
              <a:avLst/>
            </a:prstGeom>
          </p:spPr>
          <p:txBody>
            <a:bodyPr wrap="square" anchor="ctr">
              <a:noAutofit/>
            </a:bodyPr>
            <a:lstStyle/>
            <a:p>
              <a:pPr algn="r"/>
              <a:r>
                <a:rPr lang="en-US" sz="600" dirty="0">
                  <a:latin typeface="Roboto" panose="02000000000000000000" pitchFamily="2" charset="0"/>
                </a:rPr>
                <a:t>credit cards primary rental c..</a:t>
              </a:r>
              <a:endParaRPr lang="en-US" sz="600" dirty="0"/>
            </a:p>
          </p:txBody>
        </p:sp>
        <p:sp>
          <p:nvSpPr>
            <p:cNvPr id="322" name="Rectangle 321"/>
            <p:cNvSpPr/>
            <p:nvPr/>
          </p:nvSpPr>
          <p:spPr>
            <a:xfrm>
              <a:off x="-5248278" y="4623451"/>
              <a:ext cx="1200292" cy="106854"/>
            </a:xfrm>
            <a:prstGeom prst="rect">
              <a:avLst/>
            </a:prstGeom>
          </p:spPr>
          <p:txBody>
            <a:bodyPr wrap="square" anchor="ctr">
              <a:noAutofit/>
            </a:bodyPr>
            <a:lstStyle/>
            <a:p>
              <a:pPr algn="r"/>
              <a:r>
                <a:rPr lang="en-US" sz="600" dirty="0">
                  <a:latin typeface="Roboto" panose="02000000000000000000" pitchFamily="2" charset="0"/>
                </a:rPr>
                <a:t>credit cards zero interest bal..</a:t>
              </a:r>
              <a:endParaRPr lang="en-US" sz="600" dirty="0"/>
            </a:p>
          </p:txBody>
        </p:sp>
        <p:sp>
          <p:nvSpPr>
            <p:cNvPr id="323" name="Rectangle 322"/>
            <p:cNvSpPr/>
            <p:nvPr/>
          </p:nvSpPr>
          <p:spPr>
            <a:xfrm>
              <a:off x="-5248278" y="4733527"/>
              <a:ext cx="1200292" cy="106854"/>
            </a:xfrm>
            <a:prstGeom prst="rect">
              <a:avLst/>
            </a:prstGeom>
          </p:spPr>
          <p:txBody>
            <a:bodyPr wrap="square" anchor="ctr">
              <a:noAutofit/>
            </a:bodyPr>
            <a:lstStyle/>
            <a:p>
              <a:pPr algn="r"/>
              <a:r>
                <a:rPr lang="en-US" sz="600" dirty="0">
                  <a:latin typeface="Roboto" panose="02000000000000000000" pitchFamily="2" charset="0"/>
                </a:rPr>
                <a:t>credit cards easy to get </a:t>
              </a:r>
              <a:r>
                <a:rPr lang="en-US" sz="600" dirty="0" err="1">
                  <a:latin typeface="Roboto" panose="02000000000000000000" pitchFamily="2" charset="0"/>
                </a:rPr>
                <a:t>appr</a:t>
              </a:r>
              <a:r>
                <a:rPr lang="en-US" sz="600" dirty="0">
                  <a:latin typeface="Roboto" panose="02000000000000000000" pitchFamily="2" charset="0"/>
                </a:rPr>
                <a:t>..</a:t>
              </a:r>
              <a:endParaRPr lang="en-US" sz="600" dirty="0"/>
            </a:p>
          </p:txBody>
        </p:sp>
        <p:sp>
          <p:nvSpPr>
            <p:cNvPr id="324" name="Rectangle 323"/>
            <p:cNvSpPr/>
            <p:nvPr/>
          </p:nvSpPr>
          <p:spPr>
            <a:xfrm>
              <a:off x="-5248278" y="4847823"/>
              <a:ext cx="1200292" cy="106854"/>
            </a:xfrm>
            <a:prstGeom prst="rect">
              <a:avLst/>
            </a:prstGeom>
          </p:spPr>
          <p:txBody>
            <a:bodyPr wrap="square" anchor="ctr">
              <a:noAutofit/>
            </a:bodyPr>
            <a:lstStyle/>
            <a:p>
              <a:pPr algn="r"/>
              <a:r>
                <a:rPr lang="en-US" sz="600" dirty="0">
                  <a:latin typeface="Roboto" panose="02000000000000000000" pitchFamily="2" charset="0"/>
                </a:rPr>
                <a:t>credit cards 0 annual fee</a:t>
              </a:r>
              <a:endParaRPr lang="en-US" sz="600" dirty="0"/>
            </a:p>
          </p:txBody>
        </p:sp>
        <p:sp>
          <p:nvSpPr>
            <p:cNvPr id="325" name="Rectangle 324"/>
            <p:cNvSpPr/>
            <p:nvPr/>
          </p:nvSpPr>
          <p:spPr>
            <a:xfrm>
              <a:off x="-5248278" y="4963737"/>
              <a:ext cx="1200292" cy="106854"/>
            </a:xfrm>
            <a:prstGeom prst="rect">
              <a:avLst/>
            </a:prstGeom>
          </p:spPr>
          <p:txBody>
            <a:bodyPr wrap="square" anchor="ctr">
              <a:noAutofit/>
            </a:bodyPr>
            <a:lstStyle/>
            <a:p>
              <a:pPr algn="r"/>
              <a:r>
                <a:rPr lang="en-US" sz="600" dirty="0">
                  <a:latin typeface="Roboto" panose="02000000000000000000" pitchFamily="2" charset="0"/>
                </a:rPr>
                <a:t>credit cards m1 or m2</a:t>
              </a:r>
              <a:endParaRPr lang="en-US" sz="600" dirty="0"/>
            </a:p>
          </p:txBody>
        </p:sp>
        <p:sp>
          <p:nvSpPr>
            <p:cNvPr id="326" name="Rectangle 325"/>
            <p:cNvSpPr/>
            <p:nvPr/>
          </p:nvSpPr>
          <p:spPr>
            <a:xfrm>
              <a:off x="-5248278" y="5079136"/>
              <a:ext cx="1200292" cy="106854"/>
            </a:xfrm>
            <a:prstGeom prst="rect">
              <a:avLst/>
            </a:prstGeom>
          </p:spPr>
          <p:txBody>
            <a:bodyPr wrap="square" anchor="ctr">
              <a:noAutofit/>
            </a:bodyPr>
            <a:lstStyle/>
            <a:p>
              <a:pPr algn="r"/>
              <a:r>
                <a:rPr lang="en-US" sz="600" dirty="0">
                  <a:latin typeface="Roboto" panose="02000000000000000000" pitchFamily="2" charset="0"/>
                </a:rPr>
                <a:t>credit cards used in </a:t>
              </a:r>
              <a:r>
                <a:rPr lang="en-US" sz="600" dirty="0" err="1">
                  <a:latin typeface="Roboto" panose="02000000000000000000" pitchFamily="2" charset="0"/>
                </a:rPr>
                <a:t>europe</a:t>
              </a:r>
              <a:endParaRPr lang="en-US" sz="600" dirty="0"/>
            </a:p>
          </p:txBody>
        </p:sp>
        <p:sp>
          <p:nvSpPr>
            <p:cNvPr id="327" name="Rectangle 326"/>
            <p:cNvSpPr/>
            <p:nvPr/>
          </p:nvSpPr>
          <p:spPr>
            <a:xfrm>
              <a:off x="-5248278" y="5191070"/>
              <a:ext cx="1200292" cy="106854"/>
            </a:xfrm>
            <a:prstGeom prst="rect">
              <a:avLst/>
            </a:prstGeom>
          </p:spPr>
          <p:txBody>
            <a:bodyPr wrap="square" anchor="ctr">
              <a:noAutofit/>
            </a:bodyPr>
            <a:lstStyle/>
            <a:p>
              <a:pPr algn="r"/>
              <a:r>
                <a:rPr lang="en-US" sz="600" dirty="0">
                  <a:latin typeface="Roboto" panose="02000000000000000000" pitchFamily="2" charset="0"/>
                </a:rPr>
                <a:t>credit cards 300 limit</a:t>
              </a:r>
              <a:endParaRPr lang="en-US" sz="600" dirty="0"/>
            </a:p>
          </p:txBody>
        </p:sp>
        <p:sp>
          <p:nvSpPr>
            <p:cNvPr id="328" name="Rectangle 327"/>
            <p:cNvSpPr/>
            <p:nvPr/>
          </p:nvSpPr>
          <p:spPr>
            <a:xfrm>
              <a:off x="-5248278" y="5303829"/>
              <a:ext cx="1200292" cy="106854"/>
            </a:xfrm>
            <a:prstGeom prst="rect">
              <a:avLst/>
            </a:prstGeom>
          </p:spPr>
          <p:txBody>
            <a:bodyPr wrap="square" anchor="ctr">
              <a:noAutofit/>
            </a:bodyPr>
            <a:lstStyle/>
            <a:p>
              <a:pPr algn="r"/>
              <a:r>
                <a:rPr lang="en-US" sz="600" dirty="0">
                  <a:latin typeface="Roboto" panose="02000000000000000000" pitchFamily="2" charset="0"/>
                </a:rPr>
                <a:t>credit cards good or bad</a:t>
              </a:r>
              <a:endParaRPr lang="en-US" sz="600" dirty="0"/>
            </a:p>
          </p:txBody>
        </p:sp>
        <p:sp>
          <p:nvSpPr>
            <p:cNvPr id="329" name="Rectangle 328"/>
            <p:cNvSpPr/>
            <p:nvPr/>
          </p:nvSpPr>
          <p:spPr>
            <a:xfrm>
              <a:off x="-5248278" y="5416770"/>
              <a:ext cx="1200292" cy="106854"/>
            </a:xfrm>
            <a:prstGeom prst="rect">
              <a:avLst/>
            </a:prstGeom>
          </p:spPr>
          <p:txBody>
            <a:bodyPr wrap="square" anchor="ctr">
              <a:noAutofit/>
            </a:bodyPr>
            <a:lstStyle/>
            <a:p>
              <a:pPr algn="r"/>
              <a:r>
                <a:rPr lang="en-US" sz="600" dirty="0">
                  <a:latin typeface="Roboto" panose="02000000000000000000" pitchFamily="2" charset="0"/>
                </a:rPr>
                <a:t>credit cards </a:t>
              </a:r>
              <a:r>
                <a:rPr lang="en-US" sz="600" dirty="0" err="1">
                  <a:latin typeface="Roboto" panose="02000000000000000000" pitchFamily="2" charset="0"/>
                </a:rPr>
                <a:t>korea</a:t>
              </a:r>
              <a:endParaRPr lang="en-US" sz="600" dirty="0"/>
            </a:p>
          </p:txBody>
        </p:sp>
        <p:sp>
          <p:nvSpPr>
            <p:cNvPr id="330" name="Rectangle 329"/>
            <p:cNvSpPr/>
            <p:nvPr/>
          </p:nvSpPr>
          <p:spPr>
            <a:xfrm>
              <a:off x="-5248278" y="5540680"/>
              <a:ext cx="1200292" cy="106854"/>
            </a:xfrm>
            <a:prstGeom prst="rect">
              <a:avLst/>
            </a:prstGeom>
          </p:spPr>
          <p:txBody>
            <a:bodyPr wrap="square" anchor="ctr">
              <a:noAutofit/>
            </a:bodyPr>
            <a:lstStyle/>
            <a:p>
              <a:pPr algn="r"/>
              <a:r>
                <a:rPr lang="en-US" sz="600" dirty="0">
                  <a:latin typeface="Roboto" panose="02000000000000000000" pitchFamily="2" charset="0"/>
                </a:rPr>
                <a:t>credit cards </a:t>
              </a:r>
              <a:r>
                <a:rPr lang="en-US" sz="600" dirty="0" err="1">
                  <a:latin typeface="Roboto" panose="02000000000000000000" pitchFamily="2" charset="0"/>
                </a:rPr>
                <a:t>quickbooks</a:t>
              </a:r>
              <a:endParaRPr lang="en-US" sz="600" dirty="0"/>
            </a:p>
          </p:txBody>
        </p:sp>
        <p:sp>
          <p:nvSpPr>
            <p:cNvPr id="331" name="Rectangle 330"/>
            <p:cNvSpPr/>
            <p:nvPr/>
          </p:nvSpPr>
          <p:spPr>
            <a:xfrm>
              <a:off x="-5248278" y="5650439"/>
              <a:ext cx="1200292" cy="106854"/>
            </a:xfrm>
            <a:prstGeom prst="rect">
              <a:avLst/>
            </a:prstGeom>
          </p:spPr>
          <p:txBody>
            <a:bodyPr wrap="square" anchor="ctr">
              <a:noAutofit/>
            </a:bodyPr>
            <a:lstStyle/>
            <a:p>
              <a:pPr algn="r"/>
              <a:r>
                <a:rPr lang="en-US" sz="600" dirty="0">
                  <a:latin typeface="Roboto" panose="02000000000000000000" pitchFamily="2" charset="0"/>
                </a:rPr>
                <a:t>credit cards 700 credit score </a:t>
              </a:r>
              <a:endParaRPr lang="en-US" sz="600" dirty="0"/>
            </a:p>
          </p:txBody>
        </p:sp>
        <p:sp>
          <p:nvSpPr>
            <p:cNvPr id="332" name="Rectangle 331"/>
            <p:cNvSpPr/>
            <p:nvPr/>
          </p:nvSpPr>
          <p:spPr>
            <a:xfrm>
              <a:off x="-5248278" y="5761897"/>
              <a:ext cx="1200292" cy="106854"/>
            </a:xfrm>
            <a:prstGeom prst="rect">
              <a:avLst/>
            </a:prstGeom>
          </p:spPr>
          <p:txBody>
            <a:bodyPr wrap="square" anchor="ctr">
              <a:noAutofit/>
            </a:bodyPr>
            <a:lstStyle/>
            <a:p>
              <a:pPr algn="r"/>
              <a:r>
                <a:rPr lang="en-US" sz="600" dirty="0">
                  <a:latin typeface="Roboto" panose="02000000000000000000" pitchFamily="2" charset="0"/>
                </a:rPr>
                <a:t>credit cards john </a:t>
              </a:r>
              <a:r>
                <a:rPr lang="en-US" sz="600" dirty="0" err="1">
                  <a:latin typeface="Roboto" panose="02000000000000000000" pitchFamily="2" charset="0"/>
                </a:rPr>
                <a:t>lewis</a:t>
              </a:r>
              <a:endParaRPr lang="en-US" sz="600" dirty="0"/>
            </a:p>
          </p:txBody>
        </p:sp>
        <p:sp>
          <p:nvSpPr>
            <p:cNvPr id="333" name="Rectangle 332"/>
            <p:cNvSpPr/>
            <p:nvPr/>
          </p:nvSpPr>
          <p:spPr>
            <a:xfrm>
              <a:off x="-5248278" y="5878157"/>
              <a:ext cx="1200292" cy="106854"/>
            </a:xfrm>
            <a:prstGeom prst="rect">
              <a:avLst/>
            </a:prstGeom>
          </p:spPr>
          <p:txBody>
            <a:bodyPr wrap="square" anchor="ctr">
              <a:noAutofit/>
            </a:bodyPr>
            <a:lstStyle/>
            <a:p>
              <a:pPr algn="r"/>
              <a:r>
                <a:rPr lang="en-US" sz="600" dirty="0">
                  <a:latin typeface="Roboto" panose="02000000000000000000" pitchFamily="2" charset="0"/>
                </a:rPr>
                <a:t>credit card </a:t>
              </a:r>
              <a:r>
                <a:rPr lang="en-US" sz="600" dirty="0" err="1">
                  <a:latin typeface="Roboto" panose="02000000000000000000" pitchFamily="2" charset="0"/>
                </a:rPr>
                <a:t>xls</a:t>
              </a:r>
              <a:endParaRPr lang="en-US" sz="600" dirty="0"/>
            </a:p>
          </p:txBody>
        </p:sp>
        <p:sp>
          <p:nvSpPr>
            <p:cNvPr id="334" name="Rectangle 333"/>
            <p:cNvSpPr/>
            <p:nvPr/>
          </p:nvSpPr>
          <p:spPr>
            <a:xfrm>
              <a:off x="-5248278" y="5992740"/>
              <a:ext cx="1200292" cy="106854"/>
            </a:xfrm>
            <a:prstGeom prst="rect">
              <a:avLst/>
            </a:prstGeom>
          </p:spPr>
          <p:txBody>
            <a:bodyPr wrap="square" anchor="ctr">
              <a:noAutofit/>
            </a:bodyPr>
            <a:lstStyle/>
            <a:p>
              <a:pPr algn="r"/>
              <a:r>
                <a:rPr lang="en-US" sz="600" dirty="0">
                  <a:latin typeface="Roboto" panose="02000000000000000000" pitchFamily="2" charset="0"/>
                </a:rPr>
                <a:t>credit cards 3000</a:t>
              </a:r>
              <a:endParaRPr lang="en-US" sz="600" dirty="0"/>
            </a:p>
          </p:txBody>
        </p:sp>
        <p:sp>
          <p:nvSpPr>
            <p:cNvPr id="335" name="Rectangle 334"/>
            <p:cNvSpPr/>
            <p:nvPr/>
          </p:nvSpPr>
          <p:spPr>
            <a:xfrm>
              <a:off x="-5248278" y="6104352"/>
              <a:ext cx="1200292" cy="106854"/>
            </a:xfrm>
            <a:prstGeom prst="rect">
              <a:avLst/>
            </a:prstGeom>
          </p:spPr>
          <p:txBody>
            <a:bodyPr wrap="square" anchor="ctr">
              <a:noAutofit/>
            </a:bodyPr>
            <a:lstStyle/>
            <a:p>
              <a:pPr algn="r"/>
              <a:r>
                <a:rPr lang="en-US" sz="600" dirty="0">
                  <a:latin typeface="Roboto" panose="02000000000000000000" pitchFamily="2" charset="0"/>
                </a:rPr>
                <a:t>credit card 700 dollar limit</a:t>
              </a:r>
              <a:endParaRPr lang="en-US" sz="600" dirty="0"/>
            </a:p>
          </p:txBody>
        </p:sp>
        <p:sp>
          <p:nvSpPr>
            <p:cNvPr id="336" name="Rectangle 335"/>
            <p:cNvSpPr/>
            <p:nvPr/>
          </p:nvSpPr>
          <p:spPr>
            <a:xfrm>
              <a:off x="-5248278" y="6219634"/>
              <a:ext cx="1200292" cy="106854"/>
            </a:xfrm>
            <a:prstGeom prst="rect">
              <a:avLst/>
            </a:prstGeom>
          </p:spPr>
          <p:txBody>
            <a:bodyPr wrap="square" anchor="ctr">
              <a:noAutofit/>
            </a:bodyPr>
            <a:lstStyle/>
            <a:p>
              <a:pPr algn="r"/>
              <a:r>
                <a:rPr lang="en-US" sz="600" dirty="0">
                  <a:latin typeface="Roboto" panose="02000000000000000000" pitchFamily="2" charset="0"/>
                </a:rPr>
                <a:t>credit cards 4 bad credit</a:t>
              </a:r>
              <a:endParaRPr lang="en-US" sz="600" dirty="0"/>
            </a:p>
          </p:txBody>
        </p:sp>
        <p:sp>
          <p:nvSpPr>
            <p:cNvPr id="337" name="Rectangle 336"/>
            <p:cNvSpPr/>
            <p:nvPr/>
          </p:nvSpPr>
          <p:spPr>
            <a:xfrm>
              <a:off x="-5248278" y="6333584"/>
              <a:ext cx="1200292" cy="106854"/>
            </a:xfrm>
            <a:prstGeom prst="rect">
              <a:avLst/>
            </a:prstGeom>
          </p:spPr>
          <p:txBody>
            <a:bodyPr wrap="square" anchor="ctr">
              <a:noAutofit/>
            </a:bodyPr>
            <a:lstStyle/>
            <a:p>
              <a:pPr algn="r"/>
              <a:r>
                <a:rPr lang="en-US" sz="600" dirty="0">
                  <a:latin typeface="Roboto" panose="02000000000000000000" pitchFamily="2" charset="0"/>
                </a:rPr>
                <a:t>credit cards just for gas</a:t>
              </a:r>
              <a:endParaRPr lang="en-US" sz="600" dirty="0"/>
            </a:p>
          </p:txBody>
        </p:sp>
      </p:grpSp>
    </p:spTree>
    <p:extLst>
      <p:ext uri="{BB962C8B-B14F-4D97-AF65-F5344CB8AC3E}">
        <p14:creationId xmlns:p14="http://schemas.microsoft.com/office/powerpoint/2010/main" val="1860029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Contextual Features</a:t>
            </a:r>
          </a:p>
        </p:txBody>
      </p:sp>
      <p:sp>
        <p:nvSpPr>
          <p:cNvPr id="4" name="Content Placeholder 3"/>
          <p:cNvSpPr>
            <a:spLocks noGrp="1"/>
          </p:cNvSpPr>
          <p:nvPr>
            <p:ph idx="1"/>
          </p:nvPr>
        </p:nvSpPr>
        <p:spPr>
          <a:xfrm>
            <a:off x="457200" y="4581128"/>
            <a:ext cx="8229600" cy="1935163"/>
          </a:xfrm>
        </p:spPr>
        <p:txBody>
          <a:bodyPr>
            <a:noAutofit/>
          </a:bodyPr>
          <a:lstStyle/>
          <a:p>
            <a:pPr lvl="0">
              <a:defRPr/>
            </a:pPr>
            <a:r>
              <a:rPr lang="en-US" sz="2800" dirty="0"/>
              <a:t>Historical features comprise 18 of top 20 most informative features</a:t>
            </a:r>
          </a:p>
          <a:p>
            <a:pPr lvl="0">
              <a:defRPr/>
            </a:pPr>
            <a:r>
              <a:rPr lang="en-US" sz="2800" dirty="0"/>
              <a:t>Contextual features remain important for “cold start” (for new users, new ads)</a:t>
            </a:r>
          </a:p>
        </p:txBody>
      </p:sp>
      <p:sp>
        <p:nvSpPr>
          <p:cNvPr id="15" name="TextBox 14"/>
          <p:cNvSpPr txBox="1"/>
          <p:nvPr/>
        </p:nvSpPr>
        <p:spPr>
          <a:xfrm>
            <a:off x="838200" y="2083099"/>
            <a:ext cx="3491346" cy="2209998"/>
          </a:xfrm>
          <a:prstGeom prst="rect">
            <a:avLst/>
          </a:prstGeom>
          <a:solidFill>
            <a:schemeClr val="accent2">
              <a:lumMod val="20000"/>
              <a:lumOff val="80000"/>
            </a:schemeClr>
          </a:solidFill>
        </p:spPr>
        <p:txBody>
          <a:bodyPr wrap="square" rtlCol="0">
            <a:noAutofit/>
          </a:bodyPr>
          <a:lstStyle/>
          <a:p>
            <a:r>
              <a:rPr lang="en-US" sz="2400" dirty="0"/>
              <a:t>Local time of day</a:t>
            </a:r>
          </a:p>
          <a:p>
            <a:r>
              <a:rPr lang="en-US" sz="2400" dirty="0"/>
              <a:t>Day of week</a:t>
            </a:r>
          </a:p>
          <a:p>
            <a:r>
              <a:rPr lang="en-US" sz="2400" dirty="0"/>
              <a:t>Device</a:t>
            </a:r>
          </a:p>
          <a:p>
            <a:r>
              <a:rPr lang="en-US" sz="2400" dirty="0"/>
              <a:t>Current page</a:t>
            </a:r>
          </a:p>
          <a:p>
            <a:r>
              <a:rPr lang="en-US" dirty="0"/>
              <a:t>…</a:t>
            </a:r>
          </a:p>
        </p:txBody>
      </p:sp>
      <p:sp>
        <p:nvSpPr>
          <p:cNvPr id="16" name="TextBox 15"/>
          <p:cNvSpPr txBox="1"/>
          <p:nvPr/>
        </p:nvSpPr>
        <p:spPr>
          <a:xfrm>
            <a:off x="4716016" y="2103437"/>
            <a:ext cx="3970784" cy="2189659"/>
          </a:xfrm>
          <a:prstGeom prst="rect">
            <a:avLst/>
          </a:prstGeom>
          <a:solidFill>
            <a:schemeClr val="accent2">
              <a:lumMod val="20000"/>
              <a:lumOff val="80000"/>
            </a:schemeClr>
          </a:solidFill>
        </p:spPr>
        <p:txBody>
          <a:bodyPr wrap="square" rtlCol="0">
            <a:noAutofit/>
          </a:bodyPr>
          <a:lstStyle/>
          <a:p>
            <a:r>
              <a:rPr lang="en-US" sz="2400" dirty="0"/>
              <a:t>Cumulative </a:t>
            </a:r>
            <a:r>
              <a:rPr lang="en-US" sz="2400" dirty="0" err="1"/>
              <a:t>num</a:t>
            </a:r>
            <a:r>
              <a:rPr lang="en-US" sz="2400" dirty="0"/>
              <a:t> clicks ad</a:t>
            </a:r>
          </a:p>
          <a:p>
            <a:r>
              <a:rPr lang="en-US" sz="2400" dirty="0"/>
              <a:t>Cumulative num </a:t>
            </a:r>
            <a:r>
              <a:rPr lang="en-US" sz="2400" dirty="0" err="1"/>
              <a:t>imprs</a:t>
            </a:r>
            <a:r>
              <a:rPr lang="en-US" sz="2400" dirty="0"/>
              <a:t> ad</a:t>
            </a:r>
          </a:p>
          <a:p>
            <a:r>
              <a:rPr lang="en-US" sz="2400" dirty="0"/>
              <a:t>Average CTR ad last week</a:t>
            </a:r>
          </a:p>
          <a:p>
            <a:r>
              <a:rPr lang="en-US" sz="2400" dirty="0"/>
              <a:t>Average CTR user</a:t>
            </a:r>
          </a:p>
          <a:p>
            <a:r>
              <a:rPr lang="en-US" sz="2400" dirty="0"/>
              <a:t>…</a:t>
            </a:r>
          </a:p>
        </p:txBody>
      </p:sp>
      <p:sp>
        <p:nvSpPr>
          <p:cNvPr id="19" name="Rectangle 18"/>
          <p:cNvSpPr/>
          <p:nvPr/>
        </p:nvSpPr>
        <p:spPr>
          <a:xfrm>
            <a:off x="873201" y="1504060"/>
            <a:ext cx="3456345" cy="461665"/>
          </a:xfrm>
          <a:prstGeom prst="rect">
            <a:avLst/>
          </a:prstGeom>
        </p:spPr>
        <p:txBody>
          <a:bodyPr wrap="square">
            <a:noAutofit/>
          </a:bodyPr>
          <a:lstStyle/>
          <a:p>
            <a:r>
              <a:rPr lang="en-US" sz="2400" b="1" dirty="0"/>
              <a:t>Contextual features</a:t>
            </a:r>
          </a:p>
        </p:txBody>
      </p:sp>
      <p:sp>
        <p:nvSpPr>
          <p:cNvPr id="8" name="Rectangle 7">
            <a:extLst>
              <a:ext uri="{FF2B5EF4-FFF2-40B4-BE49-F238E27FC236}">
                <a16:creationId xmlns:a16="http://schemas.microsoft.com/office/drawing/2014/main" id="{C0DDC934-50EC-0845-B6C8-916E131C383A}"/>
              </a:ext>
            </a:extLst>
          </p:cNvPr>
          <p:cNvSpPr/>
          <p:nvPr/>
        </p:nvSpPr>
        <p:spPr>
          <a:xfrm>
            <a:off x="4946077" y="1517915"/>
            <a:ext cx="3363928" cy="461665"/>
          </a:xfrm>
          <a:prstGeom prst="rect">
            <a:avLst/>
          </a:prstGeom>
        </p:spPr>
        <p:txBody>
          <a:bodyPr wrap="square">
            <a:noAutofit/>
          </a:bodyPr>
          <a:lstStyle/>
          <a:p>
            <a:r>
              <a:rPr lang="en-US" sz="2400" b="1" dirty="0"/>
              <a:t>Historical features</a:t>
            </a:r>
          </a:p>
        </p:txBody>
      </p:sp>
    </p:spTree>
    <p:extLst>
      <p:ext uri="{BB962C8B-B14F-4D97-AF65-F5344CB8AC3E}">
        <p14:creationId xmlns:p14="http://schemas.microsoft.com/office/powerpoint/2010/main" val="739722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075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18854"/>
            <a:ext cx="7772400" cy="900546"/>
          </a:xfrm>
        </p:spPr>
        <p:txBody>
          <a:bodyPr/>
          <a:lstStyle/>
          <a:p>
            <a:r>
              <a:rPr lang="en-US" dirty="0"/>
              <a:t>Predicting Clicks</a:t>
            </a:r>
          </a:p>
        </p:txBody>
      </p:sp>
      <p:sp>
        <p:nvSpPr>
          <p:cNvPr id="3" name="Subtitle 2"/>
          <p:cNvSpPr>
            <a:spLocks noGrp="1"/>
          </p:cNvSpPr>
          <p:nvPr>
            <p:ph type="subTitle" idx="1"/>
          </p:nvPr>
        </p:nvSpPr>
        <p:spPr/>
        <p:txBody>
          <a:bodyPr/>
          <a:lstStyle/>
          <a:p>
            <a:r>
              <a:rPr lang="en-US" dirty="0"/>
              <a:t>Deep Nets</a:t>
            </a:r>
            <a:endParaRPr lang="en-IN" dirty="0"/>
          </a:p>
        </p:txBody>
      </p:sp>
    </p:spTree>
    <p:extLst>
      <p:ext uri="{BB962C8B-B14F-4D97-AF65-F5344CB8AC3E}">
        <p14:creationId xmlns:p14="http://schemas.microsoft.com/office/powerpoint/2010/main" val="1583259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Nets at Alibaba</a:t>
            </a:r>
          </a:p>
        </p:txBody>
      </p:sp>
      <p:sp>
        <p:nvSpPr>
          <p:cNvPr id="4" name="Content Placeholder 3"/>
          <p:cNvSpPr>
            <a:spLocks noGrp="1"/>
          </p:cNvSpPr>
          <p:nvPr>
            <p:ph idx="1"/>
          </p:nvPr>
        </p:nvSpPr>
        <p:spPr>
          <a:xfrm>
            <a:off x="457200" y="1371601"/>
            <a:ext cx="8229600" cy="838199"/>
          </a:xfrm>
        </p:spPr>
        <p:txBody>
          <a:bodyPr>
            <a:noAutofit/>
          </a:bodyPr>
          <a:lstStyle/>
          <a:p>
            <a:r>
              <a:rPr lang="en-US" sz="2400" dirty="0"/>
              <a:t>0.6 billion goods, 100,000 categories, 60 million users</a:t>
            </a:r>
          </a:p>
          <a:p>
            <a:r>
              <a:rPr lang="en-US" sz="2400" dirty="0"/>
              <a:t>1 billion features, 2 billion examples.</a:t>
            </a:r>
          </a:p>
          <a:p>
            <a:r>
              <a:rPr lang="en-US" sz="2400" dirty="0"/>
              <a:t>Predict click on an advertised product  </a:t>
            </a:r>
          </a:p>
        </p:txBody>
      </p:sp>
      <p:sp>
        <p:nvSpPr>
          <p:cNvPr id="10" name="Rectangle 9">
            <a:extLst>
              <a:ext uri="{FF2B5EF4-FFF2-40B4-BE49-F238E27FC236}">
                <a16:creationId xmlns:a16="http://schemas.microsoft.com/office/drawing/2014/main" id="{99A5974D-6198-4D57-A2FB-40C7FA8AF071}"/>
              </a:ext>
            </a:extLst>
          </p:cNvPr>
          <p:cNvSpPr/>
          <p:nvPr/>
        </p:nvSpPr>
        <p:spPr>
          <a:xfrm>
            <a:off x="685469" y="6467965"/>
            <a:ext cx="8229600" cy="276999"/>
          </a:xfrm>
          <a:prstGeom prst="rect">
            <a:avLst/>
          </a:prstGeom>
          <a:noFill/>
        </p:spPr>
        <p:txBody>
          <a:bodyPr wrap="none" anchor="b">
            <a:noAutofit/>
          </a:bodyPr>
          <a:lstStyle/>
          <a:p>
            <a:pPr algn="r"/>
            <a:r>
              <a:rPr lang="en-US" sz="1000" dirty="0">
                <a:solidFill>
                  <a:schemeClr val="bg1">
                    <a:lumMod val="50000"/>
                  </a:schemeClr>
                </a:solidFill>
              </a:rPr>
              <a:t>Source: Zhou et al., arXiv:1706.06978 (2017) </a:t>
            </a:r>
          </a:p>
        </p:txBody>
      </p:sp>
      <p:graphicFrame>
        <p:nvGraphicFramePr>
          <p:cNvPr id="11" name="Table 10" descr="A screenshot of characteristics of data highlights the significance of user behavior features in the operation of deep nets." title="Deep Nets at Alibaba"/>
          <p:cNvGraphicFramePr>
            <a:graphicFrameLocks noGrp="1"/>
          </p:cNvGraphicFramePr>
          <p:nvPr/>
        </p:nvGraphicFramePr>
        <p:xfrm>
          <a:off x="1283679" y="2681648"/>
          <a:ext cx="7403120" cy="3710364"/>
        </p:xfrm>
        <a:graphic>
          <a:graphicData uri="http://schemas.openxmlformats.org/drawingml/2006/table">
            <a:tbl>
              <a:tblPr firstRow="1" bandRow="1">
                <a:tableStyleId>{21E4AEA4-8DFA-4A89-87EB-49C32662AFE0}</a:tableStyleId>
              </a:tblPr>
              <a:tblGrid>
                <a:gridCol w="1335696">
                  <a:extLst>
                    <a:ext uri="{9D8B030D-6E8A-4147-A177-3AD203B41FA5}">
                      <a16:colId xmlns:a16="http://schemas.microsoft.com/office/drawing/2014/main" val="1286346779"/>
                    </a:ext>
                  </a:extLst>
                </a:gridCol>
                <a:gridCol w="1438275">
                  <a:extLst>
                    <a:ext uri="{9D8B030D-6E8A-4147-A177-3AD203B41FA5}">
                      <a16:colId xmlns:a16="http://schemas.microsoft.com/office/drawing/2014/main" val="1162354906"/>
                    </a:ext>
                  </a:extLst>
                </a:gridCol>
                <a:gridCol w="1333500">
                  <a:extLst>
                    <a:ext uri="{9D8B030D-6E8A-4147-A177-3AD203B41FA5}">
                      <a16:colId xmlns:a16="http://schemas.microsoft.com/office/drawing/2014/main" val="175582712"/>
                    </a:ext>
                  </a:extLst>
                </a:gridCol>
                <a:gridCol w="1428750">
                  <a:extLst>
                    <a:ext uri="{9D8B030D-6E8A-4147-A177-3AD203B41FA5}">
                      <a16:colId xmlns:a16="http://schemas.microsoft.com/office/drawing/2014/main" val="841279810"/>
                    </a:ext>
                  </a:extLst>
                </a:gridCol>
                <a:gridCol w="1866899">
                  <a:extLst>
                    <a:ext uri="{9D8B030D-6E8A-4147-A177-3AD203B41FA5}">
                      <a16:colId xmlns:a16="http://schemas.microsoft.com/office/drawing/2014/main" val="3696016024"/>
                    </a:ext>
                  </a:extLst>
                </a:gridCol>
              </a:tblGrid>
              <a:tr h="265026">
                <a:tc>
                  <a:txBody>
                    <a:bodyPr/>
                    <a:lstStyle/>
                    <a:p>
                      <a:pPr algn="ctr"/>
                      <a:r>
                        <a:rPr lang="en-US" sz="1000" dirty="0">
                          <a:solidFill>
                            <a:schemeClr val="bg1"/>
                          </a:solidFill>
                          <a:latin typeface="+mn-lt"/>
                        </a:rPr>
                        <a:t>Category</a:t>
                      </a:r>
                    </a:p>
                  </a:txBody>
                  <a:tcPr anchor="ctr">
                    <a:solidFill>
                      <a:srgbClr val="A41034"/>
                    </a:solidFill>
                  </a:tcPr>
                </a:tc>
                <a:tc>
                  <a:txBody>
                    <a:bodyPr/>
                    <a:lstStyle/>
                    <a:p>
                      <a:pPr algn="ctr"/>
                      <a:r>
                        <a:rPr lang="en-US" sz="1000" dirty="0">
                          <a:solidFill>
                            <a:schemeClr val="bg1"/>
                          </a:solidFill>
                          <a:latin typeface="+mn-lt"/>
                        </a:rPr>
                        <a:t>Feature Group</a:t>
                      </a:r>
                    </a:p>
                  </a:txBody>
                  <a:tcPr anchor="ctr">
                    <a:solidFill>
                      <a:srgbClr val="A41034"/>
                    </a:solidFill>
                  </a:tcPr>
                </a:tc>
                <a:tc>
                  <a:txBody>
                    <a:bodyPr/>
                    <a:lstStyle/>
                    <a:p>
                      <a:pPr algn="ctr"/>
                      <a:r>
                        <a:rPr lang="en-US" sz="1000" dirty="0">
                          <a:solidFill>
                            <a:schemeClr val="bg1"/>
                          </a:solidFill>
                          <a:latin typeface="+mn-lt"/>
                        </a:rPr>
                        <a:t>Dimensionality</a:t>
                      </a:r>
                    </a:p>
                  </a:txBody>
                  <a:tcPr anchor="ctr">
                    <a:solidFill>
                      <a:srgbClr val="A41034"/>
                    </a:solidFill>
                  </a:tcPr>
                </a:tc>
                <a:tc>
                  <a:txBody>
                    <a:bodyPr/>
                    <a:lstStyle/>
                    <a:p>
                      <a:pPr algn="ctr"/>
                      <a:r>
                        <a:rPr lang="en-US" sz="1000" dirty="0">
                          <a:solidFill>
                            <a:schemeClr val="bg1"/>
                          </a:solidFill>
                          <a:latin typeface="+mn-lt"/>
                        </a:rPr>
                        <a:t>Type</a:t>
                      </a:r>
                    </a:p>
                  </a:txBody>
                  <a:tcPr anchor="ctr">
                    <a:solidFill>
                      <a:srgbClr val="A41034"/>
                    </a:solidFill>
                  </a:tcPr>
                </a:tc>
                <a:tc>
                  <a:txBody>
                    <a:bodyPr/>
                    <a:lstStyle/>
                    <a:p>
                      <a:pPr algn="ctr"/>
                      <a:r>
                        <a:rPr lang="en-US" sz="1000" dirty="0">
                          <a:solidFill>
                            <a:schemeClr val="bg1"/>
                          </a:solidFill>
                          <a:latin typeface="+mn-lt"/>
                        </a:rPr>
                        <a:t>#Nonzero Ids per Instance</a:t>
                      </a:r>
                    </a:p>
                  </a:txBody>
                  <a:tcPr anchor="ctr">
                    <a:solidFill>
                      <a:srgbClr val="A41034"/>
                    </a:solidFill>
                  </a:tcPr>
                </a:tc>
                <a:extLst>
                  <a:ext uri="{0D108BD9-81ED-4DB2-BD59-A6C34878D82A}">
                    <a16:rowId xmlns:a16="http://schemas.microsoft.com/office/drawing/2014/main" val="2196793299"/>
                  </a:ext>
                </a:extLst>
              </a:tr>
              <a:tr h="265026">
                <a:tc rowSpan="3">
                  <a:txBody>
                    <a:bodyPr/>
                    <a:lstStyle/>
                    <a:p>
                      <a:pPr algn="l"/>
                      <a:r>
                        <a:rPr lang="en-US" sz="1000" dirty="0">
                          <a:solidFill>
                            <a:srgbClr val="202124"/>
                          </a:solidFill>
                          <a:latin typeface="+mn-lt"/>
                        </a:rPr>
                        <a:t>User Profile </a:t>
                      </a:r>
                      <a:br>
                        <a:rPr lang="en-US" sz="1000" dirty="0">
                          <a:solidFill>
                            <a:srgbClr val="202124"/>
                          </a:solidFill>
                          <a:latin typeface="+mn-lt"/>
                        </a:rPr>
                      </a:br>
                      <a:r>
                        <a:rPr lang="en-US" sz="1000" dirty="0">
                          <a:solidFill>
                            <a:srgbClr val="202124"/>
                          </a:solidFill>
                          <a:latin typeface="+mn-lt"/>
                        </a:rPr>
                        <a:t>Features</a:t>
                      </a:r>
                      <a:endParaRPr lang="en-US" sz="1000" dirty="0">
                        <a:latin typeface="+mn-lt"/>
                      </a:endParaRPr>
                    </a:p>
                  </a:txBody>
                  <a:tcPr anchor="ctr">
                    <a:lnB w="12700" cap="flat" cmpd="sng" algn="ctr">
                      <a:solidFill>
                        <a:srgbClr val="E8D0D0"/>
                      </a:solidFill>
                      <a:prstDash val="solid"/>
                      <a:round/>
                      <a:headEnd type="none" w="med" len="med"/>
                      <a:tailEnd type="none" w="med" len="med"/>
                    </a:lnB>
                    <a:solidFill>
                      <a:srgbClr val="F4E9E9"/>
                    </a:solidFill>
                  </a:tcPr>
                </a:tc>
                <a:tc>
                  <a:txBody>
                    <a:bodyPr/>
                    <a:lstStyle/>
                    <a:p>
                      <a:pPr algn="l"/>
                      <a:r>
                        <a:rPr lang="en-US" sz="1000" dirty="0">
                          <a:solidFill>
                            <a:srgbClr val="202124"/>
                          </a:solidFill>
                          <a:latin typeface="+mn-lt"/>
                        </a:rPr>
                        <a:t>gender</a:t>
                      </a:r>
                      <a:endParaRPr lang="en-US" sz="1000" dirty="0">
                        <a:latin typeface="+mn-lt"/>
                      </a:endParaRPr>
                    </a:p>
                  </a:txBody>
                  <a:tcPr anchor="ctr">
                    <a:solidFill>
                      <a:srgbClr val="F4E9E9"/>
                    </a:solidFill>
                  </a:tcPr>
                </a:tc>
                <a:tc>
                  <a:txBody>
                    <a:bodyPr/>
                    <a:lstStyle/>
                    <a:p>
                      <a:pPr algn="ctr"/>
                      <a:r>
                        <a:rPr lang="en-US" sz="1000" dirty="0">
                          <a:latin typeface="+mn-lt"/>
                        </a:rPr>
                        <a:t>2</a:t>
                      </a:r>
                    </a:p>
                  </a:txBody>
                  <a:tcPr anchor="ctr">
                    <a:solidFill>
                      <a:srgbClr val="F4E9E9"/>
                    </a:solidFill>
                  </a:tcPr>
                </a:tc>
                <a:tc>
                  <a:txBody>
                    <a:bodyPr/>
                    <a:lstStyle/>
                    <a:p>
                      <a:pPr algn="ctr"/>
                      <a:r>
                        <a:rPr lang="en-US" sz="1000" dirty="0">
                          <a:latin typeface="+mn-lt"/>
                        </a:rPr>
                        <a:t>one-hot</a:t>
                      </a:r>
                    </a:p>
                  </a:txBody>
                  <a:tcPr anchor="ctr">
                    <a:solidFill>
                      <a:srgbClr val="F4E9E9"/>
                    </a:solidFill>
                  </a:tcPr>
                </a:tc>
                <a:tc>
                  <a:txBody>
                    <a:bodyPr/>
                    <a:lstStyle/>
                    <a:p>
                      <a:pPr algn="ctr"/>
                      <a:r>
                        <a:rPr lang="en-US" sz="1000" dirty="0">
                          <a:latin typeface="+mn-lt"/>
                        </a:rPr>
                        <a:t>1</a:t>
                      </a:r>
                    </a:p>
                  </a:txBody>
                  <a:tcPr anchor="ctr">
                    <a:solidFill>
                      <a:srgbClr val="F4E9E9"/>
                    </a:solidFill>
                  </a:tcPr>
                </a:tc>
                <a:extLst>
                  <a:ext uri="{0D108BD9-81ED-4DB2-BD59-A6C34878D82A}">
                    <a16:rowId xmlns:a16="http://schemas.microsoft.com/office/drawing/2014/main" val="4277244450"/>
                  </a:ext>
                </a:extLst>
              </a:tr>
              <a:tr h="265026">
                <a:tc vMerge="1">
                  <a:txBody>
                    <a:bodyPr/>
                    <a:lstStyle/>
                    <a:p>
                      <a:pPr algn="ctr"/>
                      <a:endParaRPr lang="en-US" sz="800" dirty="0"/>
                    </a:p>
                  </a:txBody>
                  <a:tcPr anchor="ctr">
                    <a:solidFill>
                      <a:srgbClr val="E8D0D0"/>
                    </a:solidFill>
                  </a:tcPr>
                </a:tc>
                <a:tc>
                  <a:txBody>
                    <a:bodyPr/>
                    <a:lstStyle/>
                    <a:p>
                      <a:pPr algn="l"/>
                      <a:r>
                        <a:rPr lang="en-US" sz="1000" dirty="0">
                          <a:solidFill>
                            <a:srgbClr val="202124"/>
                          </a:solidFill>
                          <a:latin typeface="+mn-lt"/>
                        </a:rPr>
                        <a:t>age_level</a:t>
                      </a:r>
                      <a:endParaRPr lang="en-US" sz="1000" dirty="0">
                        <a:latin typeface="+mn-lt"/>
                      </a:endParaRPr>
                    </a:p>
                  </a:txBody>
                  <a:tcPr anchor="ctr">
                    <a:solidFill>
                      <a:srgbClr val="F4E9E9"/>
                    </a:solidFill>
                  </a:tcPr>
                </a:tc>
                <a:tc>
                  <a:txBody>
                    <a:bodyPr/>
                    <a:lstStyle/>
                    <a:p>
                      <a:pPr algn="ctr"/>
                      <a:r>
                        <a:rPr lang="en-US" sz="1000" dirty="0">
                          <a:solidFill>
                            <a:srgbClr val="202124"/>
                          </a:solidFill>
                          <a:latin typeface="+mn-lt"/>
                        </a:rPr>
                        <a:t>~10</a:t>
                      </a:r>
                      <a:endParaRPr lang="en-US" sz="1000" dirty="0">
                        <a:latin typeface="+mn-lt"/>
                      </a:endParaRPr>
                    </a:p>
                  </a:txBody>
                  <a:tcPr anchor="ctr">
                    <a:solidFill>
                      <a:srgbClr val="F4E9E9"/>
                    </a:solidFill>
                  </a:tcPr>
                </a:tc>
                <a:tc>
                  <a:txBody>
                    <a:bodyPr/>
                    <a:lstStyle/>
                    <a:p>
                      <a:pPr algn="ctr"/>
                      <a:r>
                        <a:rPr lang="en-US" sz="1000" dirty="0">
                          <a:latin typeface="+mn-lt"/>
                        </a:rPr>
                        <a:t>one-hot</a:t>
                      </a:r>
                    </a:p>
                  </a:txBody>
                  <a:tcPr anchor="ctr">
                    <a:solidFill>
                      <a:srgbClr val="F4E9E9"/>
                    </a:solidFill>
                  </a:tcPr>
                </a:tc>
                <a:tc>
                  <a:txBody>
                    <a:bodyPr/>
                    <a:lstStyle/>
                    <a:p>
                      <a:pPr algn="ctr"/>
                      <a:r>
                        <a:rPr lang="en-US" sz="1000" dirty="0">
                          <a:latin typeface="+mn-lt"/>
                        </a:rPr>
                        <a:t>1</a:t>
                      </a:r>
                    </a:p>
                  </a:txBody>
                  <a:tcPr anchor="ctr">
                    <a:solidFill>
                      <a:srgbClr val="F4E9E9"/>
                    </a:solidFill>
                  </a:tcPr>
                </a:tc>
                <a:extLst>
                  <a:ext uri="{0D108BD9-81ED-4DB2-BD59-A6C34878D82A}">
                    <a16:rowId xmlns:a16="http://schemas.microsoft.com/office/drawing/2014/main" val="1625672538"/>
                  </a:ext>
                </a:extLst>
              </a:tr>
              <a:tr h="265026">
                <a:tc vMerge="1">
                  <a:txBody>
                    <a:bodyPr/>
                    <a:lstStyle/>
                    <a:p>
                      <a:pPr algn="ctr"/>
                      <a:endParaRPr lang="en-US" sz="800" dirty="0"/>
                    </a:p>
                  </a:txBody>
                  <a:tcPr anchor="ctr">
                    <a:solidFill>
                      <a:srgbClr val="E8D0D0"/>
                    </a:solidFill>
                  </a:tcPr>
                </a:tc>
                <a:tc>
                  <a:txBody>
                    <a:bodyPr/>
                    <a:lstStyle/>
                    <a:p>
                      <a:pPr algn="l"/>
                      <a:r>
                        <a:rPr lang="en-US" sz="1000" dirty="0">
                          <a:latin typeface="+mn-lt"/>
                        </a:rPr>
                        <a:t>…</a:t>
                      </a:r>
                    </a:p>
                  </a:txBody>
                  <a:tcPr anchor="ctr">
                    <a:lnB w="12700" cap="flat" cmpd="sng" algn="ctr">
                      <a:solidFill>
                        <a:srgbClr val="E8D0D0"/>
                      </a:solidFill>
                      <a:prstDash val="solid"/>
                      <a:round/>
                      <a:headEnd type="none" w="med" len="med"/>
                      <a:tailEnd type="none" w="med" len="med"/>
                    </a:lnB>
                    <a:solidFill>
                      <a:srgbClr val="F4E9E9"/>
                    </a:solidFill>
                  </a:tcPr>
                </a:tc>
                <a:tc>
                  <a:txBody>
                    <a:bodyPr/>
                    <a:lstStyle/>
                    <a:p>
                      <a:pPr algn="ctr"/>
                      <a:r>
                        <a:rPr lang="en-US" sz="1000" dirty="0">
                          <a:latin typeface="+mn-lt"/>
                        </a:rPr>
                        <a:t>…</a:t>
                      </a:r>
                    </a:p>
                  </a:txBody>
                  <a:tcPr anchor="ctr">
                    <a:lnB w="12700" cap="flat" cmpd="sng" algn="ctr">
                      <a:solidFill>
                        <a:srgbClr val="E8D0D0"/>
                      </a:solidFill>
                      <a:prstDash val="solid"/>
                      <a:round/>
                      <a:headEnd type="none" w="med" len="med"/>
                      <a:tailEnd type="none" w="med" len="med"/>
                    </a:lnB>
                    <a:solidFill>
                      <a:srgbClr val="F4E9E9"/>
                    </a:solidFill>
                  </a:tcPr>
                </a:tc>
                <a:tc>
                  <a:txBody>
                    <a:bodyPr/>
                    <a:lstStyle/>
                    <a:p>
                      <a:pPr algn="ctr"/>
                      <a:r>
                        <a:rPr lang="en-US" sz="1000" dirty="0">
                          <a:latin typeface="+mn-lt"/>
                        </a:rPr>
                        <a:t>…</a:t>
                      </a:r>
                    </a:p>
                  </a:txBody>
                  <a:tcPr anchor="ctr">
                    <a:lnB w="12700" cap="flat" cmpd="sng" algn="ctr">
                      <a:solidFill>
                        <a:srgbClr val="E8D0D0"/>
                      </a:solidFill>
                      <a:prstDash val="solid"/>
                      <a:round/>
                      <a:headEnd type="none" w="med" len="med"/>
                      <a:tailEnd type="none" w="med" len="med"/>
                    </a:lnB>
                    <a:solidFill>
                      <a:srgbClr val="F4E9E9"/>
                    </a:solidFill>
                  </a:tcPr>
                </a:tc>
                <a:tc>
                  <a:txBody>
                    <a:bodyPr/>
                    <a:lstStyle/>
                    <a:p>
                      <a:pPr algn="ctr"/>
                      <a:r>
                        <a:rPr lang="en-US" sz="1000" dirty="0">
                          <a:latin typeface="+mn-lt"/>
                        </a:rPr>
                        <a:t>…</a:t>
                      </a:r>
                    </a:p>
                  </a:txBody>
                  <a:tcPr anchor="ctr">
                    <a:lnB w="12700" cap="flat" cmpd="sng" algn="ctr">
                      <a:solidFill>
                        <a:srgbClr val="E8D0D0"/>
                      </a:solidFill>
                      <a:prstDash val="solid"/>
                      <a:round/>
                      <a:headEnd type="none" w="med" len="med"/>
                      <a:tailEnd type="none" w="med" len="med"/>
                    </a:lnB>
                    <a:solidFill>
                      <a:srgbClr val="F4E9E9"/>
                    </a:solidFill>
                  </a:tcPr>
                </a:tc>
                <a:extLst>
                  <a:ext uri="{0D108BD9-81ED-4DB2-BD59-A6C34878D82A}">
                    <a16:rowId xmlns:a16="http://schemas.microsoft.com/office/drawing/2014/main" val="2314348358"/>
                  </a:ext>
                </a:extLst>
              </a:tr>
              <a:tr h="265026">
                <a:tc rowSpan="3">
                  <a:txBody>
                    <a:bodyPr/>
                    <a:lstStyle/>
                    <a:p>
                      <a:pPr algn="l"/>
                      <a:r>
                        <a:rPr lang="en-US" sz="1000" dirty="0">
                          <a:solidFill>
                            <a:srgbClr val="202124"/>
                          </a:solidFill>
                          <a:latin typeface="+mn-lt"/>
                        </a:rPr>
                        <a:t>User Behavior</a:t>
                      </a:r>
                      <a:br>
                        <a:rPr lang="en-US" sz="1000" dirty="0">
                          <a:latin typeface="+mn-lt"/>
                        </a:rPr>
                      </a:br>
                      <a:r>
                        <a:rPr lang="en-US" sz="1000" dirty="0">
                          <a:solidFill>
                            <a:srgbClr val="202124"/>
                          </a:solidFill>
                          <a:latin typeface="+mn-lt"/>
                        </a:rPr>
                        <a:t>Features</a:t>
                      </a:r>
                      <a:endParaRPr lang="en-US" sz="1000" dirty="0">
                        <a:latin typeface="+mn-lt"/>
                      </a:endParaRPr>
                    </a:p>
                  </a:txBody>
                  <a:tcPr anchor="ctr">
                    <a:lnT w="12700" cap="flat" cmpd="sng" algn="ctr">
                      <a:solidFill>
                        <a:srgbClr val="E8D0D0"/>
                      </a:solidFill>
                      <a:prstDash val="solid"/>
                      <a:round/>
                      <a:headEnd type="none" w="med" len="med"/>
                      <a:tailEnd type="none" w="med" len="med"/>
                    </a:lnT>
                    <a:lnB w="12700" cap="flat" cmpd="sng" algn="ctr">
                      <a:solidFill>
                        <a:srgbClr val="E8D0D0"/>
                      </a:solidFill>
                      <a:prstDash val="solid"/>
                      <a:round/>
                      <a:headEnd type="none" w="med" len="med"/>
                      <a:tailEnd type="none" w="med" len="med"/>
                    </a:lnB>
                    <a:solidFill>
                      <a:srgbClr val="F4E9E9"/>
                    </a:solidFill>
                  </a:tcPr>
                </a:tc>
                <a:tc>
                  <a:txBody>
                    <a:bodyPr/>
                    <a:lstStyle/>
                    <a:p>
                      <a:pPr algn="l"/>
                      <a:r>
                        <a:rPr lang="en-US" sz="1000" dirty="0">
                          <a:solidFill>
                            <a:srgbClr val="202124"/>
                          </a:solidFill>
                          <a:latin typeface="+mn-lt"/>
                        </a:rPr>
                        <a:t>visited_goods_ids</a:t>
                      </a:r>
                      <a:endParaRPr lang="en-US" sz="1000" dirty="0">
                        <a:latin typeface="+mn-lt"/>
                      </a:endParaRPr>
                    </a:p>
                  </a:txBody>
                  <a:tcPr anchor="ctr">
                    <a:lnT w="12700" cap="flat" cmpd="sng" algn="ctr">
                      <a:solidFill>
                        <a:srgbClr val="E8D0D0"/>
                      </a:solidFill>
                      <a:prstDash val="solid"/>
                      <a:round/>
                      <a:headEnd type="none" w="med" len="med"/>
                      <a:tailEnd type="none" w="med" len="med"/>
                    </a:lnT>
                    <a:solidFill>
                      <a:srgbClr val="F4E9E9"/>
                    </a:solidFill>
                  </a:tcPr>
                </a:tc>
                <a:tc>
                  <a:txBody>
                    <a:bodyPr/>
                    <a:lstStyle/>
                    <a:p>
                      <a:pPr algn="ctr"/>
                      <a:r>
                        <a:rPr lang="en-US" sz="1000" dirty="0">
                          <a:solidFill>
                            <a:srgbClr val="202124"/>
                          </a:solidFill>
                          <a:latin typeface="+mn-lt"/>
                        </a:rPr>
                        <a:t>~10</a:t>
                      </a:r>
                      <a:r>
                        <a:rPr lang="en-US" sz="1000" baseline="30000" dirty="0">
                          <a:solidFill>
                            <a:srgbClr val="202124"/>
                          </a:solidFill>
                          <a:latin typeface="+mn-lt"/>
                        </a:rPr>
                        <a:t>9</a:t>
                      </a:r>
                      <a:endParaRPr lang="en-US" sz="1000" baseline="30000" dirty="0">
                        <a:latin typeface="+mn-lt"/>
                      </a:endParaRPr>
                    </a:p>
                  </a:txBody>
                  <a:tcPr anchor="ctr">
                    <a:lnT w="12700" cap="flat" cmpd="sng" algn="ctr">
                      <a:solidFill>
                        <a:srgbClr val="E8D0D0"/>
                      </a:solidFill>
                      <a:prstDash val="solid"/>
                      <a:round/>
                      <a:headEnd type="none" w="med" len="med"/>
                      <a:tailEnd type="none" w="med" len="med"/>
                    </a:lnT>
                    <a:solidFill>
                      <a:srgbClr val="F4E9E9"/>
                    </a:solidFill>
                  </a:tcPr>
                </a:tc>
                <a:tc>
                  <a:txBody>
                    <a:bodyPr/>
                    <a:lstStyle/>
                    <a:p>
                      <a:pPr algn="ctr"/>
                      <a:r>
                        <a:rPr lang="en-US" sz="1000" dirty="0">
                          <a:latin typeface="+mn-lt"/>
                        </a:rPr>
                        <a:t>multi-hot</a:t>
                      </a:r>
                    </a:p>
                  </a:txBody>
                  <a:tcPr anchor="ctr">
                    <a:lnT w="12700" cap="flat" cmpd="sng" algn="ctr">
                      <a:solidFill>
                        <a:srgbClr val="E8D0D0"/>
                      </a:solidFill>
                      <a:prstDash val="solid"/>
                      <a:round/>
                      <a:headEnd type="none" w="med" len="med"/>
                      <a:tailEnd type="none" w="med" len="med"/>
                    </a:lnT>
                    <a:solidFill>
                      <a:srgbClr val="F4E9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2124"/>
                          </a:solidFill>
                          <a:effectLst/>
                          <a:uLnTx/>
                          <a:uFillTx/>
                          <a:latin typeface="+mn-lt"/>
                          <a:ea typeface="+mn-ea"/>
                          <a:cs typeface="+mn-cs"/>
                        </a:rPr>
                        <a:t>~10</a:t>
                      </a:r>
                      <a:r>
                        <a:rPr kumimoji="0" lang="en-US" sz="1000" b="0" i="0" u="none" strike="noStrike" kern="1200" cap="none" spc="0" normalizeH="0" baseline="30000" noProof="0" dirty="0">
                          <a:ln>
                            <a:noFill/>
                          </a:ln>
                          <a:solidFill>
                            <a:srgbClr val="202124"/>
                          </a:solidFill>
                          <a:effectLst/>
                          <a:uLnTx/>
                          <a:uFillTx/>
                          <a:latin typeface="+mn-lt"/>
                          <a:ea typeface="+mn-ea"/>
                          <a:cs typeface="+mn-cs"/>
                        </a:rPr>
                        <a:t>3</a:t>
                      </a:r>
                      <a:endParaRPr kumimoji="0" lang="en-US" sz="1000" b="0" i="0" u="none" strike="noStrike" kern="1200" cap="none" spc="0" normalizeH="0" baseline="30000" noProof="0" dirty="0">
                        <a:ln>
                          <a:noFill/>
                        </a:ln>
                        <a:solidFill>
                          <a:prstClr val="black"/>
                        </a:solidFill>
                        <a:effectLst/>
                        <a:uLnTx/>
                        <a:uFillTx/>
                        <a:latin typeface="+mn-lt"/>
                        <a:ea typeface="+mn-ea"/>
                        <a:cs typeface="+mn-cs"/>
                      </a:endParaRPr>
                    </a:p>
                  </a:txBody>
                  <a:tcPr anchor="ctr">
                    <a:lnT w="12700" cap="flat" cmpd="sng" algn="ctr">
                      <a:solidFill>
                        <a:srgbClr val="E8D0D0"/>
                      </a:solidFill>
                      <a:prstDash val="solid"/>
                      <a:round/>
                      <a:headEnd type="none" w="med" len="med"/>
                      <a:tailEnd type="none" w="med" len="med"/>
                    </a:lnT>
                    <a:solidFill>
                      <a:srgbClr val="F4E9E9"/>
                    </a:solidFill>
                  </a:tcPr>
                </a:tc>
                <a:extLst>
                  <a:ext uri="{0D108BD9-81ED-4DB2-BD59-A6C34878D82A}">
                    <a16:rowId xmlns:a16="http://schemas.microsoft.com/office/drawing/2014/main" val="210909432"/>
                  </a:ext>
                </a:extLst>
              </a:tr>
              <a:tr h="265026">
                <a:tc vMerge="1">
                  <a:txBody>
                    <a:bodyPr/>
                    <a:lstStyle/>
                    <a:p>
                      <a:pPr algn="ctr"/>
                      <a:endParaRPr lang="en-US" sz="800" dirty="0"/>
                    </a:p>
                  </a:txBody>
                  <a:tcPr anchor="ctr">
                    <a:solidFill>
                      <a:srgbClr val="F4E9E9"/>
                    </a:solidFill>
                  </a:tcPr>
                </a:tc>
                <a:tc>
                  <a:txBody>
                    <a:bodyPr/>
                    <a:lstStyle/>
                    <a:p>
                      <a:pPr algn="l"/>
                      <a:r>
                        <a:rPr lang="en-US" sz="1000" dirty="0">
                          <a:solidFill>
                            <a:srgbClr val="202124"/>
                          </a:solidFill>
                          <a:latin typeface="+mn-lt"/>
                        </a:rPr>
                        <a:t>visited_shop_ids</a:t>
                      </a:r>
                      <a:endParaRPr lang="en-US" sz="1000" dirty="0">
                        <a:latin typeface="+mn-lt"/>
                      </a:endParaRPr>
                    </a:p>
                  </a:txBody>
                  <a:tcPr anchor="ctr">
                    <a:solidFill>
                      <a:srgbClr val="F4E9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2124"/>
                          </a:solidFill>
                          <a:effectLst/>
                          <a:uLnTx/>
                          <a:uFillTx/>
                          <a:latin typeface="+mn-lt"/>
                          <a:ea typeface="+mn-ea"/>
                          <a:cs typeface="+mn-cs"/>
                        </a:rPr>
                        <a:t>~10</a:t>
                      </a:r>
                      <a:r>
                        <a:rPr kumimoji="0" lang="en-US" sz="1000" b="0" i="0" u="none" strike="noStrike" kern="1200" cap="none" spc="0" normalizeH="0" baseline="30000" noProof="0" dirty="0">
                          <a:ln>
                            <a:noFill/>
                          </a:ln>
                          <a:solidFill>
                            <a:srgbClr val="202124"/>
                          </a:solidFill>
                          <a:effectLst/>
                          <a:uLnTx/>
                          <a:uFillTx/>
                          <a:latin typeface="+mn-lt"/>
                          <a:ea typeface="+mn-ea"/>
                          <a:cs typeface="+mn-cs"/>
                        </a:rPr>
                        <a:t>7</a:t>
                      </a:r>
                      <a:endParaRPr kumimoji="0" lang="en-US" sz="1000" b="0" i="0" u="none" strike="noStrike" kern="1200" cap="none" spc="0" normalizeH="0" baseline="30000" noProof="0" dirty="0">
                        <a:ln>
                          <a:noFill/>
                        </a:ln>
                        <a:solidFill>
                          <a:prstClr val="black"/>
                        </a:solidFill>
                        <a:effectLst/>
                        <a:uLnTx/>
                        <a:uFillTx/>
                        <a:latin typeface="+mn-lt"/>
                        <a:ea typeface="+mn-ea"/>
                        <a:cs typeface="+mn-cs"/>
                      </a:endParaRPr>
                    </a:p>
                  </a:txBody>
                  <a:tcPr anchor="ctr">
                    <a:solidFill>
                      <a:srgbClr val="F4E9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mn-lt"/>
                          <a:ea typeface="+mn-ea"/>
                          <a:cs typeface="+mn-cs"/>
                        </a:rPr>
                        <a:t>multi-hot</a:t>
                      </a: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txBody>
                  <a:tcPr anchor="ctr">
                    <a:solidFill>
                      <a:srgbClr val="F4E9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2124"/>
                          </a:solidFill>
                          <a:effectLst/>
                          <a:uLnTx/>
                          <a:uFillTx/>
                          <a:latin typeface="+mn-lt"/>
                          <a:ea typeface="+mn-ea"/>
                          <a:cs typeface="+mn-cs"/>
                        </a:rPr>
                        <a:t>~10</a:t>
                      </a:r>
                      <a:r>
                        <a:rPr kumimoji="0" lang="en-US" sz="1000" b="0" i="0" u="none" strike="noStrike" kern="1200" cap="none" spc="0" normalizeH="0" baseline="30000" noProof="0" dirty="0">
                          <a:ln>
                            <a:noFill/>
                          </a:ln>
                          <a:solidFill>
                            <a:srgbClr val="202124"/>
                          </a:solidFill>
                          <a:effectLst/>
                          <a:uLnTx/>
                          <a:uFillTx/>
                          <a:latin typeface="+mn-lt"/>
                          <a:ea typeface="+mn-ea"/>
                          <a:cs typeface="+mn-cs"/>
                        </a:rPr>
                        <a:t>3</a:t>
                      </a:r>
                      <a:endParaRPr kumimoji="0" lang="en-US" sz="1000" b="0" i="0" u="none" strike="noStrike" kern="1200" cap="none" spc="0" normalizeH="0" baseline="30000" noProof="0" dirty="0">
                        <a:ln>
                          <a:noFill/>
                        </a:ln>
                        <a:solidFill>
                          <a:prstClr val="black"/>
                        </a:solidFill>
                        <a:effectLst/>
                        <a:uLnTx/>
                        <a:uFillTx/>
                        <a:latin typeface="+mn-lt"/>
                        <a:ea typeface="+mn-ea"/>
                        <a:cs typeface="+mn-cs"/>
                      </a:endParaRPr>
                    </a:p>
                  </a:txBody>
                  <a:tcPr anchor="ctr">
                    <a:solidFill>
                      <a:srgbClr val="F4E9E9"/>
                    </a:solidFill>
                  </a:tcPr>
                </a:tc>
                <a:extLst>
                  <a:ext uri="{0D108BD9-81ED-4DB2-BD59-A6C34878D82A}">
                    <a16:rowId xmlns:a16="http://schemas.microsoft.com/office/drawing/2014/main" val="1902415514"/>
                  </a:ext>
                </a:extLst>
              </a:tr>
              <a:tr h="265026">
                <a:tc vMerge="1">
                  <a:txBody>
                    <a:bodyPr/>
                    <a:lstStyle/>
                    <a:p>
                      <a:pPr algn="ctr"/>
                      <a:endParaRPr lang="en-US" sz="800"/>
                    </a:p>
                  </a:txBody>
                  <a:tcPr anchor="ctr">
                    <a:solidFill>
                      <a:srgbClr val="F4E9E9"/>
                    </a:solidFill>
                  </a:tcPr>
                </a:tc>
                <a:tc>
                  <a:txBody>
                    <a:bodyPr/>
                    <a:lstStyle/>
                    <a:p>
                      <a:pPr algn="l"/>
                      <a:r>
                        <a:rPr lang="en-US" sz="1000" dirty="0">
                          <a:solidFill>
                            <a:srgbClr val="202124"/>
                          </a:solidFill>
                          <a:latin typeface="+mn-lt"/>
                        </a:rPr>
                        <a:t>visited_cate_ids</a:t>
                      </a:r>
                      <a:endParaRPr lang="en-US" sz="1000" dirty="0">
                        <a:latin typeface="+mn-lt"/>
                      </a:endParaRPr>
                    </a:p>
                  </a:txBody>
                  <a:tcPr anchor="ctr">
                    <a:lnB w="12700" cap="flat" cmpd="sng" algn="ctr">
                      <a:solidFill>
                        <a:srgbClr val="E8D0D0"/>
                      </a:solidFill>
                      <a:prstDash val="solid"/>
                      <a:round/>
                      <a:headEnd type="none" w="med" len="med"/>
                      <a:tailEnd type="none" w="med" len="med"/>
                    </a:lnB>
                    <a:solidFill>
                      <a:srgbClr val="F4E9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2124"/>
                          </a:solidFill>
                          <a:effectLst/>
                          <a:uLnTx/>
                          <a:uFillTx/>
                          <a:latin typeface="+mn-lt"/>
                          <a:ea typeface="+mn-ea"/>
                          <a:cs typeface="+mn-cs"/>
                        </a:rPr>
                        <a:t>~10</a:t>
                      </a:r>
                      <a:r>
                        <a:rPr kumimoji="0" lang="en-US" sz="1000" b="0" i="0" u="none" strike="noStrike" kern="1200" cap="none" spc="0" normalizeH="0" baseline="30000" noProof="0" dirty="0">
                          <a:ln>
                            <a:noFill/>
                          </a:ln>
                          <a:solidFill>
                            <a:srgbClr val="202124"/>
                          </a:solidFill>
                          <a:effectLst/>
                          <a:uLnTx/>
                          <a:uFillTx/>
                          <a:latin typeface="+mn-lt"/>
                          <a:ea typeface="+mn-ea"/>
                          <a:cs typeface="+mn-cs"/>
                        </a:rPr>
                        <a:t>4</a:t>
                      </a:r>
                      <a:endParaRPr kumimoji="0" lang="en-US" sz="1000" b="0" i="0" u="none" strike="noStrike" kern="1200" cap="none" spc="0" normalizeH="0" baseline="30000" noProof="0" dirty="0">
                        <a:ln>
                          <a:noFill/>
                        </a:ln>
                        <a:solidFill>
                          <a:prstClr val="black"/>
                        </a:solidFill>
                        <a:effectLst/>
                        <a:uLnTx/>
                        <a:uFillTx/>
                        <a:latin typeface="+mn-lt"/>
                        <a:ea typeface="+mn-ea"/>
                        <a:cs typeface="+mn-cs"/>
                      </a:endParaRPr>
                    </a:p>
                  </a:txBody>
                  <a:tcPr anchor="ctr">
                    <a:lnB w="12700" cap="flat" cmpd="sng" algn="ctr">
                      <a:solidFill>
                        <a:srgbClr val="E8D0D0"/>
                      </a:solidFill>
                      <a:prstDash val="solid"/>
                      <a:round/>
                      <a:headEnd type="none" w="med" len="med"/>
                      <a:tailEnd type="none" w="med" len="med"/>
                    </a:lnB>
                    <a:solidFill>
                      <a:srgbClr val="F4E9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multi-hot</a:t>
                      </a:r>
                    </a:p>
                  </a:txBody>
                  <a:tcPr anchor="ctr">
                    <a:lnB w="12700" cap="flat" cmpd="sng" algn="ctr">
                      <a:solidFill>
                        <a:srgbClr val="E8D0D0"/>
                      </a:solidFill>
                      <a:prstDash val="solid"/>
                      <a:round/>
                      <a:headEnd type="none" w="med" len="med"/>
                      <a:tailEnd type="none" w="med" len="med"/>
                    </a:lnB>
                    <a:solidFill>
                      <a:srgbClr val="F4E9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2124"/>
                          </a:solidFill>
                          <a:effectLst/>
                          <a:uLnTx/>
                          <a:uFillTx/>
                          <a:latin typeface="+mn-lt"/>
                          <a:ea typeface="+mn-ea"/>
                          <a:cs typeface="+mn-cs"/>
                        </a:rPr>
                        <a:t>~10</a:t>
                      </a:r>
                      <a:r>
                        <a:rPr kumimoji="0" lang="en-US" sz="1000" b="0" i="0" u="none" strike="noStrike" kern="1200" cap="none" spc="0" normalizeH="0" baseline="30000" noProof="0" dirty="0">
                          <a:ln>
                            <a:noFill/>
                          </a:ln>
                          <a:solidFill>
                            <a:srgbClr val="202124"/>
                          </a:solidFill>
                          <a:effectLst/>
                          <a:uLnTx/>
                          <a:uFillTx/>
                          <a:latin typeface="+mn-lt"/>
                          <a:ea typeface="+mn-ea"/>
                          <a:cs typeface="+mn-cs"/>
                        </a:rPr>
                        <a:t>2</a:t>
                      </a:r>
                      <a:endParaRPr kumimoji="0" lang="en-US" sz="1000" b="0" i="0" u="none" strike="noStrike" kern="1200" cap="none" spc="0" normalizeH="0" baseline="30000" noProof="0" dirty="0">
                        <a:ln>
                          <a:noFill/>
                        </a:ln>
                        <a:solidFill>
                          <a:prstClr val="black"/>
                        </a:solidFill>
                        <a:effectLst/>
                        <a:uLnTx/>
                        <a:uFillTx/>
                        <a:latin typeface="+mn-lt"/>
                        <a:ea typeface="+mn-ea"/>
                        <a:cs typeface="+mn-cs"/>
                      </a:endParaRPr>
                    </a:p>
                  </a:txBody>
                  <a:tcPr anchor="ctr">
                    <a:lnB w="12700" cap="flat" cmpd="sng" algn="ctr">
                      <a:solidFill>
                        <a:srgbClr val="E8D0D0"/>
                      </a:solidFill>
                      <a:prstDash val="solid"/>
                      <a:round/>
                      <a:headEnd type="none" w="med" len="med"/>
                      <a:tailEnd type="none" w="med" len="med"/>
                    </a:lnB>
                    <a:solidFill>
                      <a:srgbClr val="F4E9E9"/>
                    </a:solidFill>
                  </a:tcPr>
                </a:tc>
                <a:extLst>
                  <a:ext uri="{0D108BD9-81ED-4DB2-BD59-A6C34878D82A}">
                    <a16:rowId xmlns:a16="http://schemas.microsoft.com/office/drawing/2014/main" val="2389362751"/>
                  </a:ext>
                </a:extLst>
              </a:tr>
              <a:tr h="265026">
                <a:tc rowSpan="4">
                  <a:txBody>
                    <a:bodyPr/>
                    <a:lstStyle/>
                    <a:p>
                      <a:pPr algn="l"/>
                      <a:r>
                        <a:rPr lang="en-US" sz="1000" dirty="0">
                          <a:solidFill>
                            <a:srgbClr val="202124"/>
                          </a:solidFill>
                          <a:latin typeface="+mn-lt"/>
                        </a:rPr>
                        <a:t>Ad Features</a:t>
                      </a:r>
                      <a:endParaRPr lang="en-US" sz="1000" dirty="0">
                        <a:latin typeface="+mn-lt"/>
                      </a:endParaRPr>
                    </a:p>
                  </a:txBody>
                  <a:tcPr anchor="ctr">
                    <a:lnT w="12700" cap="flat" cmpd="sng" algn="ctr">
                      <a:solidFill>
                        <a:srgbClr val="E8D0D0"/>
                      </a:solidFill>
                      <a:prstDash val="solid"/>
                      <a:round/>
                      <a:headEnd type="none" w="med" len="med"/>
                      <a:tailEnd type="none" w="med" len="med"/>
                    </a:lnT>
                    <a:lnB w="12700" cap="flat" cmpd="sng" algn="ctr">
                      <a:solidFill>
                        <a:srgbClr val="E8D0D0"/>
                      </a:solidFill>
                      <a:prstDash val="solid"/>
                      <a:round/>
                      <a:headEnd type="none" w="med" len="med"/>
                      <a:tailEnd type="none" w="med" len="med"/>
                    </a:lnB>
                    <a:solidFill>
                      <a:srgbClr val="F4E9E9"/>
                    </a:solidFill>
                  </a:tcPr>
                </a:tc>
                <a:tc>
                  <a:txBody>
                    <a:bodyPr/>
                    <a:lstStyle/>
                    <a:p>
                      <a:pPr algn="l"/>
                      <a:r>
                        <a:rPr lang="en-US" sz="1000" dirty="0">
                          <a:solidFill>
                            <a:srgbClr val="202124"/>
                          </a:solidFill>
                          <a:latin typeface="+mn-lt"/>
                        </a:rPr>
                        <a:t>goods_id</a:t>
                      </a:r>
                      <a:endParaRPr lang="en-US" sz="1000" dirty="0">
                        <a:latin typeface="+mn-lt"/>
                      </a:endParaRPr>
                    </a:p>
                  </a:txBody>
                  <a:tcPr anchor="ctr">
                    <a:lnT w="12700" cap="flat" cmpd="sng" algn="ctr">
                      <a:solidFill>
                        <a:srgbClr val="E8D0D0"/>
                      </a:solidFill>
                      <a:prstDash val="solid"/>
                      <a:round/>
                      <a:headEnd type="none" w="med" len="med"/>
                      <a:tailEnd type="none" w="med" len="med"/>
                    </a:lnT>
                    <a:solidFill>
                      <a:srgbClr val="F4E9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2124"/>
                          </a:solidFill>
                          <a:effectLst/>
                          <a:uLnTx/>
                          <a:uFillTx/>
                          <a:latin typeface="+mn-lt"/>
                          <a:ea typeface="+mn-ea"/>
                          <a:cs typeface="+mn-cs"/>
                        </a:rPr>
                        <a:t>~10</a:t>
                      </a:r>
                      <a:r>
                        <a:rPr kumimoji="0" lang="en-US" sz="1000" b="0" i="0" u="none" strike="noStrike" kern="1200" cap="none" spc="0" normalizeH="0" baseline="30000" noProof="0" dirty="0">
                          <a:ln>
                            <a:noFill/>
                          </a:ln>
                          <a:solidFill>
                            <a:srgbClr val="202124"/>
                          </a:solidFill>
                          <a:effectLst/>
                          <a:uLnTx/>
                          <a:uFillTx/>
                          <a:latin typeface="+mn-lt"/>
                          <a:ea typeface="+mn-ea"/>
                          <a:cs typeface="+mn-cs"/>
                        </a:rPr>
                        <a:t>7</a:t>
                      </a:r>
                      <a:endParaRPr kumimoji="0" lang="en-US" sz="1000" b="0" i="0" u="none" strike="noStrike" kern="1200" cap="none" spc="0" normalizeH="0" baseline="30000" noProof="0" dirty="0">
                        <a:ln>
                          <a:noFill/>
                        </a:ln>
                        <a:solidFill>
                          <a:prstClr val="black"/>
                        </a:solidFill>
                        <a:effectLst/>
                        <a:uLnTx/>
                        <a:uFillTx/>
                        <a:latin typeface="+mn-lt"/>
                        <a:ea typeface="+mn-ea"/>
                        <a:cs typeface="+mn-cs"/>
                      </a:endParaRPr>
                    </a:p>
                  </a:txBody>
                  <a:tcPr anchor="ctr">
                    <a:lnT w="12700" cap="flat" cmpd="sng" algn="ctr">
                      <a:solidFill>
                        <a:srgbClr val="E8D0D0"/>
                      </a:solidFill>
                      <a:prstDash val="solid"/>
                      <a:round/>
                      <a:headEnd type="none" w="med" len="med"/>
                      <a:tailEnd type="none" w="med" len="med"/>
                    </a:lnT>
                    <a:solidFill>
                      <a:srgbClr val="F4E9E9"/>
                    </a:solidFill>
                  </a:tcPr>
                </a:tc>
                <a:tc>
                  <a:txBody>
                    <a:bodyPr/>
                    <a:lstStyle/>
                    <a:p>
                      <a:pPr algn="ctr"/>
                      <a:r>
                        <a:rPr lang="en-US" sz="1000" dirty="0">
                          <a:latin typeface="+mn-lt"/>
                        </a:rPr>
                        <a:t>one-hot</a:t>
                      </a:r>
                    </a:p>
                  </a:txBody>
                  <a:tcPr anchor="ctr">
                    <a:lnT w="12700" cap="flat" cmpd="sng" algn="ctr">
                      <a:solidFill>
                        <a:srgbClr val="E8D0D0"/>
                      </a:solidFill>
                      <a:prstDash val="solid"/>
                      <a:round/>
                      <a:headEnd type="none" w="med" len="med"/>
                      <a:tailEnd type="none" w="med" len="med"/>
                    </a:lnT>
                    <a:solidFill>
                      <a:srgbClr val="F4E9E9"/>
                    </a:solidFill>
                  </a:tcPr>
                </a:tc>
                <a:tc>
                  <a:txBody>
                    <a:bodyPr/>
                    <a:lstStyle/>
                    <a:p>
                      <a:pPr algn="ctr"/>
                      <a:r>
                        <a:rPr lang="en-US" sz="1000" dirty="0">
                          <a:latin typeface="+mn-lt"/>
                        </a:rPr>
                        <a:t>1</a:t>
                      </a:r>
                    </a:p>
                  </a:txBody>
                  <a:tcPr anchor="ctr">
                    <a:lnT w="12700" cap="flat" cmpd="sng" algn="ctr">
                      <a:solidFill>
                        <a:srgbClr val="E8D0D0"/>
                      </a:solidFill>
                      <a:prstDash val="solid"/>
                      <a:round/>
                      <a:headEnd type="none" w="med" len="med"/>
                      <a:tailEnd type="none" w="med" len="med"/>
                    </a:lnT>
                    <a:solidFill>
                      <a:srgbClr val="F4E9E9"/>
                    </a:solidFill>
                  </a:tcPr>
                </a:tc>
                <a:extLst>
                  <a:ext uri="{0D108BD9-81ED-4DB2-BD59-A6C34878D82A}">
                    <a16:rowId xmlns:a16="http://schemas.microsoft.com/office/drawing/2014/main" val="361065075"/>
                  </a:ext>
                </a:extLst>
              </a:tr>
              <a:tr h="265026">
                <a:tc vMerge="1">
                  <a:txBody>
                    <a:bodyPr/>
                    <a:lstStyle/>
                    <a:p>
                      <a:pPr algn="ctr"/>
                      <a:endParaRPr lang="en-US" sz="800" dirty="0"/>
                    </a:p>
                  </a:txBody>
                  <a:tcPr anchor="ctr">
                    <a:solidFill>
                      <a:srgbClr val="E8D0D0"/>
                    </a:solidFill>
                  </a:tcPr>
                </a:tc>
                <a:tc>
                  <a:txBody>
                    <a:bodyPr/>
                    <a:lstStyle/>
                    <a:p>
                      <a:pPr algn="l"/>
                      <a:r>
                        <a:rPr lang="en-US" sz="1000" dirty="0">
                          <a:solidFill>
                            <a:srgbClr val="202124"/>
                          </a:solidFill>
                          <a:latin typeface="+mn-lt"/>
                        </a:rPr>
                        <a:t>shop_id</a:t>
                      </a:r>
                      <a:endParaRPr lang="en-US" sz="1000" dirty="0">
                        <a:latin typeface="+mn-lt"/>
                      </a:endParaRPr>
                    </a:p>
                  </a:txBody>
                  <a:tcPr anchor="ctr">
                    <a:solidFill>
                      <a:srgbClr val="F4E9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2124"/>
                          </a:solidFill>
                          <a:effectLst/>
                          <a:uLnTx/>
                          <a:uFillTx/>
                          <a:latin typeface="+mn-lt"/>
                          <a:ea typeface="+mn-ea"/>
                          <a:cs typeface="+mn-cs"/>
                        </a:rPr>
                        <a:t>~10</a:t>
                      </a:r>
                      <a:r>
                        <a:rPr kumimoji="0" lang="en-US" sz="1000" b="0" i="0" u="none" strike="noStrike" kern="1200" cap="none" spc="0" normalizeH="0" baseline="30000" noProof="0" dirty="0">
                          <a:ln>
                            <a:noFill/>
                          </a:ln>
                          <a:solidFill>
                            <a:srgbClr val="202124"/>
                          </a:solidFill>
                          <a:effectLst/>
                          <a:uLnTx/>
                          <a:uFillTx/>
                          <a:latin typeface="+mn-lt"/>
                          <a:ea typeface="+mn-ea"/>
                          <a:cs typeface="+mn-cs"/>
                        </a:rPr>
                        <a:t>5</a:t>
                      </a:r>
                      <a:endParaRPr kumimoji="0" lang="en-US" sz="1000" b="0" i="0" u="none" strike="noStrike" kern="1200" cap="none" spc="0" normalizeH="0" baseline="30000" noProof="0" dirty="0">
                        <a:ln>
                          <a:noFill/>
                        </a:ln>
                        <a:solidFill>
                          <a:prstClr val="black"/>
                        </a:solidFill>
                        <a:effectLst/>
                        <a:uLnTx/>
                        <a:uFillTx/>
                        <a:latin typeface="+mn-lt"/>
                        <a:ea typeface="+mn-ea"/>
                        <a:cs typeface="+mn-cs"/>
                      </a:endParaRPr>
                    </a:p>
                  </a:txBody>
                  <a:tcPr anchor="ctr">
                    <a:solidFill>
                      <a:srgbClr val="F4E9E9"/>
                    </a:solidFill>
                  </a:tcPr>
                </a:tc>
                <a:tc>
                  <a:txBody>
                    <a:bodyPr/>
                    <a:lstStyle/>
                    <a:p>
                      <a:pPr algn="ctr"/>
                      <a:r>
                        <a:rPr lang="en-US" sz="1000" dirty="0">
                          <a:latin typeface="+mn-lt"/>
                        </a:rPr>
                        <a:t>one-hot</a:t>
                      </a:r>
                    </a:p>
                  </a:txBody>
                  <a:tcPr anchor="ctr">
                    <a:solidFill>
                      <a:srgbClr val="F4E9E9"/>
                    </a:solidFill>
                  </a:tcPr>
                </a:tc>
                <a:tc>
                  <a:txBody>
                    <a:bodyPr/>
                    <a:lstStyle/>
                    <a:p>
                      <a:pPr algn="ctr"/>
                      <a:r>
                        <a:rPr lang="en-US" sz="1000" dirty="0">
                          <a:latin typeface="+mn-lt"/>
                        </a:rPr>
                        <a:t>1</a:t>
                      </a:r>
                    </a:p>
                  </a:txBody>
                  <a:tcPr anchor="ctr">
                    <a:solidFill>
                      <a:srgbClr val="F4E9E9"/>
                    </a:solidFill>
                  </a:tcPr>
                </a:tc>
                <a:extLst>
                  <a:ext uri="{0D108BD9-81ED-4DB2-BD59-A6C34878D82A}">
                    <a16:rowId xmlns:a16="http://schemas.microsoft.com/office/drawing/2014/main" val="3934613979"/>
                  </a:ext>
                </a:extLst>
              </a:tr>
              <a:tr h="265026">
                <a:tc vMerge="1">
                  <a:txBody>
                    <a:bodyPr/>
                    <a:lstStyle/>
                    <a:p>
                      <a:pPr algn="ctr"/>
                      <a:endParaRPr lang="en-US" sz="800" dirty="0"/>
                    </a:p>
                  </a:txBody>
                  <a:tcPr anchor="ctr">
                    <a:solidFill>
                      <a:srgbClr val="E8D0D0"/>
                    </a:solidFill>
                  </a:tcPr>
                </a:tc>
                <a:tc>
                  <a:txBody>
                    <a:bodyPr/>
                    <a:lstStyle/>
                    <a:p>
                      <a:pPr algn="l"/>
                      <a:r>
                        <a:rPr lang="en-US" sz="1000" dirty="0">
                          <a:solidFill>
                            <a:srgbClr val="202124"/>
                          </a:solidFill>
                          <a:latin typeface="+mn-lt"/>
                        </a:rPr>
                        <a:t>cate_id</a:t>
                      </a:r>
                      <a:endParaRPr lang="en-US" sz="1000" dirty="0">
                        <a:latin typeface="+mn-lt"/>
                      </a:endParaRPr>
                    </a:p>
                  </a:txBody>
                  <a:tcPr anchor="ctr">
                    <a:solidFill>
                      <a:srgbClr val="F4E9E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02124"/>
                          </a:solidFill>
                          <a:effectLst/>
                          <a:uLnTx/>
                          <a:uFillTx/>
                          <a:latin typeface="+mn-lt"/>
                          <a:ea typeface="+mn-ea"/>
                          <a:cs typeface="+mn-cs"/>
                        </a:rPr>
                        <a:t>~10</a:t>
                      </a:r>
                      <a:r>
                        <a:rPr kumimoji="0" lang="en-US" sz="1000" b="0" i="0" u="none" strike="noStrike" kern="1200" cap="none" spc="0" normalizeH="0" baseline="30000" noProof="0" dirty="0">
                          <a:ln>
                            <a:noFill/>
                          </a:ln>
                          <a:solidFill>
                            <a:srgbClr val="202124"/>
                          </a:solidFill>
                          <a:effectLst/>
                          <a:uLnTx/>
                          <a:uFillTx/>
                          <a:latin typeface="+mn-lt"/>
                          <a:ea typeface="+mn-ea"/>
                          <a:cs typeface="+mn-cs"/>
                        </a:rPr>
                        <a:t>4</a:t>
                      </a:r>
                      <a:endParaRPr kumimoji="0" lang="en-US" sz="1000" b="0" i="0" u="none" strike="noStrike" kern="1200" cap="none" spc="0" normalizeH="0" baseline="30000" noProof="0" dirty="0">
                        <a:ln>
                          <a:noFill/>
                        </a:ln>
                        <a:solidFill>
                          <a:prstClr val="black"/>
                        </a:solidFill>
                        <a:effectLst/>
                        <a:uLnTx/>
                        <a:uFillTx/>
                        <a:latin typeface="+mn-lt"/>
                        <a:ea typeface="+mn-ea"/>
                        <a:cs typeface="+mn-cs"/>
                      </a:endParaRPr>
                    </a:p>
                  </a:txBody>
                  <a:tcPr anchor="ctr">
                    <a:solidFill>
                      <a:srgbClr val="F4E9E9"/>
                    </a:solidFill>
                  </a:tcPr>
                </a:tc>
                <a:tc>
                  <a:txBody>
                    <a:bodyPr/>
                    <a:lstStyle/>
                    <a:p>
                      <a:pPr algn="ctr"/>
                      <a:r>
                        <a:rPr lang="en-US" sz="1000" dirty="0">
                          <a:latin typeface="+mn-lt"/>
                        </a:rPr>
                        <a:t>one-hot</a:t>
                      </a:r>
                    </a:p>
                  </a:txBody>
                  <a:tcPr anchor="ctr">
                    <a:solidFill>
                      <a:srgbClr val="F4E9E9"/>
                    </a:solidFill>
                  </a:tcPr>
                </a:tc>
                <a:tc>
                  <a:txBody>
                    <a:bodyPr/>
                    <a:lstStyle/>
                    <a:p>
                      <a:pPr algn="ctr"/>
                      <a:r>
                        <a:rPr lang="en-US" sz="1000" dirty="0">
                          <a:latin typeface="+mn-lt"/>
                        </a:rPr>
                        <a:t>1</a:t>
                      </a:r>
                    </a:p>
                  </a:txBody>
                  <a:tcPr anchor="ctr">
                    <a:solidFill>
                      <a:srgbClr val="F4E9E9"/>
                    </a:solidFill>
                  </a:tcPr>
                </a:tc>
                <a:extLst>
                  <a:ext uri="{0D108BD9-81ED-4DB2-BD59-A6C34878D82A}">
                    <a16:rowId xmlns:a16="http://schemas.microsoft.com/office/drawing/2014/main" val="3406113094"/>
                  </a:ext>
                </a:extLst>
              </a:tr>
              <a:tr h="265026">
                <a:tc vMerge="1">
                  <a:txBody>
                    <a:bodyPr/>
                    <a:lstStyle/>
                    <a:p>
                      <a:pPr algn="ctr"/>
                      <a:endParaRPr lang="en-US" sz="800" dirty="0"/>
                    </a:p>
                  </a:txBody>
                  <a:tcPr anchor="ctr">
                    <a:solidFill>
                      <a:srgbClr val="E8D0D0"/>
                    </a:solidFill>
                  </a:tcPr>
                </a:tc>
                <a:tc>
                  <a:txBody>
                    <a:bodyPr/>
                    <a:lstStyle/>
                    <a:p>
                      <a:pPr algn="l"/>
                      <a:r>
                        <a:rPr lang="en-US" sz="1000" dirty="0">
                          <a:latin typeface="+mn-lt"/>
                        </a:rPr>
                        <a:t>…</a:t>
                      </a:r>
                    </a:p>
                  </a:txBody>
                  <a:tcPr anchor="ctr">
                    <a:lnB w="12700" cap="flat" cmpd="sng" algn="ctr">
                      <a:solidFill>
                        <a:srgbClr val="E8D0D0"/>
                      </a:solidFill>
                      <a:prstDash val="solid"/>
                      <a:round/>
                      <a:headEnd type="none" w="med" len="med"/>
                      <a:tailEnd type="none" w="med" len="med"/>
                    </a:lnB>
                    <a:solidFill>
                      <a:srgbClr val="F4E9E9"/>
                    </a:solidFill>
                  </a:tcPr>
                </a:tc>
                <a:tc>
                  <a:txBody>
                    <a:bodyPr/>
                    <a:lstStyle/>
                    <a:p>
                      <a:pPr algn="ctr"/>
                      <a:r>
                        <a:rPr lang="en-US" sz="1000" dirty="0">
                          <a:latin typeface="+mn-lt"/>
                        </a:rPr>
                        <a:t>…</a:t>
                      </a:r>
                    </a:p>
                  </a:txBody>
                  <a:tcPr anchor="ctr">
                    <a:lnB w="12700" cap="flat" cmpd="sng" algn="ctr">
                      <a:solidFill>
                        <a:srgbClr val="E8D0D0"/>
                      </a:solidFill>
                      <a:prstDash val="solid"/>
                      <a:round/>
                      <a:headEnd type="none" w="med" len="med"/>
                      <a:tailEnd type="none" w="med" len="med"/>
                    </a:lnB>
                    <a:solidFill>
                      <a:srgbClr val="F4E9E9"/>
                    </a:solidFill>
                  </a:tcPr>
                </a:tc>
                <a:tc>
                  <a:txBody>
                    <a:bodyPr/>
                    <a:lstStyle/>
                    <a:p>
                      <a:pPr algn="ctr"/>
                      <a:r>
                        <a:rPr lang="en-US" sz="1000" dirty="0">
                          <a:latin typeface="+mn-lt"/>
                        </a:rPr>
                        <a:t>…</a:t>
                      </a:r>
                    </a:p>
                  </a:txBody>
                  <a:tcPr anchor="ctr">
                    <a:lnB w="12700" cap="flat" cmpd="sng" algn="ctr">
                      <a:solidFill>
                        <a:srgbClr val="E8D0D0"/>
                      </a:solidFill>
                      <a:prstDash val="solid"/>
                      <a:round/>
                      <a:headEnd type="none" w="med" len="med"/>
                      <a:tailEnd type="none" w="med" len="med"/>
                    </a:lnB>
                    <a:solidFill>
                      <a:srgbClr val="F4E9E9"/>
                    </a:solidFill>
                  </a:tcPr>
                </a:tc>
                <a:tc>
                  <a:txBody>
                    <a:bodyPr/>
                    <a:lstStyle/>
                    <a:p>
                      <a:pPr algn="ctr"/>
                      <a:r>
                        <a:rPr lang="en-US" sz="1000" dirty="0">
                          <a:latin typeface="+mn-lt"/>
                        </a:rPr>
                        <a:t>…</a:t>
                      </a:r>
                    </a:p>
                  </a:txBody>
                  <a:tcPr anchor="ctr">
                    <a:lnB w="12700" cap="flat" cmpd="sng" algn="ctr">
                      <a:solidFill>
                        <a:srgbClr val="E8D0D0"/>
                      </a:solidFill>
                      <a:prstDash val="solid"/>
                      <a:round/>
                      <a:headEnd type="none" w="med" len="med"/>
                      <a:tailEnd type="none" w="med" len="med"/>
                    </a:lnB>
                    <a:solidFill>
                      <a:srgbClr val="F4E9E9"/>
                    </a:solidFill>
                  </a:tcPr>
                </a:tc>
                <a:extLst>
                  <a:ext uri="{0D108BD9-81ED-4DB2-BD59-A6C34878D82A}">
                    <a16:rowId xmlns:a16="http://schemas.microsoft.com/office/drawing/2014/main" val="2924280793"/>
                  </a:ext>
                </a:extLst>
              </a:tr>
              <a:tr h="265026">
                <a:tc rowSpan="3">
                  <a:txBody>
                    <a:bodyPr/>
                    <a:lstStyle/>
                    <a:p>
                      <a:pPr algn="l"/>
                      <a:r>
                        <a:rPr lang="en-US" sz="1000" dirty="0">
                          <a:solidFill>
                            <a:srgbClr val="202124"/>
                          </a:solidFill>
                          <a:latin typeface="+mn-lt"/>
                        </a:rPr>
                        <a:t>Context Features</a:t>
                      </a:r>
                      <a:endParaRPr lang="en-US" sz="1000" dirty="0">
                        <a:latin typeface="+mn-lt"/>
                      </a:endParaRPr>
                    </a:p>
                  </a:txBody>
                  <a:tcPr anchor="ctr">
                    <a:lnT w="12700" cap="flat" cmpd="sng" algn="ctr">
                      <a:solidFill>
                        <a:srgbClr val="E8D0D0"/>
                      </a:solidFill>
                      <a:prstDash val="solid"/>
                      <a:round/>
                      <a:headEnd type="none" w="med" len="med"/>
                      <a:tailEnd type="none" w="med" len="med"/>
                    </a:lnT>
                    <a:solidFill>
                      <a:srgbClr val="F4E9E9"/>
                    </a:solidFill>
                  </a:tcPr>
                </a:tc>
                <a:tc>
                  <a:txBody>
                    <a:bodyPr/>
                    <a:lstStyle/>
                    <a:p>
                      <a:pPr algn="l"/>
                      <a:r>
                        <a:rPr lang="en-US" sz="1000" dirty="0">
                          <a:latin typeface="+mn-lt"/>
                        </a:rPr>
                        <a:t>pid</a:t>
                      </a:r>
                    </a:p>
                  </a:txBody>
                  <a:tcPr anchor="ctr">
                    <a:lnT w="12700" cap="flat" cmpd="sng" algn="ctr">
                      <a:solidFill>
                        <a:srgbClr val="E8D0D0"/>
                      </a:solidFill>
                      <a:prstDash val="solid"/>
                      <a:round/>
                      <a:headEnd type="none" w="med" len="med"/>
                      <a:tailEnd type="none" w="med" len="med"/>
                    </a:lnT>
                    <a:solidFill>
                      <a:srgbClr val="F4E9E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202124"/>
                          </a:solidFill>
                          <a:latin typeface="+mn-lt"/>
                        </a:rPr>
                        <a:t>~10</a:t>
                      </a:r>
                      <a:endParaRPr lang="en-US" sz="1000" baseline="30000" dirty="0">
                        <a:latin typeface="+mn-lt"/>
                      </a:endParaRPr>
                    </a:p>
                  </a:txBody>
                  <a:tcPr anchor="ctr">
                    <a:lnT w="12700" cap="flat" cmpd="sng" algn="ctr">
                      <a:solidFill>
                        <a:srgbClr val="E8D0D0"/>
                      </a:solidFill>
                      <a:prstDash val="solid"/>
                      <a:round/>
                      <a:headEnd type="none" w="med" len="med"/>
                      <a:tailEnd type="none" w="med" len="med"/>
                    </a:lnT>
                    <a:solidFill>
                      <a:srgbClr val="F4E9E9"/>
                    </a:solidFill>
                  </a:tcPr>
                </a:tc>
                <a:tc>
                  <a:txBody>
                    <a:bodyPr/>
                    <a:lstStyle/>
                    <a:p>
                      <a:pPr algn="ctr"/>
                      <a:r>
                        <a:rPr lang="en-US" sz="1000" dirty="0">
                          <a:latin typeface="+mn-lt"/>
                        </a:rPr>
                        <a:t>one-hot</a:t>
                      </a:r>
                    </a:p>
                  </a:txBody>
                  <a:tcPr anchor="ctr">
                    <a:lnT w="12700" cap="flat" cmpd="sng" algn="ctr">
                      <a:solidFill>
                        <a:srgbClr val="E8D0D0"/>
                      </a:solidFill>
                      <a:prstDash val="solid"/>
                      <a:round/>
                      <a:headEnd type="none" w="med" len="med"/>
                      <a:tailEnd type="none" w="med" len="med"/>
                    </a:lnT>
                    <a:solidFill>
                      <a:srgbClr val="F4E9E9"/>
                    </a:solidFill>
                  </a:tcPr>
                </a:tc>
                <a:tc>
                  <a:txBody>
                    <a:bodyPr/>
                    <a:lstStyle/>
                    <a:p>
                      <a:pPr algn="ctr"/>
                      <a:r>
                        <a:rPr lang="en-US" sz="1000" dirty="0">
                          <a:latin typeface="+mn-lt"/>
                        </a:rPr>
                        <a:t>1</a:t>
                      </a:r>
                    </a:p>
                  </a:txBody>
                  <a:tcPr anchor="ctr">
                    <a:lnT w="12700" cap="flat" cmpd="sng" algn="ctr">
                      <a:solidFill>
                        <a:srgbClr val="E8D0D0"/>
                      </a:solidFill>
                      <a:prstDash val="solid"/>
                      <a:round/>
                      <a:headEnd type="none" w="med" len="med"/>
                      <a:tailEnd type="none" w="med" len="med"/>
                    </a:lnT>
                    <a:solidFill>
                      <a:srgbClr val="F4E9E9"/>
                    </a:solidFill>
                  </a:tcPr>
                </a:tc>
                <a:extLst>
                  <a:ext uri="{0D108BD9-81ED-4DB2-BD59-A6C34878D82A}">
                    <a16:rowId xmlns:a16="http://schemas.microsoft.com/office/drawing/2014/main" val="302997265"/>
                  </a:ext>
                </a:extLst>
              </a:tr>
              <a:tr h="265026">
                <a:tc vMerge="1">
                  <a:txBody>
                    <a:bodyPr/>
                    <a:lstStyle/>
                    <a:p>
                      <a:pPr algn="ctr"/>
                      <a:endParaRPr lang="en-US" sz="800" dirty="0"/>
                    </a:p>
                  </a:txBody>
                  <a:tcPr anchor="ctr">
                    <a:solidFill>
                      <a:srgbClr val="F4E9E9"/>
                    </a:solidFill>
                  </a:tcPr>
                </a:tc>
                <a:tc>
                  <a:txBody>
                    <a:bodyPr/>
                    <a:lstStyle/>
                    <a:p>
                      <a:pPr algn="l"/>
                      <a:r>
                        <a:rPr lang="en-US" sz="1000" dirty="0">
                          <a:latin typeface="+mn-lt"/>
                        </a:rPr>
                        <a:t>time</a:t>
                      </a:r>
                    </a:p>
                  </a:txBody>
                  <a:tcPr anchor="ctr">
                    <a:solidFill>
                      <a:srgbClr val="F4E9E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202124"/>
                          </a:solidFill>
                          <a:latin typeface="+mn-lt"/>
                        </a:rPr>
                        <a:t>~10</a:t>
                      </a:r>
                      <a:endParaRPr lang="en-US" sz="1000" baseline="30000" dirty="0">
                        <a:latin typeface="+mn-lt"/>
                      </a:endParaRPr>
                    </a:p>
                  </a:txBody>
                  <a:tcPr anchor="ctr">
                    <a:solidFill>
                      <a:srgbClr val="F4E9E9"/>
                    </a:solidFill>
                  </a:tcPr>
                </a:tc>
                <a:tc>
                  <a:txBody>
                    <a:bodyPr/>
                    <a:lstStyle/>
                    <a:p>
                      <a:pPr algn="ctr"/>
                      <a:r>
                        <a:rPr lang="en-US" sz="1000" dirty="0">
                          <a:latin typeface="+mn-lt"/>
                        </a:rPr>
                        <a:t>one-hot</a:t>
                      </a:r>
                    </a:p>
                  </a:txBody>
                  <a:tcPr anchor="ctr">
                    <a:solidFill>
                      <a:srgbClr val="F4E9E9"/>
                    </a:solidFill>
                  </a:tcPr>
                </a:tc>
                <a:tc>
                  <a:txBody>
                    <a:bodyPr/>
                    <a:lstStyle/>
                    <a:p>
                      <a:pPr algn="ctr"/>
                      <a:r>
                        <a:rPr lang="en-US" sz="1000" dirty="0">
                          <a:latin typeface="+mn-lt"/>
                        </a:rPr>
                        <a:t>1</a:t>
                      </a:r>
                    </a:p>
                  </a:txBody>
                  <a:tcPr anchor="ctr">
                    <a:solidFill>
                      <a:srgbClr val="F4E9E9"/>
                    </a:solidFill>
                  </a:tcPr>
                </a:tc>
                <a:extLst>
                  <a:ext uri="{0D108BD9-81ED-4DB2-BD59-A6C34878D82A}">
                    <a16:rowId xmlns:a16="http://schemas.microsoft.com/office/drawing/2014/main" val="2530516947"/>
                  </a:ext>
                </a:extLst>
              </a:tr>
              <a:tr h="265026">
                <a:tc vMerge="1">
                  <a:txBody>
                    <a:bodyPr/>
                    <a:lstStyle/>
                    <a:p>
                      <a:pPr algn="ctr"/>
                      <a:endParaRPr lang="en-US" sz="800" dirty="0"/>
                    </a:p>
                  </a:txBody>
                  <a:tcPr anchor="ctr">
                    <a:solidFill>
                      <a:srgbClr val="F4E9E9"/>
                    </a:solidFill>
                  </a:tcPr>
                </a:tc>
                <a:tc>
                  <a:txBody>
                    <a:bodyPr/>
                    <a:lstStyle/>
                    <a:p>
                      <a:pPr algn="l"/>
                      <a:r>
                        <a:rPr lang="en-US" sz="1000" dirty="0">
                          <a:latin typeface="+mn-lt"/>
                        </a:rPr>
                        <a:t>…</a:t>
                      </a:r>
                    </a:p>
                  </a:txBody>
                  <a:tcPr anchor="ctr">
                    <a:solidFill>
                      <a:srgbClr val="F4E9E9"/>
                    </a:solidFill>
                  </a:tcPr>
                </a:tc>
                <a:tc>
                  <a:txBody>
                    <a:bodyPr/>
                    <a:lstStyle/>
                    <a:p>
                      <a:pPr algn="ctr"/>
                      <a:r>
                        <a:rPr lang="en-US" sz="1000" dirty="0">
                          <a:latin typeface="+mn-lt"/>
                        </a:rPr>
                        <a:t>…</a:t>
                      </a:r>
                    </a:p>
                  </a:txBody>
                  <a:tcPr anchor="ctr">
                    <a:solidFill>
                      <a:srgbClr val="F4E9E9"/>
                    </a:solidFill>
                  </a:tcPr>
                </a:tc>
                <a:tc>
                  <a:txBody>
                    <a:bodyPr/>
                    <a:lstStyle/>
                    <a:p>
                      <a:pPr algn="ctr"/>
                      <a:r>
                        <a:rPr lang="en-US" sz="1000" dirty="0">
                          <a:latin typeface="+mn-lt"/>
                        </a:rPr>
                        <a:t>…</a:t>
                      </a:r>
                    </a:p>
                  </a:txBody>
                  <a:tcPr anchor="ctr">
                    <a:solidFill>
                      <a:srgbClr val="F4E9E9"/>
                    </a:solidFill>
                  </a:tcPr>
                </a:tc>
                <a:tc>
                  <a:txBody>
                    <a:bodyPr/>
                    <a:lstStyle/>
                    <a:p>
                      <a:pPr algn="ctr"/>
                      <a:r>
                        <a:rPr lang="en-US" sz="1000" dirty="0">
                          <a:latin typeface="+mn-lt"/>
                        </a:rPr>
                        <a:t>…</a:t>
                      </a:r>
                    </a:p>
                  </a:txBody>
                  <a:tcPr anchor="ctr">
                    <a:solidFill>
                      <a:srgbClr val="F4E9E9"/>
                    </a:solidFill>
                  </a:tcPr>
                </a:tc>
                <a:extLst>
                  <a:ext uri="{0D108BD9-81ED-4DB2-BD59-A6C34878D82A}">
                    <a16:rowId xmlns:a16="http://schemas.microsoft.com/office/drawing/2014/main" val="3887490298"/>
                  </a:ext>
                </a:extLst>
              </a:tr>
            </a:tbl>
          </a:graphicData>
        </a:graphic>
      </p:graphicFrame>
      <p:sp>
        <p:nvSpPr>
          <p:cNvPr id="12" name="TextBox 11">
            <a:extLst>
              <a:ext uri="{FF2B5EF4-FFF2-40B4-BE49-F238E27FC236}">
                <a16:creationId xmlns:a16="http://schemas.microsoft.com/office/drawing/2014/main" id="{B38642C0-2E7C-7A49-AB57-B728DDE774EC}"/>
              </a:ext>
            </a:extLst>
          </p:cNvPr>
          <p:cNvSpPr txBox="1"/>
          <p:nvPr/>
        </p:nvSpPr>
        <p:spPr>
          <a:xfrm>
            <a:off x="1295399" y="3726180"/>
            <a:ext cx="7376161" cy="797342"/>
          </a:xfrm>
          <a:prstGeom prst="rect">
            <a:avLst/>
          </a:prstGeom>
          <a:noFill/>
          <a:ln w="25400">
            <a:solidFill>
              <a:srgbClr val="C00000"/>
            </a:solidFill>
          </a:ln>
        </p:spPr>
        <p:txBody>
          <a:bodyPr wrap="square" rtlCol="0">
            <a:noAutofit/>
          </a:bodyPr>
          <a:lstStyle/>
          <a:p>
            <a:endParaRPr lang="en-US" dirty="0"/>
          </a:p>
        </p:txBody>
      </p:sp>
      <p:sp>
        <p:nvSpPr>
          <p:cNvPr id="13" name="TextBox 12">
            <a:extLst>
              <a:ext uri="{FF2B5EF4-FFF2-40B4-BE49-F238E27FC236}">
                <a16:creationId xmlns:a16="http://schemas.microsoft.com/office/drawing/2014/main" id="{3D293EC4-2C22-5348-B420-C3CE5FE4182A}"/>
              </a:ext>
            </a:extLst>
          </p:cNvPr>
          <p:cNvSpPr txBox="1"/>
          <p:nvPr/>
        </p:nvSpPr>
        <p:spPr>
          <a:xfrm>
            <a:off x="318480" y="3427808"/>
            <a:ext cx="965199" cy="366288"/>
          </a:xfrm>
          <a:prstGeom prst="rect">
            <a:avLst/>
          </a:prstGeom>
          <a:noFill/>
        </p:spPr>
        <p:txBody>
          <a:bodyPr wrap="square" rtlCol="0" anchor="ctr">
            <a:noAutofit/>
          </a:bodyPr>
          <a:lstStyle/>
          <a:p>
            <a:r>
              <a:rPr lang="en-US" sz="1200" b="1" dirty="0"/>
              <a:t>Important</a:t>
            </a:r>
          </a:p>
        </p:txBody>
      </p:sp>
      <p:sp>
        <p:nvSpPr>
          <p:cNvPr id="14" name="Rectangle 13"/>
          <p:cNvSpPr/>
          <p:nvPr/>
        </p:nvSpPr>
        <p:spPr>
          <a:xfrm>
            <a:off x="1283679" y="6330892"/>
            <a:ext cx="1229326" cy="242581"/>
          </a:xfrm>
          <a:prstGeom prst="rect">
            <a:avLst/>
          </a:prstGeom>
        </p:spPr>
        <p:txBody>
          <a:bodyPr wrap="none">
            <a:noAutofit/>
          </a:bodyPr>
          <a:lstStyle/>
          <a:p>
            <a:r>
              <a:rPr lang="en-US" sz="1200" dirty="0">
                <a:cs typeface="Times"/>
              </a:rPr>
              <a:t>‘cate’ = category</a:t>
            </a:r>
          </a:p>
        </p:txBody>
      </p:sp>
    </p:spTree>
    <p:extLst>
      <p:ext uri="{BB962C8B-B14F-4D97-AF65-F5344CB8AC3E}">
        <p14:creationId xmlns:p14="http://schemas.microsoft.com/office/powerpoint/2010/main" val="1000163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Deep Nets at Alibaba</a:t>
            </a:r>
          </a:p>
        </p:txBody>
      </p:sp>
      <p:sp>
        <p:nvSpPr>
          <p:cNvPr id="17" name="Rectangle 16">
            <a:extLst>
              <a:ext uri="{FF2B5EF4-FFF2-40B4-BE49-F238E27FC236}">
                <a16:creationId xmlns:a16="http://schemas.microsoft.com/office/drawing/2014/main" id="{071C4F13-CDBF-44B2-AEC8-DF233B6DA45B}"/>
              </a:ext>
            </a:extLst>
          </p:cNvPr>
          <p:cNvSpPr/>
          <p:nvPr/>
        </p:nvSpPr>
        <p:spPr>
          <a:xfrm>
            <a:off x="6156176" y="6504831"/>
            <a:ext cx="2818656" cy="276969"/>
          </a:xfrm>
          <a:prstGeom prst="rect">
            <a:avLst/>
          </a:prstGeom>
          <a:noFill/>
        </p:spPr>
        <p:txBody>
          <a:bodyPr wrap="none" anchor="b">
            <a:noAutofit/>
          </a:bodyPr>
          <a:lstStyle/>
          <a:p>
            <a:pPr algn="r"/>
            <a:r>
              <a:rPr lang="en-US" sz="1000" dirty="0">
                <a:solidFill>
                  <a:schemeClr val="bg1">
                    <a:lumMod val="50000"/>
                  </a:schemeClr>
                </a:solidFill>
              </a:rPr>
              <a:t>Source: Zhou et al., arXiv:1706.06978 (2017) </a:t>
            </a:r>
          </a:p>
        </p:txBody>
      </p:sp>
      <p:graphicFrame>
        <p:nvGraphicFramePr>
          <p:cNvPr id="18" name="Table 17"/>
          <p:cNvGraphicFramePr>
            <a:graphicFrameLocks noGrp="1"/>
          </p:cNvGraphicFramePr>
          <p:nvPr/>
        </p:nvGraphicFramePr>
        <p:xfrm>
          <a:off x="4056435" y="2502390"/>
          <a:ext cx="1153740" cy="83647"/>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2355902603"/>
                    </a:ext>
                  </a:extLst>
                </a:gridCol>
                <a:gridCol w="76916">
                  <a:extLst>
                    <a:ext uri="{9D8B030D-6E8A-4147-A177-3AD203B41FA5}">
                      <a16:colId xmlns:a16="http://schemas.microsoft.com/office/drawing/2014/main" val="3441641806"/>
                    </a:ext>
                  </a:extLst>
                </a:gridCol>
                <a:gridCol w="76916">
                  <a:extLst>
                    <a:ext uri="{9D8B030D-6E8A-4147-A177-3AD203B41FA5}">
                      <a16:colId xmlns:a16="http://schemas.microsoft.com/office/drawing/2014/main" val="71498576"/>
                    </a:ext>
                  </a:extLst>
                </a:gridCol>
                <a:gridCol w="76916">
                  <a:extLst>
                    <a:ext uri="{9D8B030D-6E8A-4147-A177-3AD203B41FA5}">
                      <a16:colId xmlns:a16="http://schemas.microsoft.com/office/drawing/2014/main" val="2389413450"/>
                    </a:ext>
                  </a:extLst>
                </a:gridCol>
                <a:gridCol w="76916">
                  <a:extLst>
                    <a:ext uri="{9D8B030D-6E8A-4147-A177-3AD203B41FA5}">
                      <a16:colId xmlns:a16="http://schemas.microsoft.com/office/drawing/2014/main" val="3197025219"/>
                    </a:ext>
                  </a:extLst>
                </a:gridCol>
                <a:gridCol w="76916">
                  <a:extLst>
                    <a:ext uri="{9D8B030D-6E8A-4147-A177-3AD203B41FA5}">
                      <a16:colId xmlns:a16="http://schemas.microsoft.com/office/drawing/2014/main" val="3604802489"/>
                    </a:ext>
                  </a:extLst>
                </a:gridCol>
                <a:gridCol w="76916">
                  <a:extLst>
                    <a:ext uri="{9D8B030D-6E8A-4147-A177-3AD203B41FA5}">
                      <a16:colId xmlns:a16="http://schemas.microsoft.com/office/drawing/2014/main" val="2077663338"/>
                    </a:ext>
                  </a:extLst>
                </a:gridCol>
                <a:gridCol w="76916">
                  <a:extLst>
                    <a:ext uri="{9D8B030D-6E8A-4147-A177-3AD203B41FA5}">
                      <a16:colId xmlns:a16="http://schemas.microsoft.com/office/drawing/2014/main" val="1907922637"/>
                    </a:ext>
                  </a:extLst>
                </a:gridCol>
                <a:gridCol w="76916">
                  <a:extLst>
                    <a:ext uri="{9D8B030D-6E8A-4147-A177-3AD203B41FA5}">
                      <a16:colId xmlns:a16="http://schemas.microsoft.com/office/drawing/2014/main" val="430067494"/>
                    </a:ext>
                  </a:extLst>
                </a:gridCol>
                <a:gridCol w="76916">
                  <a:extLst>
                    <a:ext uri="{9D8B030D-6E8A-4147-A177-3AD203B41FA5}">
                      <a16:colId xmlns:a16="http://schemas.microsoft.com/office/drawing/2014/main" val="1515385008"/>
                    </a:ext>
                  </a:extLst>
                </a:gridCol>
                <a:gridCol w="76916">
                  <a:extLst>
                    <a:ext uri="{9D8B030D-6E8A-4147-A177-3AD203B41FA5}">
                      <a16:colId xmlns:a16="http://schemas.microsoft.com/office/drawing/2014/main" val="2676388944"/>
                    </a:ext>
                  </a:extLst>
                </a:gridCol>
                <a:gridCol w="76916">
                  <a:extLst>
                    <a:ext uri="{9D8B030D-6E8A-4147-A177-3AD203B41FA5}">
                      <a16:colId xmlns:a16="http://schemas.microsoft.com/office/drawing/2014/main" val="2176826306"/>
                    </a:ext>
                  </a:extLst>
                </a:gridCol>
                <a:gridCol w="76916">
                  <a:extLst>
                    <a:ext uri="{9D8B030D-6E8A-4147-A177-3AD203B41FA5}">
                      <a16:colId xmlns:a16="http://schemas.microsoft.com/office/drawing/2014/main" val="2567466457"/>
                    </a:ext>
                  </a:extLst>
                </a:gridCol>
                <a:gridCol w="76916">
                  <a:extLst>
                    <a:ext uri="{9D8B030D-6E8A-4147-A177-3AD203B41FA5}">
                      <a16:colId xmlns:a16="http://schemas.microsoft.com/office/drawing/2014/main" val="2624608650"/>
                    </a:ext>
                  </a:extLst>
                </a:gridCol>
                <a:gridCol w="76916">
                  <a:extLst>
                    <a:ext uri="{9D8B030D-6E8A-4147-A177-3AD203B41FA5}">
                      <a16:colId xmlns:a16="http://schemas.microsoft.com/office/drawing/2014/main" val="258387335"/>
                    </a:ext>
                  </a:extLst>
                </a:gridCol>
              </a:tblGrid>
              <a:tr h="83647">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09417"/>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AD4A3"/>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EDD8"/>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7C788"/>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E8200"/>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2A232"/>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7BA6D"/>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2523861177"/>
                  </a:ext>
                </a:extLst>
              </a:tr>
            </a:tbl>
          </a:graphicData>
        </a:graphic>
      </p:graphicFrame>
      <p:graphicFrame>
        <p:nvGraphicFramePr>
          <p:cNvPr id="19" name="Table 18"/>
          <p:cNvGraphicFramePr>
            <a:graphicFrameLocks noGrp="1"/>
          </p:cNvGraphicFramePr>
          <p:nvPr/>
        </p:nvGraphicFramePr>
        <p:xfrm>
          <a:off x="3748644" y="3161857"/>
          <a:ext cx="538412" cy="83647"/>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gridCol w="76916">
                  <a:extLst>
                    <a:ext uri="{9D8B030D-6E8A-4147-A177-3AD203B41FA5}">
                      <a16:colId xmlns:a16="http://schemas.microsoft.com/office/drawing/2014/main" val="3604802489"/>
                    </a:ext>
                  </a:extLst>
                </a:gridCol>
                <a:gridCol w="76916">
                  <a:extLst>
                    <a:ext uri="{9D8B030D-6E8A-4147-A177-3AD203B41FA5}">
                      <a16:colId xmlns:a16="http://schemas.microsoft.com/office/drawing/2014/main" val="2077663338"/>
                    </a:ext>
                  </a:extLst>
                </a:gridCol>
                <a:gridCol w="76916">
                  <a:extLst>
                    <a:ext uri="{9D8B030D-6E8A-4147-A177-3AD203B41FA5}">
                      <a16:colId xmlns:a16="http://schemas.microsoft.com/office/drawing/2014/main" val="1907922637"/>
                    </a:ext>
                  </a:extLst>
                </a:gridCol>
                <a:gridCol w="76916">
                  <a:extLst>
                    <a:ext uri="{9D8B030D-6E8A-4147-A177-3AD203B41FA5}">
                      <a16:colId xmlns:a16="http://schemas.microsoft.com/office/drawing/2014/main" val="430067494"/>
                    </a:ext>
                  </a:extLst>
                </a:gridCol>
                <a:gridCol w="76916">
                  <a:extLst>
                    <a:ext uri="{9D8B030D-6E8A-4147-A177-3AD203B41FA5}">
                      <a16:colId xmlns:a16="http://schemas.microsoft.com/office/drawing/2014/main" val="1515385008"/>
                    </a:ext>
                  </a:extLst>
                </a:gridCol>
                <a:gridCol w="76916">
                  <a:extLst>
                    <a:ext uri="{9D8B030D-6E8A-4147-A177-3AD203B41FA5}">
                      <a16:colId xmlns:a16="http://schemas.microsoft.com/office/drawing/2014/main" val="2676388944"/>
                    </a:ext>
                  </a:extLst>
                </a:gridCol>
              </a:tblGrid>
              <a:tr h="83647">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09417"/>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AD4A3"/>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EDD8"/>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7C788"/>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E8200"/>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2A232"/>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7BA6D"/>
                    </a:solidFill>
                  </a:tcPr>
                </a:tc>
                <a:extLst>
                  <a:ext uri="{0D108BD9-81ED-4DB2-BD59-A6C34878D82A}">
                    <a16:rowId xmlns:a16="http://schemas.microsoft.com/office/drawing/2014/main" val="2523861177"/>
                  </a:ext>
                </a:extLst>
              </a:tr>
            </a:tbl>
          </a:graphicData>
        </a:graphic>
      </p:graphicFrame>
      <p:graphicFrame>
        <p:nvGraphicFramePr>
          <p:cNvPr id="21" name="Table 20"/>
          <p:cNvGraphicFramePr>
            <a:graphicFrameLocks noGrp="1"/>
          </p:cNvGraphicFramePr>
          <p:nvPr/>
        </p:nvGraphicFramePr>
        <p:xfrm>
          <a:off x="3593943" y="4853308"/>
          <a:ext cx="461496" cy="83647"/>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gridCol w="76916">
                  <a:extLst>
                    <a:ext uri="{9D8B030D-6E8A-4147-A177-3AD203B41FA5}">
                      <a16:colId xmlns:a16="http://schemas.microsoft.com/office/drawing/2014/main" val="3604802489"/>
                    </a:ext>
                  </a:extLst>
                </a:gridCol>
                <a:gridCol w="76916">
                  <a:extLst>
                    <a:ext uri="{9D8B030D-6E8A-4147-A177-3AD203B41FA5}">
                      <a16:colId xmlns:a16="http://schemas.microsoft.com/office/drawing/2014/main" val="2077663338"/>
                    </a:ext>
                  </a:extLst>
                </a:gridCol>
                <a:gridCol w="76916">
                  <a:extLst>
                    <a:ext uri="{9D8B030D-6E8A-4147-A177-3AD203B41FA5}">
                      <a16:colId xmlns:a16="http://schemas.microsoft.com/office/drawing/2014/main" val="1907922637"/>
                    </a:ext>
                  </a:extLst>
                </a:gridCol>
                <a:gridCol w="76916">
                  <a:extLst>
                    <a:ext uri="{9D8B030D-6E8A-4147-A177-3AD203B41FA5}">
                      <a16:colId xmlns:a16="http://schemas.microsoft.com/office/drawing/2014/main" val="430067494"/>
                    </a:ext>
                  </a:extLst>
                </a:gridCol>
                <a:gridCol w="76916">
                  <a:extLst>
                    <a:ext uri="{9D8B030D-6E8A-4147-A177-3AD203B41FA5}">
                      <a16:colId xmlns:a16="http://schemas.microsoft.com/office/drawing/2014/main" val="1515385008"/>
                    </a:ext>
                  </a:extLst>
                </a:gridCol>
              </a:tblGrid>
              <a:tr h="83647">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5617"/>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AA8D"/>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A8BEF"/>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DC4F6"/>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65C7D"/>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2ADBE"/>
                    </a:solidFill>
                  </a:tcPr>
                </a:tc>
                <a:extLst>
                  <a:ext uri="{0D108BD9-81ED-4DB2-BD59-A6C34878D82A}">
                    <a16:rowId xmlns:a16="http://schemas.microsoft.com/office/drawing/2014/main" val="2523861177"/>
                  </a:ext>
                </a:extLst>
              </a:tr>
            </a:tbl>
          </a:graphicData>
        </a:graphic>
      </p:graphicFrame>
      <p:graphicFrame>
        <p:nvGraphicFramePr>
          <p:cNvPr id="22" name="Table 21"/>
          <p:cNvGraphicFramePr>
            <a:graphicFrameLocks noGrp="1"/>
          </p:cNvGraphicFramePr>
          <p:nvPr/>
        </p:nvGraphicFramePr>
        <p:xfrm>
          <a:off x="2400272" y="4853308"/>
          <a:ext cx="461496" cy="83647"/>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gridCol w="76916">
                  <a:extLst>
                    <a:ext uri="{9D8B030D-6E8A-4147-A177-3AD203B41FA5}">
                      <a16:colId xmlns:a16="http://schemas.microsoft.com/office/drawing/2014/main" val="3604802489"/>
                    </a:ext>
                  </a:extLst>
                </a:gridCol>
                <a:gridCol w="76916">
                  <a:extLst>
                    <a:ext uri="{9D8B030D-6E8A-4147-A177-3AD203B41FA5}">
                      <a16:colId xmlns:a16="http://schemas.microsoft.com/office/drawing/2014/main" val="2077663338"/>
                    </a:ext>
                  </a:extLst>
                </a:gridCol>
                <a:gridCol w="76916">
                  <a:extLst>
                    <a:ext uri="{9D8B030D-6E8A-4147-A177-3AD203B41FA5}">
                      <a16:colId xmlns:a16="http://schemas.microsoft.com/office/drawing/2014/main" val="1907922637"/>
                    </a:ext>
                  </a:extLst>
                </a:gridCol>
                <a:gridCol w="76916">
                  <a:extLst>
                    <a:ext uri="{9D8B030D-6E8A-4147-A177-3AD203B41FA5}">
                      <a16:colId xmlns:a16="http://schemas.microsoft.com/office/drawing/2014/main" val="430067494"/>
                    </a:ext>
                  </a:extLst>
                </a:gridCol>
                <a:gridCol w="76916">
                  <a:extLst>
                    <a:ext uri="{9D8B030D-6E8A-4147-A177-3AD203B41FA5}">
                      <a16:colId xmlns:a16="http://schemas.microsoft.com/office/drawing/2014/main" val="1515385008"/>
                    </a:ext>
                  </a:extLst>
                </a:gridCol>
              </a:tblGrid>
              <a:tr h="83647">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5617"/>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AA8D"/>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A8BEF"/>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DC4F6"/>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65C7D"/>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2ADBE"/>
                    </a:solidFill>
                  </a:tcPr>
                </a:tc>
                <a:extLst>
                  <a:ext uri="{0D108BD9-81ED-4DB2-BD59-A6C34878D82A}">
                    <a16:rowId xmlns:a16="http://schemas.microsoft.com/office/drawing/2014/main" val="2523861177"/>
                  </a:ext>
                </a:extLst>
              </a:tr>
            </a:tbl>
          </a:graphicData>
        </a:graphic>
      </p:graphicFrame>
      <p:graphicFrame>
        <p:nvGraphicFramePr>
          <p:cNvPr id="25" name="Table 24"/>
          <p:cNvGraphicFramePr>
            <a:graphicFrameLocks noGrp="1"/>
          </p:cNvGraphicFramePr>
          <p:nvPr/>
        </p:nvGraphicFramePr>
        <p:xfrm>
          <a:off x="5353699" y="4853308"/>
          <a:ext cx="461496" cy="83647"/>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gridCol w="76916">
                  <a:extLst>
                    <a:ext uri="{9D8B030D-6E8A-4147-A177-3AD203B41FA5}">
                      <a16:colId xmlns:a16="http://schemas.microsoft.com/office/drawing/2014/main" val="3604802489"/>
                    </a:ext>
                  </a:extLst>
                </a:gridCol>
                <a:gridCol w="76916">
                  <a:extLst>
                    <a:ext uri="{9D8B030D-6E8A-4147-A177-3AD203B41FA5}">
                      <a16:colId xmlns:a16="http://schemas.microsoft.com/office/drawing/2014/main" val="2077663338"/>
                    </a:ext>
                  </a:extLst>
                </a:gridCol>
                <a:gridCol w="76916">
                  <a:extLst>
                    <a:ext uri="{9D8B030D-6E8A-4147-A177-3AD203B41FA5}">
                      <a16:colId xmlns:a16="http://schemas.microsoft.com/office/drawing/2014/main" val="1907922637"/>
                    </a:ext>
                  </a:extLst>
                </a:gridCol>
                <a:gridCol w="76916">
                  <a:extLst>
                    <a:ext uri="{9D8B030D-6E8A-4147-A177-3AD203B41FA5}">
                      <a16:colId xmlns:a16="http://schemas.microsoft.com/office/drawing/2014/main" val="430067494"/>
                    </a:ext>
                  </a:extLst>
                </a:gridCol>
                <a:gridCol w="76916">
                  <a:extLst>
                    <a:ext uri="{9D8B030D-6E8A-4147-A177-3AD203B41FA5}">
                      <a16:colId xmlns:a16="http://schemas.microsoft.com/office/drawing/2014/main" val="1515385008"/>
                    </a:ext>
                  </a:extLst>
                </a:gridCol>
              </a:tblGrid>
              <a:tr h="83647">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5617"/>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AA8D"/>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A8BEF"/>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DC4F6"/>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65C7D"/>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2ADBE"/>
                    </a:solidFill>
                  </a:tcPr>
                </a:tc>
                <a:extLst>
                  <a:ext uri="{0D108BD9-81ED-4DB2-BD59-A6C34878D82A}">
                    <a16:rowId xmlns:a16="http://schemas.microsoft.com/office/drawing/2014/main" val="2523861177"/>
                  </a:ext>
                </a:extLst>
              </a:tr>
            </a:tbl>
          </a:graphicData>
        </a:graphic>
      </p:graphicFrame>
      <p:graphicFrame>
        <p:nvGraphicFramePr>
          <p:cNvPr id="27" name="Table 26"/>
          <p:cNvGraphicFramePr>
            <a:graphicFrameLocks noGrp="1"/>
          </p:cNvGraphicFramePr>
          <p:nvPr/>
        </p:nvGraphicFramePr>
        <p:xfrm>
          <a:off x="6544702" y="4853308"/>
          <a:ext cx="461496" cy="83647"/>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gridCol w="76916">
                  <a:extLst>
                    <a:ext uri="{9D8B030D-6E8A-4147-A177-3AD203B41FA5}">
                      <a16:colId xmlns:a16="http://schemas.microsoft.com/office/drawing/2014/main" val="3604802489"/>
                    </a:ext>
                  </a:extLst>
                </a:gridCol>
                <a:gridCol w="76916">
                  <a:extLst>
                    <a:ext uri="{9D8B030D-6E8A-4147-A177-3AD203B41FA5}">
                      <a16:colId xmlns:a16="http://schemas.microsoft.com/office/drawing/2014/main" val="2077663338"/>
                    </a:ext>
                  </a:extLst>
                </a:gridCol>
                <a:gridCol w="76916">
                  <a:extLst>
                    <a:ext uri="{9D8B030D-6E8A-4147-A177-3AD203B41FA5}">
                      <a16:colId xmlns:a16="http://schemas.microsoft.com/office/drawing/2014/main" val="1907922637"/>
                    </a:ext>
                  </a:extLst>
                </a:gridCol>
                <a:gridCol w="76916">
                  <a:extLst>
                    <a:ext uri="{9D8B030D-6E8A-4147-A177-3AD203B41FA5}">
                      <a16:colId xmlns:a16="http://schemas.microsoft.com/office/drawing/2014/main" val="430067494"/>
                    </a:ext>
                  </a:extLst>
                </a:gridCol>
                <a:gridCol w="76916">
                  <a:extLst>
                    <a:ext uri="{9D8B030D-6E8A-4147-A177-3AD203B41FA5}">
                      <a16:colId xmlns:a16="http://schemas.microsoft.com/office/drawing/2014/main" val="1515385008"/>
                    </a:ext>
                  </a:extLst>
                </a:gridCol>
              </a:tblGrid>
              <a:tr h="83647">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5617"/>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AA8D"/>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A8BEF"/>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DC4F6"/>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65C7D"/>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2ADBE"/>
                    </a:solidFill>
                  </a:tcPr>
                </a:tc>
                <a:extLst>
                  <a:ext uri="{0D108BD9-81ED-4DB2-BD59-A6C34878D82A}">
                    <a16:rowId xmlns:a16="http://schemas.microsoft.com/office/drawing/2014/main" val="2523861177"/>
                  </a:ext>
                </a:extLst>
              </a:tr>
            </a:tbl>
          </a:graphicData>
        </a:graphic>
      </p:graphicFrame>
      <p:graphicFrame>
        <p:nvGraphicFramePr>
          <p:cNvPr id="28" name="Table 27"/>
          <p:cNvGraphicFramePr>
            <a:graphicFrameLocks noGrp="1"/>
          </p:cNvGraphicFramePr>
          <p:nvPr/>
        </p:nvGraphicFramePr>
        <p:xfrm>
          <a:off x="1501154" y="4850133"/>
          <a:ext cx="307664" cy="83647"/>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gridCol w="76916">
                  <a:extLst>
                    <a:ext uri="{9D8B030D-6E8A-4147-A177-3AD203B41FA5}">
                      <a16:colId xmlns:a16="http://schemas.microsoft.com/office/drawing/2014/main" val="3604802489"/>
                    </a:ext>
                  </a:extLst>
                </a:gridCol>
                <a:gridCol w="76916">
                  <a:extLst>
                    <a:ext uri="{9D8B030D-6E8A-4147-A177-3AD203B41FA5}">
                      <a16:colId xmlns:a16="http://schemas.microsoft.com/office/drawing/2014/main" val="2077663338"/>
                    </a:ext>
                  </a:extLst>
                </a:gridCol>
                <a:gridCol w="76916">
                  <a:extLst>
                    <a:ext uri="{9D8B030D-6E8A-4147-A177-3AD203B41FA5}">
                      <a16:colId xmlns:a16="http://schemas.microsoft.com/office/drawing/2014/main" val="1907922637"/>
                    </a:ext>
                  </a:extLst>
                </a:gridCol>
              </a:tblGrid>
              <a:tr h="83647">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2523861177"/>
                  </a:ext>
                </a:extLst>
              </a:tr>
            </a:tbl>
          </a:graphicData>
        </a:graphic>
      </p:graphicFrame>
      <p:graphicFrame>
        <p:nvGraphicFramePr>
          <p:cNvPr id="29" name="Table 28"/>
          <p:cNvGraphicFramePr>
            <a:graphicFrameLocks noGrp="1"/>
          </p:cNvGraphicFramePr>
          <p:nvPr/>
        </p:nvGraphicFramePr>
        <p:xfrm>
          <a:off x="1403749"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2383912966"/>
                  </a:ext>
                </a:extLst>
              </a:tr>
            </a:tbl>
          </a:graphicData>
        </a:graphic>
      </p:graphicFrame>
      <p:graphicFrame>
        <p:nvGraphicFramePr>
          <p:cNvPr id="30" name="Table 29"/>
          <p:cNvGraphicFramePr>
            <a:graphicFrameLocks noGrp="1"/>
          </p:cNvGraphicFramePr>
          <p:nvPr/>
        </p:nvGraphicFramePr>
        <p:xfrm>
          <a:off x="1594586"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2383912966"/>
                  </a:ext>
                </a:extLst>
              </a:tr>
            </a:tbl>
          </a:graphicData>
        </a:graphic>
      </p:graphicFrame>
      <p:graphicFrame>
        <p:nvGraphicFramePr>
          <p:cNvPr id="34" name="Table 33"/>
          <p:cNvGraphicFramePr>
            <a:graphicFrameLocks noGrp="1"/>
          </p:cNvGraphicFramePr>
          <p:nvPr/>
        </p:nvGraphicFramePr>
        <p:xfrm>
          <a:off x="1825904"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2383912966"/>
                  </a:ext>
                </a:extLst>
              </a:tr>
            </a:tbl>
          </a:graphicData>
        </a:graphic>
      </p:graphicFrame>
      <p:graphicFrame>
        <p:nvGraphicFramePr>
          <p:cNvPr id="35" name="Table 34"/>
          <p:cNvGraphicFramePr>
            <a:graphicFrameLocks noGrp="1"/>
          </p:cNvGraphicFramePr>
          <p:nvPr/>
        </p:nvGraphicFramePr>
        <p:xfrm>
          <a:off x="2454320"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6F38"/>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895D"/>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5617"/>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AA8D"/>
                    </a:solidFill>
                  </a:tcPr>
                </a:tc>
                <a:extLst>
                  <a:ext uri="{0D108BD9-81ED-4DB2-BD59-A6C34878D82A}">
                    <a16:rowId xmlns:a16="http://schemas.microsoft.com/office/drawing/2014/main" val="2383912966"/>
                  </a:ext>
                </a:extLst>
              </a:tr>
            </a:tbl>
          </a:graphicData>
        </a:graphic>
      </p:graphicFrame>
      <p:graphicFrame>
        <p:nvGraphicFramePr>
          <p:cNvPr id="36" name="Table 35"/>
          <p:cNvGraphicFramePr>
            <a:graphicFrameLocks noGrp="1"/>
          </p:cNvGraphicFramePr>
          <p:nvPr/>
        </p:nvGraphicFramePr>
        <p:xfrm>
          <a:off x="2607437"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8D9BF1"/>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A1ADF3"/>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A8BEF"/>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DC4F6"/>
                    </a:solidFill>
                  </a:tcPr>
                </a:tc>
                <a:extLst>
                  <a:ext uri="{0D108BD9-81ED-4DB2-BD59-A6C34878D82A}">
                    <a16:rowId xmlns:a16="http://schemas.microsoft.com/office/drawing/2014/main" val="2383912966"/>
                  </a:ext>
                </a:extLst>
              </a:tr>
            </a:tbl>
          </a:graphicData>
        </a:graphic>
      </p:graphicFrame>
      <p:graphicFrame>
        <p:nvGraphicFramePr>
          <p:cNvPr id="37" name="Table 36"/>
          <p:cNvGraphicFramePr>
            <a:graphicFrameLocks noGrp="1"/>
          </p:cNvGraphicFramePr>
          <p:nvPr/>
        </p:nvGraphicFramePr>
        <p:xfrm>
          <a:off x="2759739"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97390"/>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D8CA3"/>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65C7D"/>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2ADBE"/>
                    </a:solidFill>
                  </a:tcPr>
                </a:tc>
                <a:extLst>
                  <a:ext uri="{0D108BD9-81ED-4DB2-BD59-A6C34878D82A}">
                    <a16:rowId xmlns:a16="http://schemas.microsoft.com/office/drawing/2014/main" val="2383912966"/>
                  </a:ext>
                </a:extLst>
              </a:tr>
            </a:tbl>
          </a:graphicData>
        </a:graphic>
      </p:graphicFrame>
      <p:graphicFrame>
        <p:nvGraphicFramePr>
          <p:cNvPr id="38" name="Table 37"/>
          <p:cNvGraphicFramePr>
            <a:graphicFrameLocks noGrp="1"/>
          </p:cNvGraphicFramePr>
          <p:nvPr/>
        </p:nvGraphicFramePr>
        <p:xfrm>
          <a:off x="3640639"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6F38"/>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895D"/>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5617"/>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AA8D"/>
                    </a:solidFill>
                  </a:tcPr>
                </a:tc>
                <a:extLst>
                  <a:ext uri="{0D108BD9-81ED-4DB2-BD59-A6C34878D82A}">
                    <a16:rowId xmlns:a16="http://schemas.microsoft.com/office/drawing/2014/main" val="2383912966"/>
                  </a:ext>
                </a:extLst>
              </a:tr>
            </a:tbl>
          </a:graphicData>
        </a:graphic>
      </p:graphicFrame>
      <p:graphicFrame>
        <p:nvGraphicFramePr>
          <p:cNvPr id="39" name="Table 38"/>
          <p:cNvGraphicFramePr>
            <a:graphicFrameLocks noGrp="1"/>
          </p:cNvGraphicFramePr>
          <p:nvPr/>
        </p:nvGraphicFramePr>
        <p:xfrm>
          <a:off x="3793756"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8D9BF1"/>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A1ADF3"/>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A8BEF"/>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DC4F6"/>
                    </a:solidFill>
                  </a:tcPr>
                </a:tc>
                <a:extLst>
                  <a:ext uri="{0D108BD9-81ED-4DB2-BD59-A6C34878D82A}">
                    <a16:rowId xmlns:a16="http://schemas.microsoft.com/office/drawing/2014/main" val="2383912966"/>
                  </a:ext>
                </a:extLst>
              </a:tr>
            </a:tbl>
          </a:graphicData>
        </a:graphic>
      </p:graphicFrame>
      <p:graphicFrame>
        <p:nvGraphicFramePr>
          <p:cNvPr id="40" name="Table 39"/>
          <p:cNvGraphicFramePr>
            <a:graphicFrameLocks noGrp="1"/>
          </p:cNvGraphicFramePr>
          <p:nvPr/>
        </p:nvGraphicFramePr>
        <p:xfrm>
          <a:off x="3946058"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97390"/>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D8CA3"/>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65C7D"/>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2ADBE"/>
                    </a:solidFill>
                  </a:tcPr>
                </a:tc>
                <a:extLst>
                  <a:ext uri="{0D108BD9-81ED-4DB2-BD59-A6C34878D82A}">
                    <a16:rowId xmlns:a16="http://schemas.microsoft.com/office/drawing/2014/main" val="2383912966"/>
                  </a:ext>
                </a:extLst>
              </a:tr>
            </a:tbl>
          </a:graphicData>
        </a:graphic>
      </p:graphicFrame>
      <p:graphicFrame>
        <p:nvGraphicFramePr>
          <p:cNvPr id="41" name="Table 40"/>
          <p:cNvGraphicFramePr>
            <a:graphicFrameLocks noGrp="1"/>
          </p:cNvGraphicFramePr>
          <p:nvPr/>
        </p:nvGraphicFramePr>
        <p:xfrm>
          <a:off x="5393946"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6F38"/>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895D"/>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5617"/>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AA8D"/>
                    </a:solidFill>
                  </a:tcPr>
                </a:tc>
                <a:extLst>
                  <a:ext uri="{0D108BD9-81ED-4DB2-BD59-A6C34878D82A}">
                    <a16:rowId xmlns:a16="http://schemas.microsoft.com/office/drawing/2014/main" val="2383912966"/>
                  </a:ext>
                </a:extLst>
              </a:tr>
            </a:tbl>
          </a:graphicData>
        </a:graphic>
      </p:graphicFrame>
      <p:graphicFrame>
        <p:nvGraphicFramePr>
          <p:cNvPr id="42" name="Table 41"/>
          <p:cNvGraphicFramePr>
            <a:graphicFrameLocks noGrp="1"/>
          </p:cNvGraphicFramePr>
          <p:nvPr/>
        </p:nvGraphicFramePr>
        <p:xfrm>
          <a:off x="5547063"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8D9BF1"/>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A1ADF3"/>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A8BEF"/>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DC4F6"/>
                    </a:solidFill>
                  </a:tcPr>
                </a:tc>
                <a:extLst>
                  <a:ext uri="{0D108BD9-81ED-4DB2-BD59-A6C34878D82A}">
                    <a16:rowId xmlns:a16="http://schemas.microsoft.com/office/drawing/2014/main" val="2383912966"/>
                  </a:ext>
                </a:extLst>
              </a:tr>
            </a:tbl>
          </a:graphicData>
        </a:graphic>
      </p:graphicFrame>
      <p:graphicFrame>
        <p:nvGraphicFramePr>
          <p:cNvPr id="43" name="Table 42"/>
          <p:cNvGraphicFramePr>
            <a:graphicFrameLocks noGrp="1"/>
          </p:cNvGraphicFramePr>
          <p:nvPr/>
        </p:nvGraphicFramePr>
        <p:xfrm>
          <a:off x="5699365"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97390"/>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D8CA3"/>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65C7D"/>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2ADBE"/>
                    </a:solidFill>
                  </a:tcPr>
                </a:tc>
                <a:extLst>
                  <a:ext uri="{0D108BD9-81ED-4DB2-BD59-A6C34878D82A}">
                    <a16:rowId xmlns:a16="http://schemas.microsoft.com/office/drawing/2014/main" val="2383912966"/>
                  </a:ext>
                </a:extLst>
              </a:tr>
            </a:tbl>
          </a:graphicData>
        </a:graphic>
      </p:graphicFrame>
      <p:graphicFrame>
        <p:nvGraphicFramePr>
          <p:cNvPr id="44" name="Table 43"/>
          <p:cNvGraphicFramePr>
            <a:graphicFrameLocks noGrp="1"/>
          </p:cNvGraphicFramePr>
          <p:nvPr/>
        </p:nvGraphicFramePr>
        <p:xfrm>
          <a:off x="6577116"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6F38"/>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895D"/>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5617"/>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DAA8D"/>
                    </a:solidFill>
                  </a:tcPr>
                </a:tc>
                <a:extLst>
                  <a:ext uri="{0D108BD9-81ED-4DB2-BD59-A6C34878D82A}">
                    <a16:rowId xmlns:a16="http://schemas.microsoft.com/office/drawing/2014/main" val="2383912966"/>
                  </a:ext>
                </a:extLst>
              </a:tr>
            </a:tbl>
          </a:graphicData>
        </a:graphic>
      </p:graphicFrame>
      <p:graphicFrame>
        <p:nvGraphicFramePr>
          <p:cNvPr id="45" name="Table 44"/>
          <p:cNvGraphicFramePr>
            <a:graphicFrameLocks noGrp="1"/>
          </p:cNvGraphicFramePr>
          <p:nvPr/>
        </p:nvGraphicFramePr>
        <p:xfrm>
          <a:off x="6730233"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8D9BF1"/>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A1ADF3"/>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7A8BEF"/>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DC4F6"/>
                    </a:solidFill>
                  </a:tcPr>
                </a:tc>
                <a:extLst>
                  <a:ext uri="{0D108BD9-81ED-4DB2-BD59-A6C34878D82A}">
                    <a16:rowId xmlns:a16="http://schemas.microsoft.com/office/drawing/2014/main" val="2383912966"/>
                  </a:ext>
                </a:extLst>
              </a:tr>
            </a:tbl>
          </a:graphicData>
        </a:graphic>
      </p:graphicFrame>
      <p:graphicFrame>
        <p:nvGraphicFramePr>
          <p:cNvPr id="46" name="Table 45"/>
          <p:cNvGraphicFramePr>
            <a:graphicFrameLocks noGrp="1"/>
          </p:cNvGraphicFramePr>
          <p:nvPr/>
        </p:nvGraphicFramePr>
        <p:xfrm>
          <a:off x="6882535"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97390"/>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D8CA3"/>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65C7D"/>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2ADBE"/>
                    </a:solidFill>
                  </a:tcPr>
                </a:tc>
                <a:extLst>
                  <a:ext uri="{0D108BD9-81ED-4DB2-BD59-A6C34878D82A}">
                    <a16:rowId xmlns:a16="http://schemas.microsoft.com/office/drawing/2014/main" val="2383912966"/>
                  </a:ext>
                </a:extLst>
              </a:tr>
            </a:tbl>
          </a:graphicData>
        </a:graphic>
      </p:graphicFrame>
      <p:graphicFrame>
        <p:nvGraphicFramePr>
          <p:cNvPr id="47" name="Table 46"/>
          <p:cNvGraphicFramePr>
            <a:graphicFrameLocks noGrp="1"/>
          </p:cNvGraphicFramePr>
          <p:nvPr/>
        </p:nvGraphicFramePr>
        <p:xfrm>
          <a:off x="7228556"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2383912966"/>
                  </a:ext>
                </a:extLst>
              </a:tr>
            </a:tbl>
          </a:graphicData>
        </a:graphic>
      </p:graphicFrame>
      <p:graphicFrame>
        <p:nvGraphicFramePr>
          <p:cNvPr id="48" name="Table 47"/>
          <p:cNvGraphicFramePr>
            <a:graphicFrameLocks noGrp="1"/>
          </p:cNvGraphicFramePr>
          <p:nvPr/>
        </p:nvGraphicFramePr>
        <p:xfrm>
          <a:off x="7419393"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2383912966"/>
                  </a:ext>
                </a:extLst>
              </a:tr>
            </a:tbl>
          </a:graphicData>
        </a:graphic>
      </p:graphicFrame>
      <p:graphicFrame>
        <p:nvGraphicFramePr>
          <p:cNvPr id="49" name="Table 48"/>
          <p:cNvGraphicFramePr>
            <a:graphicFrameLocks noGrp="1"/>
          </p:cNvGraphicFramePr>
          <p:nvPr/>
        </p:nvGraphicFramePr>
        <p:xfrm>
          <a:off x="7650711" y="5231131"/>
          <a:ext cx="76916" cy="307656"/>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tblGrid>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523861177"/>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3245683268"/>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318164795"/>
                  </a:ext>
                </a:extLst>
              </a:tr>
              <a:tr h="76914">
                <a:tc>
                  <a:txBody>
                    <a:bodyPr/>
                    <a:lstStyle/>
                    <a:p>
                      <a:endParaRPr lang="en-US" sz="2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2383912966"/>
                  </a:ext>
                </a:extLst>
              </a:tr>
            </a:tbl>
          </a:graphicData>
        </a:graphic>
      </p:graphicFrame>
      <p:graphicFrame>
        <p:nvGraphicFramePr>
          <p:cNvPr id="50" name="Table 49"/>
          <p:cNvGraphicFramePr>
            <a:graphicFrameLocks noGrp="1"/>
          </p:cNvGraphicFramePr>
          <p:nvPr/>
        </p:nvGraphicFramePr>
        <p:xfrm>
          <a:off x="7283178" y="4850133"/>
          <a:ext cx="307664" cy="83647"/>
        </p:xfrm>
        <a:graphic>
          <a:graphicData uri="http://schemas.openxmlformats.org/drawingml/2006/table">
            <a:tbl>
              <a:tblPr bandRow="1">
                <a:tableStyleId>{5C22544A-7EE6-4342-B048-85BDC9FD1C3A}</a:tableStyleId>
              </a:tblPr>
              <a:tblGrid>
                <a:gridCol w="76916">
                  <a:extLst>
                    <a:ext uri="{9D8B030D-6E8A-4147-A177-3AD203B41FA5}">
                      <a16:colId xmlns:a16="http://schemas.microsoft.com/office/drawing/2014/main" val="3197025219"/>
                    </a:ext>
                  </a:extLst>
                </a:gridCol>
                <a:gridCol w="76916">
                  <a:extLst>
                    <a:ext uri="{9D8B030D-6E8A-4147-A177-3AD203B41FA5}">
                      <a16:colId xmlns:a16="http://schemas.microsoft.com/office/drawing/2014/main" val="3604802489"/>
                    </a:ext>
                  </a:extLst>
                </a:gridCol>
                <a:gridCol w="76916">
                  <a:extLst>
                    <a:ext uri="{9D8B030D-6E8A-4147-A177-3AD203B41FA5}">
                      <a16:colId xmlns:a16="http://schemas.microsoft.com/office/drawing/2014/main" val="2077663338"/>
                    </a:ext>
                  </a:extLst>
                </a:gridCol>
                <a:gridCol w="76916">
                  <a:extLst>
                    <a:ext uri="{9D8B030D-6E8A-4147-A177-3AD203B41FA5}">
                      <a16:colId xmlns:a16="http://schemas.microsoft.com/office/drawing/2014/main" val="1907922637"/>
                    </a:ext>
                  </a:extLst>
                </a:gridCol>
              </a:tblGrid>
              <a:tr h="83647">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sz="400" dirty="0"/>
                    </a:p>
                  </a:txBody>
                  <a:tcPr marL="17306" marR="17306" marT="8653" marB="8653">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BABA"/>
                    </a:solidFill>
                  </a:tcPr>
                </a:tc>
                <a:extLst>
                  <a:ext uri="{0D108BD9-81ED-4DB2-BD59-A6C34878D82A}">
                    <a16:rowId xmlns:a16="http://schemas.microsoft.com/office/drawing/2014/main" val="2523861177"/>
                  </a:ext>
                </a:extLst>
              </a:tr>
            </a:tbl>
          </a:graphicData>
        </a:graphic>
      </p:graphicFrame>
      <p:grpSp>
        <p:nvGrpSpPr>
          <p:cNvPr id="51" name="Group 50" descr="Deep Nets at Alibaba - map of operations&#10;&#10;A very complicated and technical logic map of the operations of Alibaba's deep network contains an element that creates the conditions for interaction between ad features and behavior features."/>
          <p:cNvGrpSpPr/>
          <p:nvPr/>
        </p:nvGrpSpPr>
        <p:grpSpPr>
          <a:xfrm>
            <a:off x="1244379" y="1415851"/>
            <a:ext cx="6597077" cy="5006722"/>
            <a:chOff x="1244379" y="1415851"/>
            <a:chExt cx="6597077" cy="5006722"/>
          </a:xfrm>
        </p:grpSpPr>
        <p:cxnSp>
          <p:nvCxnSpPr>
            <p:cNvPr id="52" name="Straight Arrow Connector 51"/>
            <p:cNvCxnSpPr/>
            <p:nvPr/>
          </p:nvCxnSpPr>
          <p:spPr>
            <a:xfrm flipH="1">
              <a:off x="3276062" y="4738687"/>
              <a:ext cx="3391438" cy="0"/>
            </a:xfrm>
            <a:prstGeom prst="straightConnector1">
              <a:avLst/>
            </a:prstGeom>
            <a:ln w="12700">
              <a:solidFill>
                <a:schemeClr val="tx1"/>
              </a:solidFill>
              <a:tailEnd type="none" w="sm" len="sm"/>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5" idx="2"/>
            </p:cNvCxnSpPr>
            <p:nvPr/>
          </p:nvCxnSpPr>
          <p:spPr>
            <a:xfrm>
              <a:off x="4630923" y="1551583"/>
              <a:ext cx="0" cy="950807"/>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54" name="Left Brace 53"/>
            <p:cNvSpPr/>
            <p:nvPr/>
          </p:nvSpPr>
          <p:spPr>
            <a:xfrm rot="16200000" flipH="1">
              <a:off x="4488549" y="-88847"/>
              <a:ext cx="140654" cy="5919055"/>
            </a:xfrm>
            <a:prstGeom prst="leftBrace">
              <a:avLst>
                <a:gd name="adj1" fmla="val 155096"/>
                <a:gd name="adj2" fmla="val 50027"/>
              </a:avLst>
            </a:prstGeom>
            <a:ln w="12700">
              <a:solidFill>
                <a:srgbClr val="7F7F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ounded Rectangle 54"/>
            <p:cNvSpPr/>
            <p:nvPr/>
          </p:nvSpPr>
          <p:spPr>
            <a:xfrm>
              <a:off x="4358852" y="1415851"/>
              <a:ext cx="544142" cy="135732"/>
            </a:xfrm>
            <a:prstGeom prst="roundRect">
              <a:avLst>
                <a:gd name="adj" fmla="val 210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Output</a:t>
              </a:r>
            </a:p>
          </p:txBody>
        </p:sp>
        <p:sp>
          <p:nvSpPr>
            <p:cNvPr id="56" name="Rounded Rectangle 55"/>
            <p:cNvSpPr/>
            <p:nvPr/>
          </p:nvSpPr>
          <p:spPr>
            <a:xfrm>
              <a:off x="4158827" y="1660225"/>
              <a:ext cx="944192" cy="159049"/>
            </a:xfrm>
            <a:prstGeom prst="roundRect">
              <a:avLst>
                <a:gd name="adj" fmla="val 210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Softmax</a:t>
              </a:r>
              <a:r>
                <a:rPr lang="en-US" sz="800" dirty="0">
                  <a:solidFill>
                    <a:schemeClr val="tx1"/>
                  </a:solidFill>
                </a:rPr>
                <a:t> (2)</a:t>
              </a:r>
            </a:p>
          </p:txBody>
        </p:sp>
        <p:sp>
          <p:nvSpPr>
            <p:cNvPr id="57" name="Rounded Rectangle 56"/>
            <p:cNvSpPr/>
            <p:nvPr/>
          </p:nvSpPr>
          <p:spPr>
            <a:xfrm>
              <a:off x="4013571" y="1931438"/>
              <a:ext cx="1234704" cy="159049"/>
            </a:xfrm>
            <a:prstGeom prst="roundRect">
              <a:avLst>
                <a:gd name="adj" fmla="val 210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PReLU</a:t>
              </a:r>
              <a:r>
                <a:rPr lang="en-US" sz="800" dirty="0">
                  <a:solidFill>
                    <a:schemeClr val="tx1"/>
                  </a:solidFill>
                </a:rPr>
                <a:t>/Dice (80)</a:t>
              </a:r>
            </a:p>
          </p:txBody>
        </p:sp>
        <p:sp>
          <p:nvSpPr>
            <p:cNvPr id="58" name="Rounded Rectangle 57"/>
            <p:cNvSpPr/>
            <p:nvPr/>
          </p:nvSpPr>
          <p:spPr>
            <a:xfrm>
              <a:off x="3944515" y="2196452"/>
              <a:ext cx="1372816" cy="159049"/>
            </a:xfrm>
            <a:prstGeom prst="roundRect">
              <a:avLst>
                <a:gd name="adj" fmla="val 210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PReLU</a:t>
              </a:r>
              <a:r>
                <a:rPr lang="en-US" sz="800" dirty="0">
                  <a:solidFill>
                    <a:schemeClr val="tx1"/>
                  </a:solidFill>
                </a:rPr>
                <a:t>/Dice (200)</a:t>
              </a:r>
            </a:p>
          </p:txBody>
        </p:sp>
        <p:sp>
          <p:nvSpPr>
            <p:cNvPr id="59" name="Rounded Rectangle 58"/>
            <p:cNvSpPr/>
            <p:nvPr/>
          </p:nvSpPr>
          <p:spPr>
            <a:xfrm>
              <a:off x="3944515" y="2622949"/>
              <a:ext cx="1372816" cy="159049"/>
            </a:xfrm>
            <a:prstGeom prst="roundRect">
              <a:avLst>
                <a:gd name="adj" fmla="val 2105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Concat and Flatten</a:t>
              </a:r>
            </a:p>
          </p:txBody>
        </p:sp>
        <p:sp>
          <p:nvSpPr>
            <p:cNvPr id="60" name="Rounded Rectangle 59"/>
            <p:cNvSpPr/>
            <p:nvPr/>
          </p:nvSpPr>
          <p:spPr>
            <a:xfrm>
              <a:off x="3587936" y="3311877"/>
              <a:ext cx="967395" cy="159049"/>
            </a:xfrm>
            <a:prstGeom prst="roundRect">
              <a:avLst>
                <a:gd name="adj" fmla="val 2105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SUM Pooling</a:t>
              </a:r>
            </a:p>
          </p:txBody>
        </p:sp>
        <p:cxnSp>
          <p:nvCxnSpPr>
            <p:cNvPr id="61" name="Straight Arrow Connector 60"/>
            <p:cNvCxnSpPr/>
            <p:nvPr/>
          </p:nvCxnSpPr>
          <p:spPr>
            <a:xfrm flipV="1">
              <a:off x="4016375" y="2962275"/>
              <a:ext cx="0" cy="165452"/>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62" name="Left Brace 61"/>
            <p:cNvSpPr/>
            <p:nvPr/>
          </p:nvSpPr>
          <p:spPr>
            <a:xfrm rot="16200000" flipH="1">
              <a:off x="3989982" y="1763511"/>
              <a:ext cx="87722" cy="3581399"/>
            </a:xfrm>
            <a:prstGeom prst="leftBrace">
              <a:avLst>
                <a:gd name="adj1" fmla="val 402118"/>
                <a:gd name="adj2" fmla="val 50027"/>
              </a:avLst>
            </a:prstGeom>
            <a:ln w="12700">
              <a:solidFill>
                <a:srgbClr val="7F7F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p:cNvSpPr txBox="1"/>
            <p:nvPr/>
          </p:nvSpPr>
          <p:spPr>
            <a:xfrm>
              <a:off x="2345858" y="3928103"/>
              <a:ext cx="1127592" cy="224798"/>
            </a:xfrm>
            <a:prstGeom prst="rect">
              <a:avLst/>
            </a:prstGeom>
            <a:noFill/>
          </p:spPr>
          <p:txBody>
            <a:bodyPr wrap="none" rtlCol="0" anchor="ctr">
              <a:noAutofit/>
            </a:bodyPr>
            <a:lstStyle/>
            <a:p>
              <a:pPr algn="ctr"/>
              <a:r>
                <a:rPr lang="en-US" sz="1000" dirty="0"/>
                <a:t>Goods 1 Weight</a:t>
              </a:r>
            </a:p>
          </p:txBody>
        </p:sp>
        <p:sp>
          <p:nvSpPr>
            <p:cNvPr id="64" name="TextBox 63"/>
            <p:cNvSpPr txBox="1"/>
            <p:nvPr/>
          </p:nvSpPr>
          <p:spPr>
            <a:xfrm>
              <a:off x="3667928" y="3928103"/>
              <a:ext cx="1127592" cy="224798"/>
            </a:xfrm>
            <a:prstGeom prst="rect">
              <a:avLst/>
            </a:prstGeom>
            <a:noFill/>
          </p:spPr>
          <p:txBody>
            <a:bodyPr wrap="none" rtlCol="0" anchor="ctr">
              <a:noAutofit/>
            </a:bodyPr>
            <a:lstStyle/>
            <a:p>
              <a:pPr algn="ctr"/>
              <a:r>
                <a:rPr lang="en-US" sz="1000" dirty="0"/>
                <a:t>Goods 2 Weight</a:t>
              </a:r>
            </a:p>
          </p:txBody>
        </p:sp>
        <p:sp>
          <p:nvSpPr>
            <p:cNvPr id="65" name="TextBox 64"/>
            <p:cNvSpPr txBox="1"/>
            <p:nvPr/>
          </p:nvSpPr>
          <p:spPr>
            <a:xfrm>
              <a:off x="5313312" y="3928103"/>
              <a:ext cx="1127592" cy="224798"/>
            </a:xfrm>
            <a:prstGeom prst="rect">
              <a:avLst/>
            </a:prstGeom>
            <a:noFill/>
          </p:spPr>
          <p:txBody>
            <a:bodyPr wrap="none" rtlCol="0" anchor="ctr">
              <a:noAutofit/>
            </a:bodyPr>
            <a:lstStyle/>
            <a:p>
              <a:pPr algn="ctr"/>
              <a:r>
                <a:rPr lang="en-US" sz="1000" dirty="0"/>
                <a:t>Goods N Weight</a:t>
              </a:r>
            </a:p>
          </p:txBody>
        </p:sp>
        <p:sp>
          <p:nvSpPr>
            <p:cNvPr id="66" name="TextBox 65"/>
            <p:cNvSpPr txBox="1"/>
            <p:nvPr/>
          </p:nvSpPr>
          <p:spPr>
            <a:xfrm>
              <a:off x="7437010" y="4006684"/>
              <a:ext cx="404446" cy="224798"/>
            </a:xfrm>
            <a:prstGeom prst="rect">
              <a:avLst/>
            </a:prstGeom>
            <a:noFill/>
          </p:spPr>
          <p:txBody>
            <a:bodyPr wrap="none" rtlCol="0" anchor="ctr">
              <a:noAutofit/>
            </a:bodyPr>
            <a:lstStyle/>
            <a:p>
              <a:pPr algn="ctr"/>
              <a:r>
                <a:rPr lang="en-US" sz="1000" dirty="0"/>
                <a:t>Input</a:t>
              </a:r>
            </a:p>
          </p:txBody>
        </p:sp>
        <p:sp>
          <p:nvSpPr>
            <p:cNvPr id="67" name="Rounded Rectangle 66"/>
            <p:cNvSpPr/>
            <p:nvPr/>
          </p:nvSpPr>
          <p:spPr>
            <a:xfrm>
              <a:off x="2433030" y="4222356"/>
              <a:ext cx="1126939" cy="368694"/>
            </a:xfrm>
            <a:prstGeom prst="roundRect">
              <a:avLst>
                <a:gd name="adj" fmla="val 2105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Activation </a:t>
              </a:r>
              <a:br>
                <a:rPr lang="en-US" sz="1000" dirty="0">
                  <a:solidFill>
                    <a:schemeClr val="tx1"/>
                  </a:solidFill>
                </a:rPr>
              </a:br>
              <a:r>
                <a:rPr lang="en-US" sz="1000" dirty="0">
                  <a:solidFill>
                    <a:schemeClr val="tx1"/>
                  </a:solidFill>
                </a:rPr>
                <a:t>Unit</a:t>
              </a:r>
            </a:p>
          </p:txBody>
        </p:sp>
        <p:sp>
          <p:nvSpPr>
            <p:cNvPr id="68" name="Rounded Rectangle 67"/>
            <p:cNvSpPr/>
            <p:nvPr/>
          </p:nvSpPr>
          <p:spPr>
            <a:xfrm>
              <a:off x="3702843" y="4222356"/>
              <a:ext cx="1126939" cy="368694"/>
            </a:xfrm>
            <a:prstGeom prst="roundRect">
              <a:avLst>
                <a:gd name="adj" fmla="val 2105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Activation </a:t>
              </a:r>
              <a:br>
                <a:rPr lang="en-US" sz="1000" dirty="0">
                  <a:solidFill>
                    <a:schemeClr val="tx1"/>
                  </a:solidFill>
                </a:rPr>
              </a:br>
              <a:r>
                <a:rPr lang="en-US" sz="1000" dirty="0">
                  <a:solidFill>
                    <a:schemeClr val="tx1"/>
                  </a:solidFill>
                </a:rPr>
                <a:t>Unit</a:t>
              </a:r>
            </a:p>
          </p:txBody>
        </p:sp>
        <p:cxnSp>
          <p:nvCxnSpPr>
            <p:cNvPr id="69" name="Straight Arrow Connector 68"/>
            <p:cNvCxnSpPr/>
            <p:nvPr/>
          </p:nvCxnSpPr>
          <p:spPr>
            <a:xfrm flipV="1">
              <a:off x="4266312" y="4105276"/>
              <a:ext cx="0" cy="116680"/>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2996499" y="4105276"/>
              <a:ext cx="0" cy="116680"/>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5929308" y="4105276"/>
              <a:ext cx="0" cy="116680"/>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72" name="Rounded Rectangle 71"/>
            <p:cNvSpPr/>
            <p:nvPr/>
          </p:nvSpPr>
          <p:spPr>
            <a:xfrm>
              <a:off x="5365839" y="4222356"/>
              <a:ext cx="1126939" cy="368694"/>
            </a:xfrm>
            <a:prstGeom prst="roundRect">
              <a:avLst>
                <a:gd name="adj" fmla="val 2105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Activation </a:t>
              </a:r>
              <a:br>
                <a:rPr lang="en-US" sz="1000" dirty="0">
                  <a:solidFill>
                    <a:schemeClr val="tx1"/>
                  </a:solidFill>
                </a:rPr>
              </a:br>
              <a:r>
                <a:rPr lang="en-US" sz="1000" dirty="0">
                  <a:solidFill>
                    <a:schemeClr val="tx1"/>
                  </a:solidFill>
                </a:rPr>
                <a:t>Unit</a:t>
              </a:r>
            </a:p>
          </p:txBody>
        </p:sp>
        <p:grpSp>
          <p:nvGrpSpPr>
            <p:cNvPr id="73" name="Group 72"/>
            <p:cNvGrpSpPr/>
            <p:nvPr/>
          </p:nvGrpSpPr>
          <p:grpSpPr>
            <a:xfrm>
              <a:off x="5246631" y="3669507"/>
              <a:ext cx="344544" cy="1140618"/>
              <a:chOff x="5246631" y="3669507"/>
              <a:chExt cx="344544" cy="1140618"/>
            </a:xfrm>
          </p:grpSpPr>
          <p:cxnSp>
            <p:nvCxnSpPr>
              <p:cNvPr id="199" name="Straight Arrow Connector 198"/>
              <p:cNvCxnSpPr/>
              <p:nvPr/>
            </p:nvCxnSpPr>
            <p:spPr>
              <a:xfrm flipV="1">
                <a:off x="5284362" y="3669507"/>
                <a:ext cx="0" cy="1026318"/>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flipV="1">
                <a:off x="5284362" y="4767263"/>
                <a:ext cx="0" cy="42862"/>
              </a:xfrm>
              <a:prstGeom prst="straightConnector1">
                <a:avLst/>
              </a:prstGeom>
              <a:ln w="12700">
                <a:solidFill>
                  <a:schemeClr val="bg1">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201" name="Arc 200"/>
              <p:cNvSpPr/>
              <p:nvPr/>
            </p:nvSpPr>
            <p:spPr>
              <a:xfrm>
                <a:off x="5246631" y="4695825"/>
                <a:ext cx="75462" cy="75462"/>
              </a:xfrm>
              <a:prstGeom prst="arc">
                <a:avLst>
                  <a:gd name="adj1" fmla="val 15852051"/>
                  <a:gd name="adj2" fmla="val 5751412"/>
                </a:avLst>
              </a:prstGeom>
              <a:noFill/>
              <a:ln w="12700">
                <a:solidFill>
                  <a:srgbClr val="7F7F7F"/>
                </a:solidFill>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2" name="Straight Arrow Connector 201"/>
              <p:cNvCxnSpPr/>
              <p:nvPr/>
            </p:nvCxnSpPr>
            <p:spPr>
              <a:xfrm flipH="1">
                <a:off x="5279599" y="4805363"/>
                <a:ext cx="311576" cy="0"/>
              </a:xfrm>
              <a:prstGeom prst="straightConnector1">
                <a:avLst/>
              </a:prstGeom>
              <a:ln w="12700">
                <a:solidFill>
                  <a:schemeClr val="bg1">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flipH="1">
              <a:off x="5552433" y="4593431"/>
              <a:ext cx="75462" cy="259557"/>
              <a:chOff x="5399031" y="4748211"/>
              <a:chExt cx="75462" cy="259557"/>
            </a:xfrm>
          </p:grpSpPr>
          <p:cxnSp>
            <p:nvCxnSpPr>
              <p:cNvPr id="196" name="Straight Arrow Connector 195"/>
              <p:cNvCxnSpPr/>
              <p:nvPr/>
            </p:nvCxnSpPr>
            <p:spPr>
              <a:xfrm flipH="1" flipV="1">
                <a:off x="5436762" y="4748211"/>
                <a:ext cx="0" cy="10477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H="1" flipV="1">
                <a:off x="5436762" y="4919663"/>
                <a:ext cx="0" cy="88105"/>
              </a:xfrm>
              <a:prstGeom prst="straightConnector1">
                <a:avLst/>
              </a:prstGeom>
              <a:ln w="12700">
                <a:solidFill>
                  <a:schemeClr val="bg1">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198" name="Arc 197"/>
              <p:cNvSpPr/>
              <p:nvPr/>
            </p:nvSpPr>
            <p:spPr>
              <a:xfrm>
                <a:off x="5399031" y="4848225"/>
                <a:ext cx="75462" cy="75462"/>
              </a:xfrm>
              <a:prstGeom prst="arc">
                <a:avLst>
                  <a:gd name="adj1" fmla="val 15852051"/>
                  <a:gd name="adj2" fmla="val 5751412"/>
                </a:avLst>
              </a:prstGeom>
              <a:noFill/>
              <a:ln w="12700">
                <a:solidFill>
                  <a:srgbClr val="7F7F7F"/>
                </a:solidFill>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 name="Straight Arrow Connector 74"/>
            <p:cNvCxnSpPr/>
            <p:nvPr/>
          </p:nvCxnSpPr>
          <p:spPr>
            <a:xfrm flipH="1">
              <a:off x="5048618" y="4462462"/>
              <a:ext cx="82976" cy="0"/>
            </a:xfrm>
            <a:prstGeom prst="straightConnector1">
              <a:avLst/>
            </a:prstGeom>
            <a:ln w="158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5048618" y="4310063"/>
              <a:ext cx="82976" cy="0"/>
            </a:xfrm>
            <a:prstGeom prst="straightConnector1">
              <a:avLst/>
            </a:prstGeom>
            <a:ln w="158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048618" y="5076824"/>
              <a:ext cx="82976" cy="0"/>
            </a:xfrm>
            <a:prstGeom prst="straightConnector1">
              <a:avLst/>
            </a:prstGeom>
            <a:ln w="158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048618" y="4924425"/>
              <a:ext cx="82976" cy="0"/>
            </a:xfrm>
            <a:prstGeom prst="straightConnector1">
              <a:avLst/>
            </a:prstGeom>
            <a:ln w="158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a:off x="5048618" y="5962649"/>
              <a:ext cx="82976" cy="0"/>
            </a:xfrm>
            <a:prstGeom prst="straightConnector1">
              <a:avLst/>
            </a:prstGeom>
            <a:ln w="158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5048618" y="5460207"/>
              <a:ext cx="82976" cy="0"/>
            </a:xfrm>
            <a:prstGeom prst="straightConnector1">
              <a:avLst/>
            </a:prstGeom>
            <a:ln w="158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2594867" y="4587876"/>
              <a:ext cx="0" cy="266699"/>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2282428" y="4738291"/>
              <a:ext cx="311547" cy="0"/>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2290762" y="3625057"/>
              <a:ext cx="0" cy="1115218"/>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206158" y="3760803"/>
              <a:ext cx="184617" cy="164124"/>
              <a:chOff x="2206158" y="3760803"/>
              <a:chExt cx="184617" cy="164124"/>
            </a:xfrm>
          </p:grpSpPr>
          <p:sp>
            <p:nvSpPr>
              <p:cNvPr id="194" name="Oval 193"/>
              <p:cNvSpPr/>
              <p:nvPr/>
            </p:nvSpPr>
            <p:spPr>
              <a:xfrm>
                <a:off x="2220679" y="3765078"/>
                <a:ext cx="155575" cy="155575"/>
              </a:xfrm>
              <a:prstGeom prst="ellipse">
                <a:avLst/>
              </a:prstGeom>
              <a:solidFill>
                <a:srgbClr val="FDBFC8"/>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TextBox 194"/>
              <p:cNvSpPr txBox="1"/>
              <p:nvPr/>
            </p:nvSpPr>
            <p:spPr>
              <a:xfrm>
                <a:off x="2206158" y="3760803"/>
                <a:ext cx="184617" cy="164124"/>
              </a:xfrm>
              <a:prstGeom prst="rect">
                <a:avLst/>
              </a:prstGeom>
              <a:noFill/>
            </p:spPr>
            <p:txBody>
              <a:bodyPr wrap="none" rtlCol="0" anchor="ctr">
                <a:noAutofit/>
              </a:bodyPr>
              <a:lstStyle/>
              <a:p>
                <a:pPr algn="ctr"/>
                <a:r>
                  <a:rPr lang="en-US" sz="800" dirty="0"/>
                  <a:t>X</a:t>
                </a:r>
              </a:p>
            </p:txBody>
          </p:sp>
        </p:grpSp>
        <p:grpSp>
          <p:nvGrpSpPr>
            <p:cNvPr id="85" name="Group 84"/>
            <p:cNvGrpSpPr/>
            <p:nvPr/>
          </p:nvGrpSpPr>
          <p:grpSpPr>
            <a:xfrm>
              <a:off x="5190747" y="3798903"/>
              <a:ext cx="184617" cy="164124"/>
              <a:chOff x="2206158" y="3760803"/>
              <a:chExt cx="184617" cy="164124"/>
            </a:xfrm>
          </p:grpSpPr>
          <p:sp>
            <p:nvSpPr>
              <p:cNvPr id="192" name="Oval 191"/>
              <p:cNvSpPr/>
              <p:nvPr/>
            </p:nvSpPr>
            <p:spPr>
              <a:xfrm>
                <a:off x="2220679" y="3765078"/>
                <a:ext cx="155575" cy="155575"/>
              </a:xfrm>
              <a:prstGeom prst="ellipse">
                <a:avLst/>
              </a:prstGeom>
              <a:solidFill>
                <a:srgbClr val="FDBFC8"/>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192"/>
              <p:cNvSpPr txBox="1"/>
              <p:nvPr/>
            </p:nvSpPr>
            <p:spPr>
              <a:xfrm>
                <a:off x="2206158" y="3760803"/>
                <a:ext cx="184617" cy="164124"/>
              </a:xfrm>
              <a:prstGeom prst="rect">
                <a:avLst/>
              </a:prstGeom>
              <a:noFill/>
            </p:spPr>
            <p:txBody>
              <a:bodyPr wrap="none" rtlCol="0" anchor="ctr">
                <a:noAutofit/>
              </a:bodyPr>
              <a:lstStyle/>
              <a:p>
                <a:pPr algn="ctr"/>
                <a:r>
                  <a:rPr lang="en-US" sz="800" dirty="0"/>
                  <a:t>X</a:t>
                </a:r>
              </a:p>
            </p:txBody>
          </p:sp>
        </p:grpSp>
        <p:grpSp>
          <p:nvGrpSpPr>
            <p:cNvPr id="86" name="Group 85"/>
            <p:cNvGrpSpPr/>
            <p:nvPr/>
          </p:nvGrpSpPr>
          <p:grpSpPr>
            <a:xfrm>
              <a:off x="3586968" y="3625850"/>
              <a:ext cx="267482" cy="1184275"/>
              <a:chOff x="5246631" y="3625850"/>
              <a:chExt cx="267482" cy="1184275"/>
            </a:xfrm>
          </p:grpSpPr>
          <p:cxnSp>
            <p:nvCxnSpPr>
              <p:cNvPr id="188" name="Straight Arrow Connector 187"/>
              <p:cNvCxnSpPr/>
              <p:nvPr/>
            </p:nvCxnSpPr>
            <p:spPr>
              <a:xfrm flipV="1">
                <a:off x="5284362" y="3625850"/>
                <a:ext cx="0" cy="106997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flipV="1">
                <a:off x="5284362" y="4767263"/>
                <a:ext cx="0" cy="42862"/>
              </a:xfrm>
              <a:prstGeom prst="straightConnector1">
                <a:avLst/>
              </a:prstGeom>
              <a:ln w="12700">
                <a:solidFill>
                  <a:schemeClr val="bg1">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190" name="Arc 189"/>
              <p:cNvSpPr/>
              <p:nvPr/>
            </p:nvSpPr>
            <p:spPr>
              <a:xfrm>
                <a:off x="5246631" y="4695825"/>
                <a:ext cx="75462" cy="75462"/>
              </a:xfrm>
              <a:prstGeom prst="arc">
                <a:avLst>
                  <a:gd name="adj1" fmla="val 15852051"/>
                  <a:gd name="adj2" fmla="val 5751412"/>
                </a:avLst>
              </a:prstGeom>
              <a:noFill/>
              <a:ln w="12700">
                <a:solidFill>
                  <a:srgbClr val="7F7F7F"/>
                </a:solidFill>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Arrow Connector 190"/>
              <p:cNvCxnSpPr/>
              <p:nvPr/>
            </p:nvCxnSpPr>
            <p:spPr>
              <a:xfrm flipH="1">
                <a:off x="5279599" y="4805363"/>
                <a:ext cx="234514" cy="0"/>
              </a:xfrm>
              <a:prstGeom prst="straightConnector1">
                <a:avLst/>
              </a:prstGeom>
              <a:ln w="12700">
                <a:solidFill>
                  <a:schemeClr val="bg1">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3531084" y="3754453"/>
              <a:ext cx="184617" cy="164124"/>
              <a:chOff x="2206158" y="3760803"/>
              <a:chExt cx="184617" cy="164124"/>
            </a:xfrm>
          </p:grpSpPr>
          <p:sp>
            <p:nvSpPr>
              <p:cNvPr id="186" name="Oval 185"/>
              <p:cNvSpPr/>
              <p:nvPr/>
            </p:nvSpPr>
            <p:spPr>
              <a:xfrm>
                <a:off x="2220679" y="3765078"/>
                <a:ext cx="155575" cy="155575"/>
              </a:xfrm>
              <a:prstGeom prst="ellipse">
                <a:avLst/>
              </a:prstGeom>
              <a:solidFill>
                <a:srgbClr val="FDBFC8"/>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p:cNvSpPr txBox="1"/>
              <p:nvPr/>
            </p:nvSpPr>
            <p:spPr>
              <a:xfrm>
                <a:off x="2206158" y="3760803"/>
                <a:ext cx="184617" cy="164124"/>
              </a:xfrm>
              <a:prstGeom prst="rect">
                <a:avLst/>
              </a:prstGeom>
              <a:noFill/>
            </p:spPr>
            <p:txBody>
              <a:bodyPr wrap="none" rtlCol="0" anchor="ctr">
                <a:noAutofit/>
              </a:bodyPr>
              <a:lstStyle/>
              <a:p>
                <a:pPr algn="ctr"/>
                <a:r>
                  <a:rPr lang="en-US" sz="800" dirty="0"/>
                  <a:t>X</a:t>
                </a:r>
              </a:p>
            </p:txBody>
          </p:sp>
        </p:grpSp>
        <p:grpSp>
          <p:nvGrpSpPr>
            <p:cNvPr id="88" name="Group 87"/>
            <p:cNvGrpSpPr/>
            <p:nvPr/>
          </p:nvGrpSpPr>
          <p:grpSpPr>
            <a:xfrm flipH="1">
              <a:off x="3787687" y="4590256"/>
              <a:ext cx="75462" cy="259558"/>
              <a:chOff x="5399031" y="4748211"/>
              <a:chExt cx="75462" cy="259558"/>
            </a:xfrm>
          </p:grpSpPr>
          <p:cxnSp>
            <p:nvCxnSpPr>
              <p:cNvPr id="182" name="Straight Arrow Connector 181"/>
              <p:cNvCxnSpPr/>
              <p:nvPr/>
            </p:nvCxnSpPr>
            <p:spPr>
              <a:xfrm flipH="1" flipV="1">
                <a:off x="5436762" y="4748211"/>
                <a:ext cx="0" cy="104775"/>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flipV="1">
                <a:off x="5436762" y="4919664"/>
                <a:ext cx="0" cy="48416"/>
              </a:xfrm>
              <a:prstGeom prst="straightConnector1">
                <a:avLst/>
              </a:prstGeom>
              <a:ln w="12700">
                <a:solidFill>
                  <a:schemeClr val="bg1">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184" name="Arc 183"/>
              <p:cNvSpPr/>
              <p:nvPr/>
            </p:nvSpPr>
            <p:spPr>
              <a:xfrm>
                <a:off x="5399031" y="4848225"/>
                <a:ext cx="75462" cy="75462"/>
              </a:xfrm>
              <a:prstGeom prst="arc">
                <a:avLst>
                  <a:gd name="adj1" fmla="val 15852051"/>
                  <a:gd name="adj2" fmla="val 5751412"/>
                </a:avLst>
              </a:prstGeom>
              <a:noFill/>
              <a:ln w="12700">
                <a:solidFill>
                  <a:srgbClr val="7F7F7F"/>
                </a:solidFill>
                <a:tailEnd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Arrow Connector 184"/>
              <p:cNvCxnSpPr/>
              <p:nvPr/>
            </p:nvCxnSpPr>
            <p:spPr>
              <a:xfrm flipH="1" flipV="1">
                <a:off x="5414873" y="4958555"/>
                <a:ext cx="0" cy="49214"/>
              </a:xfrm>
              <a:prstGeom prst="straightConnector1">
                <a:avLst/>
              </a:prstGeom>
              <a:ln w="12700">
                <a:solidFill>
                  <a:schemeClr val="bg1">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rot="5400000" flipV="1">
              <a:off x="2637513" y="3580490"/>
              <a:ext cx="101601" cy="624121"/>
              <a:chOff x="2018398" y="3625057"/>
              <a:chExt cx="101601" cy="1234539"/>
            </a:xfrm>
          </p:grpSpPr>
          <p:cxnSp>
            <p:nvCxnSpPr>
              <p:cNvPr id="180" name="Straight Arrow Connector 179"/>
              <p:cNvCxnSpPr/>
              <p:nvPr/>
            </p:nvCxnSpPr>
            <p:spPr>
              <a:xfrm rot="5400000">
                <a:off x="2069199" y="4800535"/>
                <a:ext cx="0" cy="101601"/>
              </a:xfrm>
              <a:prstGeom prst="straightConnector1">
                <a:avLst/>
              </a:prstGeom>
              <a:ln w="12700">
                <a:solidFill>
                  <a:schemeClr val="bg1">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rot="5400000" flipH="1" flipV="1">
                <a:off x="1403618" y="4242327"/>
                <a:ext cx="1234539" cy="0"/>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rot="5400000" flipV="1">
              <a:off x="3950618" y="3617249"/>
              <a:ext cx="101603" cy="550609"/>
              <a:chOff x="2018398" y="3625060"/>
              <a:chExt cx="101603" cy="1089127"/>
            </a:xfrm>
          </p:grpSpPr>
          <p:cxnSp>
            <p:nvCxnSpPr>
              <p:cNvPr id="178" name="Straight Arrow Connector 177"/>
              <p:cNvCxnSpPr/>
              <p:nvPr/>
            </p:nvCxnSpPr>
            <p:spPr>
              <a:xfrm rot="5400000">
                <a:off x="2069200" y="4656086"/>
                <a:ext cx="0" cy="101603"/>
              </a:xfrm>
              <a:prstGeom prst="straightConnector1">
                <a:avLst/>
              </a:prstGeom>
              <a:ln w="12700">
                <a:solidFill>
                  <a:schemeClr val="bg1">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rot="5400000" flipH="1" flipV="1">
                <a:off x="1476326" y="4169624"/>
                <a:ext cx="1089127" cy="0"/>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rot="5400000" flipV="1">
              <a:off x="5593116" y="3654018"/>
              <a:ext cx="101603" cy="546919"/>
              <a:chOff x="2018398" y="3625061"/>
              <a:chExt cx="101603" cy="1081827"/>
            </a:xfrm>
          </p:grpSpPr>
          <p:cxnSp>
            <p:nvCxnSpPr>
              <p:cNvPr id="176" name="Straight Arrow Connector 175"/>
              <p:cNvCxnSpPr/>
              <p:nvPr/>
            </p:nvCxnSpPr>
            <p:spPr>
              <a:xfrm rot="5400000">
                <a:off x="2069200" y="4656086"/>
                <a:ext cx="0" cy="101603"/>
              </a:xfrm>
              <a:prstGeom prst="straightConnector1">
                <a:avLst/>
              </a:prstGeom>
              <a:ln w="12700">
                <a:solidFill>
                  <a:schemeClr val="bg1">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rot="5400000" flipH="1" flipV="1">
                <a:off x="1482300" y="4163650"/>
                <a:ext cx="1077177" cy="0"/>
              </a:xfrm>
              <a:prstGeom prst="straightConnector1">
                <a:avLst/>
              </a:prstGeom>
              <a:ln w="12700">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92" name="Rounded Rectangle 91"/>
            <p:cNvSpPr/>
            <p:nvPr/>
          </p:nvSpPr>
          <p:spPr>
            <a:xfrm>
              <a:off x="1373981" y="4962524"/>
              <a:ext cx="550069" cy="159049"/>
            </a:xfrm>
            <a:prstGeom prst="roundRect">
              <a:avLst>
                <a:gd name="adj" fmla="val 2105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Concat</a:t>
              </a:r>
            </a:p>
          </p:txBody>
        </p:sp>
        <p:sp>
          <p:nvSpPr>
            <p:cNvPr id="93" name="Rounded Rectangle 92"/>
            <p:cNvSpPr/>
            <p:nvPr/>
          </p:nvSpPr>
          <p:spPr>
            <a:xfrm>
              <a:off x="2355985" y="4962524"/>
              <a:ext cx="550069" cy="159049"/>
            </a:xfrm>
            <a:prstGeom prst="roundRect">
              <a:avLst>
                <a:gd name="adj" fmla="val 2105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Concat</a:t>
              </a:r>
            </a:p>
          </p:txBody>
        </p:sp>
        <p:sp>
          <p:nvSpPr>
            <p:cNvPr id="94" name="Rounded Rectangle 93"/>
            <p:cNvSpPr/>
            <p:nvPr/>
          </p:nvSpPr>
          <p:spPr>
            <a:xfrm>
              <a:off x="3545605" y="4962524"/>
              <a:ext cx="550069" cy="159049"/>
            </a:xfrm>
            <a:prstGeom prst="roundRect">
              <a:avLst>
                <a:gd name="adj" fmla="val 2105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Concat</a:t>
              </a:r>
            </a:p>
          </p:txBody>
        </p:sp>
        <p:sp>
          <p:nvSpPr>
            <p:cNvPr id="95" name="Rounded Rectangle 94"/>
            <p:cNvSpPr/>
            <p:nvPr/>
          </p:nvSpPr>
          <p:spPr>
            <a:xfrm>
              <a:off x="5313312" y="4962524"/>
              <a:ext cx="550069" cy="159049"/>
            </a:xfrm>
            <a:prstGeom prst="roundRect">
              <a:avLst>
                <a:gd name="adj" fmla="val 2105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Concat</a:t>
              </a:r>
            </a:p>
          </p:txBody>
        </p:sp>
        <p:sp>
          <p:nvSpPr>
            <p:cNvPr id="96" name="Rounded Rectangle 95"/>
            <p:cNvSpPr/>
            <p:nvPr/>
          </p:nvSpPr>
          <p:spPr>
            <a:xfrm>
              <a:off x="6500415" y="4962524"/>
              <a:ext cx="550069" cy="159049"/>
            </a:xfrm>
            <a:prstGeom prst="roundRect">
              <a:avLst>
                <a:gd name="adj" fmla="val 2105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Concat</a:t>
              </a:r>
            </a:p>
          </p:txBody>
        </p:sp>
        <p:sp>
          <p:nvSpPr>
            <p:cNvPr id="97" name="Rounded Rectangle 96"/>
            <p:cNvSpPr/>
            <p:nvPr/>
          </p:nvSpPr>
          <p:spPr>
            <a:xfrm>
              <a:off x="7181347" y="4962524"/>
              <a:ext cx="550069" cy="159049"/>
            </a:xfrm>
            <a:prstGeom prst="roundRect">
              <a:avLst>
                <a:gd name="adj" fmla="val 2105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Concat</a:t>
              </a:r>
            </a:p>
          </p:txBody>
        </p:sp>
        <p:sp>
          <p:nvSpPr>
            <p:cNvPr id="98" name="TextBox 97"/>
            <p:cNvSpPr txBox="1"/>
            <p:nvPr/>
          </p:nvSpPr>
          <p:spPr>
            <a:xfrm>
              <a:off x="1244379" y="5915547"/>
              <a:ext cx="765396" cy="332455"/>
            </a:xfrm>
            <a:prstGeom prst="rect">
              <a:avLst/>
            </a:prstGeom>
            <a:noFill/>
          </p:spPr>
          <p:txBody>
            <a:bodyPr wrap="none" rtlCol="0" anchor="ctr">
              <a:noAutofit/>
            </a:bodyPr>
            <a:lstStyle/>
            <a:p>
              <a:pPr algn="ctr"/>
              <a:r>
                <a:rPr lang="en-US" sz="1000" dirty="0"/>
                <a:t>User profile </a:t>
              </a:r>
              <a:br>
                <a:rPr lang="en-US" sz="1000" dirty="0"/>
              </a:br>
              <a:r>
                <a:rPr lang="en-US" sz="1000" dirty="0"/>
                <a:t>Features</a:t>
              </a:r>
            </a:p>
          </p:txBody>
        </p:sp>
        <p:sp>
          <p:nvSpPr>
            <p:cNvPr id="99" name="TextBox 98"/>
            <p:cNvSpPr txBox="1"/>
            <p:nvPr/>
          </p:nvSpPr>
          <p:spPr>
            <a:xfrm>
              <a:off x="2337032" y="5805611"/>
              <a:ext cx="625244" cy="295152"/>
            </a:xfrm>
            <a:prstGeom prst="rect">
              <a:avLst/>
            </a:prstGeom>
            <a:noFill/>
          </p:spPr>
          <p:txBody>
            <a:bodyPr wrap="none" rtlCol="0" anchor="ctr">
              <a:noAutofit/>
            </a:bodyPr>
            <a:lstStyle/>
            <a:p>
              <a:pPr algn="ctr"/>
              <a:r>
                <a:rPr lang="en-US" sz="1000" dirty="0"/>
                <a:t>Goods 1</a:t>
              </a:r>
            </a:p>
          </p:txBody>
        </p:sp>
        <p:sp>
          <p:nvSpPr>
            <p:cNvPr id="100" name="TextBox 99"/>
            <p:cNvSpPr txBox="1"/>
            <p:nvPr/>
          </p:nvSpPr>
          <p:spPr>
            <a:xfrm>
              <a:off x="3553850" y="5805611"/>
              <a:ext cx="625244" cy="295152"/>
            </a:xfrm>
            <a:prstGeom prst="rect">
              <a:avLst/>
            </a:prstGeom>
            <a:noFill/>
          </p:spPr>
          <p:txBody>
            <a:bodyPr wrap="none" rtlCol="0" anchor="ctr">
              <a:noAutofit/>
            </a:bodyPr>
            <a:lstStyle/>
            <a:p>
              <a:pPr algn="ctr"/>
              <a:r>
                <a:rPr lang="en-US" sz="1000" dirty="0"/>
                <a:t>Goods 2</a:t>
              </a:r>
            </a:p>
          </p:txBody>
        </p:sp>
        <p:sp>
          <p:nvSpPr>
            <p:cNvPr id="101" name="TextBox 100"/>
            <p:cNvSpPr txBox="1"/>
            <p:nvPr/>
          </p:nvSpPr>
          <p:spPr>
            <a:xfrm>
              <a:off x="5289010" y="5805611"/>
              <a:ext cx="625244" cy="295152"/>
            </a:xfrm>
            <a:prstGeom prst="rect">
              <a:avLst/>
            </a:prstGeom>
            <a:noFill/>
          </p:spPr>
          <p:txBody>
            <a:bodyPr wrap="none" rtlCol="0" anchor="ctr">
              <a:noAutofit/>
            </a:bodyPr>
            <a:lstStyle/>
            <a:p>
              <a:pPr algn="ctr"/>
              <a:r>
                <a:rPr lang="en-US" sz="1000" dirty="0"/>
                <a:t>Goods N</a:t>
              </a:r>
            </a:p>
          </p:txBody>
        </p:sp>
        <p:sp>
          <p:nvSpPr>
            <p:cNvPr id="102" name="TextBox 101"/>
            <p:cNvSpPr txBox="1"/>
            <p:nvPr/>
          </p:nvSpPr>
          <p:spPr>
            <a:xfrm>
              <a:off x="6485548" y="5967536"/>
              <a:ext cx="625244" cy="295152"/>
            </a:xfrm>
            <a:prstGeom prst="rect">
              <a:avLst/>
            </a:prstGeom>
            <a:noFill/>
          </p:spPr>
          <p:txBody>
            <a:bodyPr wrap="none" rtlCol="0" anchor="ctr">
              <a:noAutofit/>
            </a:bodyPr>
            <a:lstStyle/>
            <a:p>
              <a:pPr algn="ctr"/>
              <a:r>
                <a:rPr lang="en-US" sz="1000" dirty="0"/>
                <a:t>Candidate </a:t>
              </a:r>
              <a:br>
                <a:rPr lang="en-US" sz="1000" dirty="0"/>
              </a:br>
              <a:r>
                <a:rPr lang="en-US" sz="1000" dirty="0"/>
                <a:t>Ad</a:t>
              </a:r>
            </a:p>
          </p:txBody>
        </p:sp>
        <p:sp>
          <p:nvSpPr>
            <p:cNvPr id="103" name="TextBox 102"/>
            <p:cNvSpPr txBox="1"/>
            <p:nvPr/>
          </p:nvSpPr>
          <p:spPr>
            <a:xfrm>
              <a:off x="7177455" y="5967536"/>
              <a:ext cx="625244" cy="295152"/>
            </a:xfrm>
            <a:prstGeom prst="rect">
              <a:avLst/>
            </a:prstGeom>
            <a:noFill/>
          </p:spPr>
          <p:txBody>
            <a:bodyPr wrap="none" rtlCol="0" anchor="ctr">
              <a:noAutofit/>
            </a:bodyPr>
            <a:lstStyle/>
            <a:p>
              <a:pPr algn="ctr"/>
              <a:r>
                <a:rPr lang="en-US" sz="1000" dirty="0"/>
                <a:t>Context</a:t>
              </a:r>
              <a:br>
                <a:rPr lang="en-US" sz="1000" dirty="0"/>
              </a:br>
              <a:r>
                <a:rPr lang="en-US" sz="1000" dirty="0"/>
                <a:t>Features</a:t>
              </a:r>
            </a:p>
          </p:txBody>
        </p:sp>
        <p:sp>
          <p:nvSpPr>
            <p:cNvPr id="104" name="TextBox 103"/>
            <p:cNvSpPr txBox="1"/>
            <p:nvPr/>
          </p:nvSpPr>
          <p:spPr>
            <a:xfrm>
              <a:off x="3518131" y="6127421"/>
              <a:ext cx="1096732" cy="295152"/>
            </a:xfrm>
            <a:prstGeom prst="rect">
              <a:avLst/>
            </a:prstGeom>
            <a:noFill/>
          </p:spPr>
          <p:txBody>
            <a:bodyPr wrap="none" rtlCol="0" anchor="ctr">
              <a:noAutofit/>
            </a:bodyPr>
            <a:lstStyle/>
            <a:p>
              <a:pPr algn="ctr"/>
              <a:r>
                <a:rPr lang="en-US" sz="1000" dirty="0"/>
                <a:t>User Behaviors</a:t>
              </a:r>
            </a:p>
          </p:txBody>
        </p:sp>
        <p:sp>
          <p:nvSpPr>
            <p:cNvPr id="105" name="Left Brace 104"/>
            <p:cNvSpPr/>
            <p:nvPr/>
          </p:nvSpPr>
          <p:spPr>
            <a:xfrm rot="5400000" flipH="1" flipV="1">
              <a:off x="4055463" y="4523567"/>
              <a:ext cx="87722" cy="3150390"/>
            </a:xfrm>
            <a:prstGeom prst="leftBrace">
              <a:avLst>
                <a:gd name="adj1" fmla="val 402118"/>
                <a:gd name="adj2" fmla="val 5002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Left Brace 105"/>
            <p:cNvSpPr/>
            <p:nvPr/>
          </p:nvSpPr>
          <p:spPr>
            <a:xfrm rot="5400000">
              <a:off x="1613974" y="4900101"/>
              <a:ext cx="90464" cy="596361"/>
            </a:xfrm>
            <a:prstGeom prst="leftBrace">
              <a:avLst>
                <a:gd name="adj1" fmla="val 6129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Left Brace 106"/>
            <p:cNvSpPr/>
            <p:nvPr/>
          </p:nvSpPr>
          <p:spPr>
            <a:xfrm rot="5400000">
              <a:off x="2599062" y="4970791"/>
              <a:ext cx="90464" cy="454986"/>
            </a:xfrm>
            <a:prstGeom prst="leftBrace">
              <a:avLst>
                <a:gd name="adj1" fmla="val 61299"/>
                <a:gd name="adj2"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Left Brace 107"/>
            <p:cNvSpPr/>
            <p:nvPr/>
          </p:nvSpPr>
          <p:spPr>
            <a:xfrm rot="5400000">
              <a:off x="3782714" y="4970791"/>
              <a:ext cx="90464" cy="454986"/>
            </a:xfrm>
            <a:prstGeom prst="leftBrace">
              <a:avLst>
                <a:gd name="adj1" fmla="val 61299"/>
                <a:gd name="adj2"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9" name="Group 108"/>
            <p:cNvGrpSpPr/>
            <p:nvPr/>
          </p:nvGrpSpPr>
          <p:grpSpPr>
            <a:xfrm>
              <a:off x="1383507" y="5545931"/>
              <a:ext cx="114299" cy="266700"/>
              <a:chOff x="1383507" y="5545931"/>
              <a:chExt cx="114299" cy="266700"/>
            </a:xfrm>
          </p:grpSpPr>
          <p:sp>
            <p:nvSpPr>
              <p:cNvPr id="174" name="Oval 173"/>
              <p:cNvSpPr/>
              <p:nvPr/>
            </p:nvSpPr>
            <p:spPr>
              <a:xfrm>
                <a:off x="1383507" y="5698332"/>
                <a:ext cx="114299" cy="11429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Arrow Connector 174"/>
              <p:cNvCxnSpPr>
                <a:stCxn id="174"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571308" y="5545931"/>
              <a:ext cx="114299" cy="266700"/>
              <a:chOff x="1383507" y="5545931"/>
              <a:chExt cx="114299" cy="266700"/>
            </a:xfrm>
          </p:grpSpPr>
          <p:sp>
            <p:nvSpPr>
              <p:cNvPr id="172" name="Oval 171"/>
              <p:cNvSpPr/>
              <p:nvPr/>
            </p:nvSpPr>
            <p:spPr>
              <a:xfrm>
                <a:off x="1383507" y="5698332"/>
                <a:ext cx="114299" cy="11429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Arrow Connector 172"/>
              <p:cNvCxnSpPr>
                <a:stCxn id="172"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1803119" y="5545931"/>
              <a:ext cx="114299" cy="266700"/>
              <a:chOff x="1383507" y="5545931"/>
              <a:chExt cx="114299" cy="266700"/>
            </a:xfrm>
          </p:grpSpPr>
          <p:sp>
            <p:nvSpPr>
              <p:cNvPr id="170" name="Oval 169"/>
              <p:cNvSpPr/>
              <p:nvPr/>
            </p:nvSpPr>
            <p:spPr>
              <a:xfrm>
                <a:off x="1383507" y="5698332"/>
                <a:ext cx="114299" cy="11429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p:cNvCxnSpPr>
                <a:stCxn id="170"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112" name="Straight Arrow Connector 111"/>
            <p:cNvCxnSpPr/>
            <p:nvPr/>
          </p:nvCxnSpPr>
          <p:spPr>
            <a:xfrm flipH="1">
              <a:off x="1713493" y="5774035"/>
              <a:ext cx="82976" cy="0"/>
            </a:xfrm>
            <a:prstGeom prst="straightConnector1">
              <a:avLst/>
            </a:prstGeom>
            <a:ln w="158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1713493" y="5460207"/>
              <a:ext cx="82976" cy="0"/>
            </a:xfrm>
            <a:prstGeom prst="straightConnector1">
              <a:avLst/>
            </a:prstGeom>
            <a:ln w="158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a:xfrm>
              <a:off x="2416937" y="5545931"/>
              <a:ext cx="114299" cy="266700"/>
              <a:chOff x="1383507" y="5545931"/>
              <a:chExt cx="114299" cy="266700"/>
            </a:xfrm>
          </p:grpSpPr>
          <p:sp>
            <p:nvSpPr>
              <p:cNvPr id="168" name="Oval 167"/>
              <p:cNvSpPr/>
              <p:nvPr/>
            </p:nvSpPr>
            <p:spPr>
              <a:xfrm>
                <a:off x="1383507" y="5698332"/>
                <a:ext cx="114299" cy="114299"/>
              </a:xfrm>
              <a:prstGeom prst="ellipse">
                <a:avLst/>
              </a:prstGeom>
              <a:solidFill>
                <a:srgbClr val="FD561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Arrow Connector 168"/>
              <p:cNvCxnSpPr>
                <a:stCxn id="168"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2583880" y="5545931"/>
              <a:ext cx="114299" cy="266700"/>
              <a:chOff x="1383507" y="5545931"/>
              <a:chExt cx="114299" cy="266700"/>
            </a:xfrm>
          </p:grpSpPr>
          <p:sp>
            <p:nvSpPr>
              <p:cNvPr id="166" name="Oval 165"/>
              <p:cNvSpPr/>
              <p:nvPr/>
            </p:nvSpPr>
            <p:spPr>
              <a:xfrm>
                <a:off x="1383507" y="5698332"/>
                <a:ext cx="114299" cy="114299"/>
              </a:xfrm>
              <a:prstGeom prst="ellipse">
                <a:avLst/>
              </a:prstGeom>
              <a:solidFill>
                <a:srgbClr val="7A8B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Arrow Connector 166"/>
              <p:cNvCxnSpPr>
                <a:stCxn id="166"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2750823" y="5545931"/>
              <a:ext cx="114299" cy="266700"/>
              <a:chOff x="1383507" y="5545931"/>
              <a:chExt cx="114299" cy="266700"/>
            </a:xfrm>
          </p:grpSpPr>
          <p:sp>
            <p:nvSpPr>
              <p:cNvPr id="164" name="Oval 163"/>
              <p:cNvSpPr/>
              <p:nvPr/>
            </p:nvSpPr>
            <p:spPr>
              <a:xfrm>
                <a:off x="1383507" y="5698332"/>
                <a:ext cx="114299" cy="114299"/>
              </a:xfrm>
              <a:prstGeom prst="ellipse">
                <a:avLst/>
              </a:prstGeom>
              <a:solidFill>
                <a:srgbClr val="F09AA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Arrow Connector 164"/>
              <p:cNvCxnSpPr>
                <a:stCxn id="164"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3603256" y="5545931"/>
              <a:ext cx="114299" cy="266700"/>
              <a:chOff x="1383507" y="5545931"/>
              <a:chExt cx="114299" cy="266700"/>
            </a:xfrm>
          </p:grpSpPr>
          <p:sp>
            <p:nvSpPr>
              <p:cNvPr id="162" name="Oval 161"/>
              <p:cNvSpPr/>
              <p:nvPr/>
            </p:nvSpPr>
            <p:spPr>
              <a:xfrm>
                <a:off x="1383507" y="5698332"/>
                <a:ext cx="114299" cy="114299"/>
              </a:xfrm>
              <a:prstGeom prst="ellipse">
                <a:avLst/>
              </a:prstGeom>
              <a:solidFill>
                <a:srgbClr val="FD561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Arrow Connector 162"/>
              <p:cNvCxnSpPr>
                <a:stCxn id="162"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3770199" y="5545931"/>
              <a:ext cx="114299" cy="266700"/>
              <a:chOff x="1383507" y="5545931"/>
              <a:chExt cx="114299" cy="266700"/>
            </a:xfrm>
          </p:grpSpPr>
          <p:sp>
            <p:nvSpPr>
              <p:cNvPr id="160" name="Oval 159"/>
              <p:cNvSpPr/>
              <p:nvPr/>
            </p:nvSpPr>
            <p:spPr>
              <a:xfrm>
                <a:off x="1383507" y="5698332"/>
                <a:ext cx="114299" cy="114299"/>
              </a:xfrm>
              <a:prstGeom prst="ellipse">
                <a:avLst/>
              </a:prstGeom>
              <a:solidFill>
                <a:srgbClr val="7A8B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Arrow Connector 160"/>
              <p:cNvCxnSpPr>
                <a:stCxn id="160"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3937142" y="5545931"/>
              <a:ext cx="114299" cy="266700"/>
              <a:chOff x="1383507" y="5545931"/>
              <a:chExt cx="114299" cy="266700"/>
            </a:xfrm>
          </p:grpSpPr>
          <p:sp>
            <p:nvSpPr>
              <p:cNvPr id="158" name="Oval 157"/>
              <p:cNvSpPr/>
              <p:nvPr/>
            </p:nvSpPr>
            <p:spPr>
              <a:xfrm>
                <a:off x="1383507" y="5698332"/>
                <a:ext cx="114299" cy="114299"/>
              </a:xfrm>
              <a:prstGeom prst="ellipse">
                <a:avLst/>
              </a:prstGeom>
              <a:solidFill>
                <a:srgbClr val="F09AA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p:cNvCxnSpPr>
                <a:stCxn id="158"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20" name="Left Brace 119"/>
            <p:cNvSpPr/>
            <p:nvPr/>
          </p:nvSpPr>
          <p:spPr>
            <a:xfrm rot="5400000">
              <a:off x="5536021" y="4970791"/>
              <a:ext cx="90464" cy="454986"/>
            </a:xfrm>
            <a:prstGeom prst="leftBrace">
              <a:avLst>
                <a:gd name="adj1" fmla="val 61299"/>
                <a:gd name="adj2" fmla="val 50000"/>
              </a:avLst>
            </a:prstGeom>
            <a:ln w="12700">
              <a:solidFill>
                <a:srgbClr val="7F7F7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1" name="Group 120"/>
            <p:cNvGrpSpPr/>
            <p:nvPr/>
          </p:nvGrpSpPr>
          <p:grpSpPr>
            <a:xfrm>
              <a:off x="5356563" y="5545931"/>
              <a:ext cx="114299" cy="266700"/>
              <a:chOff x="1383507" y="5545931"/>
              <a:chExt cx="114299" cy="266700"/>
            </a:xfrm>
          </p:grpSpPr>
          <p:sp>
            <p:nvSpPr>
              <p:cNvPr id="156" name="Oval 155"/>
              <p:cNvSpPr/>
              <p:nvPr/>
            </p:nvSpPr>
            <p:spPr>
              <a:xfrm>
                <a:off x="1383507" y="5698332"/>
                <a:ext cx="114299" cy="114299"/>
              </a:xfrm>
              <a:prstGeom prst="ellipse">
                <a:avLst/>
              </a:prstGeom>
              <a:solidFill>
                <a:srgbClr val="FD561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7" name="Straight Arrow Connector 156"/>
              <p:cNvCxnSpPr>
                <a:stCxn id="156"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2" name="Group 121"/>
            <p:cNvGrpSpPr/>
            <p:nvPr/>
          </p:nvGrpSpPr>
          <p:grpSpPr>
            <a:xfrm>
              <a:off x="5523506" y="5545931"/>
              <a:ext cx="114299" cy="266700"/>
              <a:chOff x="1383507" y="5545931"/>
              <a:chExt cx="114299" cy="266700"/>
            </a:xfrm>
          </p:grpSpPr>
          <p:sp>
            <p:nvSpPr>
              <p:cNvPr id="154" name="Oval 153"/>
              <p:cNvSpPr/>
              <p:nvPr/>
            </p:nvSpPr>
            <p:spPr>
              <a:xfrm>
                <a:off x="1383507" y="5698332"/>
                <a:ext cx="114299" cy="114299"/>
              </a:xfrm>
              <a:prstGeom prst="ellipse">
                <a:avLst/>
              </a:prstGeom>
              <a:solidFill>
                <a:srgbClr val="7A8B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Arrow Connector 154"/>
              <p:cNvCxnSpPr>
                <a:stCxn id="154"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p:nvGrpSpPr>
          <p:grpSpPr>
            <a:xfrm>
              <a:off x="5690449" y="5545931"/>
              <a:ext cx="114299" cy="266700"/>
              <a:chOff x="1383507" y="5545931"/>
              <a:chExt cx="114299" cy="266700"/>
            </a:xfrm>
          </p:grpSpPr>
          <p:sp>
            <p:nvSpPr>
              <p:cNvPr id="152" name="Oval 151"/>
              <p:cNvSpPr/>
              <p:nvPr/>
            </p:nvSpPr>
            <p:spPr>
              <a:xfrm>
                <a:off x="1383507" y="5698332"/>
                <a:ext cx="114299" cy="114299"/>
              </a:xfrm>
              <a:prstGeom prst="ellipse">
                <a:avLst/>
              </a:prstGeom>
              <a:solidFill>
                <a:srgbClr val="F09AA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Arrow Connector 152"/>
              <p:cNvCxnSpPr>
                <a:stCxn id="152"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24" name="Left Brace 123"/>
            <p:cNvSpPr/>
            <p:nvPr/>
          </p:nvSpPr>
          <p:spPr>
            <a:xfrm rot="5400000">
              <a:off x="6719191" y="4970791"/>
              <a:ext cx="90464" cy="454986"/>
            </a:xfrm>
            <a:prstGeom prst="leftBrace">
              <a:avLst>
                <a:gd name="adj1" fmla="val 6129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5" name="Group 124"/>
            <p:cNvGrpSpPr/>
            <p:nvPr/>
          </p:nvGrpSpPr>
          <p:grpSpPr>
            <a:xfrm>
              <a:off x="6539733" y="5545931"/>
              <a:ext cx="114299" cy="266700"/>
              <a:chOff x="1383507" y="5545931"/>
              <a:chExt cx="114299" cy="266700"/>
            </a:xfrm>
          </p:grpSpPr>
          <p:sp>
            <p:nvSpPr>
              <p:cNvPr id="150" name="Oval 149"/>
              <p:cNvSpPr/>
              <p:nvPr/>
            </p:nvSpPr>
            <p:spPr>
              <a:xfrm>
                <a:off x="1383507" y="5698332"/>
                <a:ext cx="114299" cy="114299"/>
              </a:xfrm>
              <a:prstGeom prst="ellipse">
                <a:avLst/>
              </a:prstGeom>
              <a:solidFill>
                <a:srgbClr val="FD561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p:cNvCxnSpPr>
                <a:stCxn id="150"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6706676" y="5545931"/>
              <a:ext cx="114299" cy="266700"/>
              <a:chOff x="1383507" y="5545931"/>
              <a:chExt cx="114299" cy="266700"/>
            </a:xfrm>
          </p:grpSpPr>
          <p:sp>
            <p:nvSpPr>
              <p:cNvPr id="148" name="Oval 147"/>
              <p:cNvSpPr/>
              <p:nvPr/>
            </p:nvSpPr>
            <p:spPr>
              <a:xfrm>
                <a:off x="1383507" y="5698332"/>
                <a:ext cx="114299" cy="114299"/>
              </a:xfrm>
              <a:prstGeom prst="ellipse">
                <a:avLst/>
              </a:prstGeom>
              <a:solidFill>
                <a:srgbClr val="7A8B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Arrow Connector 148"/>
              <p:cNvCxnSpPr>
                <a:stCxn id="148"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27" name="Group 126"/>
            <p:cNvGrpSpPr/>
            <p:nvPr/>
          </p:nvGrpSpPr>
          <p:grpSpPr>
            <a:xfrm>
              <a:off x="6873619" y="5545931"/>
              <a:ext cx="114299" cy="266700"/>
              <a:chOff x="1383507" y="5545931"/>
              <a:chExt cx="114299" cy="266700"/>
            </a:xfrm>
          </p:grpSpPr>
          <p:sp>
            <p:nvSpPr>
              <p:cNvPr id="146" name="Oval 145"/>
              <p:cNvSpPr/>
              <p:nvPr/>
            </p:nvSpPr>
            <p:spPr>
              <a:xfrm>
                <a:off x="1383507" y="5698332"/>
                <a:ext cx="114299" cy="114299"/>
              </a:xfrm>
              <a:prstGeom prst="ellipse">
                <a:avLst/>
              </a:prstGeom>
              <a:solidFill>
                <a:srgbClr val="F09AA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Arrow Connector 146"/>
              <p:cNvCxnSpPr>
                <a:stCxn id="146"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128" name="Left Brace 127"/>
            <p:cNvSpPr/>
            <p:nvPr/>
          </p:nvSpPr>
          <p:spPr>
            <a:xfrm rot="5400000">
              <a:off x="7438781" y="4900101"/>
              <a:ext cx="90464" cy="596361"/>
            </a:xfrm>
            <a:prstGeom prst="leftBrace">
              <a:avLst>
                <a:gd name="adj1" fmla="val 6129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9" name="Group 128"/>
            <p:cNvGrpSpPr/>
            <p:nvPr/>
          </p:nvGrpSpPr>
          <p:grpSpPr>
            <a:xfrm>
              <a:off x="7208314" y="5545931"/>
              <a:ext cx="114299" cy="266700"/>
              <a:chOff x="1383507" y="5545931"/>
              <a:chExt cx="114299" cy="266700"/>
            </a:xfrm>
          </p:grpSpPr>
          <p:sp>
            <p:nvSpPr>
              <p:cNvPr id="144" name="Oval 143"/>
              <p:cNvSpPr/>
              <p:nvPr/>
            </p:nvSpPr>
            <p:spPr>
              <a:xfrm>
                <a:off x="1383507" y="5698332"/>
                <a:ext cx="114299" cy="11429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Arrow Connector 144"/>
              <p:cNvCxnSpPr>
                <a:stCxn id="144"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0" name="Group 129"/>
            <p:cNvGrpSpPr/>
            <p:nvPr/>
          </p:nvGrpSpPr>
          <p:grpSpPr>
            <a:xfrm>
              <a:off x="7396115" y="5545931"/>
              <a:ext cx="114299" cy="266700"/>
              <a:chOff x="1383507" y="5545931"/>
              <a:chExt cx="114299" cy="266700"/>
            </a:xfrm>
          </p:grpSpPr>
          <p:sp>
            <p:nvSpPr>
              <p:cNvPr id="142" name="Oval 141"/>
              <p:cNvSpPr/>
              <p:nvPr/>
            </p:nvSpPr>
            <p:spPr>
              <a:xfrm>
                <a:off x="1383507" y="5698332"/>
                <a:ext cx="114299" cy="11429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p:cNvCxnSpPr>
                <a:stCxn id="142"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7627926" y="5545931"/>
              <a:ext cx="114299" cy="266700"/>
              <a:chOff x="1383507" y="5545931"/>
              <a:chExt cx="114299" cy="266700"/>
            </a:xfrm>
          </p:grpSpPr>
          <p:sp>
            <p:nvSpPr>
              <p:cNvPr id="140" name="Oval 139"/>
              <p:cNvSpPr/>
              <p:nvPr/>
            </p:nvSpPr>
            <p:spPr>
              <a:xfrm>
                <a:off x="1383507" y="5698332"/>
                <a:ext cx="114299" cy="11429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p:cNvCxnSpPr>
                <a:stCxn id="140" idx="0"/>
              </p:cNvCxnSpPr>
              <p:nvPr/>
            </p:nvCxnSpPr>
            <p:spPr>
              <a:xfrm flipV="1">
                <a:off x="1440657" y="5545931"/>
                <a:ext cx="0" cy="152401"/>
              </a:xfrm>
              <a:prstGeom prst="straightConnector1">
                <a:avLst/>
              </a:prstGeom>
              <a:ln>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132" name="Straight Arrow Connector 131"/>
            <p:cNvCxnSpPr/>
            <p:nvPr/>
          </p:nvCxnSpPr>
          <p:spPr>
            <a:xfrm flipH="1">
              <a:off x="7538300" y="5774035"/>
              <a:ext cx="82976" cy="0"/>
            </a:xfrm>
            <a:prstGeom prst="straightConnector1">
              <a:avLst/>
            </a:prstGeom>
            <a:ln w="158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7538300" y="5460207"/>
              <a:ext cx="82976" cy="0"/>
            </a:xfrm>
            <a:prstGeom prst="straightConnector1">
              <a:avLst/>
            </a:prstGeom>
            <a:ln w="158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4169569" y="4591051"/>
              <a:ext cx="0" cy="15001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3286126" y="4591051"/>
              <a:ext cx="0" cy="15001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664850" y="3048000"/>
              <a:ext cx="0" cy="1800494"/>
            </a:xfrm>
            <a:prstGeom prst="straightConnector1">
              <a:avLst/>
            </a:prstGeom>
            <a:ln w="12700">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7419393" y="3086100"/>
              <a:ext cx="0" cy="1762394"/>
            </a:xfrm>
            <a:prstGeom prst="straightConnector1">
              <a:avLst/>
            </a:prstGeom>
            <a:ln w="12700">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1657032" y="3086100"/>
              <a:ext cx="0" cy="1762394"/>
            </a:xfrm>
            <a:prstGeom prst="straightConnector1">
              <a:avLst/>
            </a:prstGeom>
            <a:ln w="12700">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V="1">
              <a:off x="5929308" y="4591051"/>
              <a:ext cx="0" cy="150018"/>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203" name="Group 202" descr="A very complicated and technical logic map of the operations of Alibaba's deep network contains an element that creates the conditions for interaction between ad features and behavior features." title="Deep Nets at Alibaba - map of operations"/>
          <p:cNvGrpSpPr/>
          <p:nvPr/>
        </p:nvGrpSpPr>
        <p:grpSpPr>
          <a:xfrm>
            <a:off x="179512" y="1581094"/>
            <a:ext cx="9120063" cy="5016258"/>
            <a:chOff x="179512" y="1581094"/>
            <a:chExt cx="9120063" cy="5016258"/>
          </a:xfrm>
        </p:grpSpPr>
        <p:sp>
          <p:nvSpPr>
            <p:cNvPr id="204" name="TextBox 203">
              <a:extLst>
                <a:ext uri="{FF2B5EF4-FFF2-40B4-BE49-F238E27FC236}">
                  <a16:creationId xmlns:a16="http://schemas.microsoft.com/office/drawing/2014/main" id="{B38642C0-2E7C-7A49-AB57-B728DDE774EC}"/>
                </a:ext>
              </a:extLst>
            </p:cNvPr>
            <p:cNvSpPr txBox="1"/>
            <p:nvPr/>
          </p:nvSpPr>
          <p:spPr>
            <a:xfrm>
              <a:off x="2147280" y="4769868"/>
              <a:ext cx="3829050" cy="1619250"/>
            </a:xfrm>
            <a:prstGeom prst="rect">
              <a:avLst/>
            </a:prstGeom>
            <a:noFill/>
            <a:ln w="25400">
              <a:solidFill>
                <a:srgbClr val="C00000"/>
              </a:solidFill>
            </a:ln>
          </p:spPr>
          <p:txBody>
            <a:bodyPr wrap="square" rtlCol="0">
              <a:noAutofit/>
            </a:bodyPr>
            <a:lstStyle/>
            <a:p>
              <a:endParaRPr lang="en-US" dirty="0"/>
            </a:p>
          </p:txBody>
        </p:sp>
        <p:cxnSp>
          <p:nvCxnSpPr>
            <p:cNvPr id="205" name="Straight Arrow Connector 204">
              <a:extLst>
                <a:ext uri="{FF2B5EF4-FFF2-40B4-BE49-F238E27FC236}">
                  <a16:creationId xmlns:a16="http://schemas.microsoft.com/office/drawing/2014/main" id="{EC6AE85B-AA49-6445-AE1F-7852B324698B}"/>
                </a:ext>
              </a:extLst>
            </p:cNvPr>
            <p:cNvCxnSpPr>
              <a:cxnSpLocks/>
            </p:cNvCxnSpPr>
            <p:nvPr/>
          </p:nvCxnSpPr>
          <p:spPr>
            <a:xfrm flipV="1">
              <a:off x="971600" y="6293360"/>
              <a:ext cx="1162000" cy="1602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3D293EC4-2C22-5348-B420-C3CE5FE4182A}"/>
                </a:ext>
              </a:extLst>
            </p:cNvPr>
            <p:cNvSpPr txBox="1"/>
            <p:nvPr/>
          </p:nvSpPr>
          <p:spPr>
            <a:xfrm>
              <a:off x="179512" y="5613572"/>
              <a:ext cx="998303" cy="983780"/>
            </a:xfrm>
            <a:prstGeom prst="rect">
              <a:avLst/>
            </a:prstGeom>
            <a:noFill/>
          </p:spPr>
          <p:txBody>
            <a:bodyPr wrap="square" rtlCol="0">
              <a:noAutofit/>
            </a:bodyPr>
            <a:lstStyle/>
            <a:p>
              <a:r>
                <a:rPr lang="en-US" sz="1600" b="1" dirty="0"/>
                <a:t>16 most recent</a:t>
              </a:r>
            </a:p>
            <a:p>
              <a:r>
                <a:rPr lang="en-US" sz="1600" b="1" dirty="0"/>
                <a:t>goods visited</a:t>
              </a:r>
            </a:p>
          </p:txBody>
        </p:sp>
        <p:sp>
          <p:nvSpPr>
            <p:cNvPr id="207" name="TextBox 206">
              <a:extLst>
                <a:ext uri="{FF2B5EF4-FFF2-40B4-BE49-F238E27FC236}">
                  <a16:creationId xmlns:a16="http://schemas.microsoft.com/office/drawing/2014/main" id="{B38642C0-2E7C-7A49-AB57-B728DDE774EC}"/>
                </a:ext>
              </a:extLst>
            </p:cNvPr>
            <p:cNvSpPr txBox="1"/>
            <p:nvPr/>
          </p:nvSpPr>
          <p:spPr>
            <a:xfrm>
              <a:off x="5341330" y="4179318"/>
              <a:ext cx="1225550" cy="469900"/>
            </a:xfrm>
            <a:prstGeom prst="rect">
              <a:avLst/>
            </a:prstGeom>
            <a:noFill/>
            <a:ln w="25400">
              <a:solidFill>
                <a:srgbClr val="C00000"/>
              </a:solidFill>
            </a:ln>
          </p:spPr>
          <p:txBody>
            <a:bodyPr wrap="square" rtlCol="0">
              <a:noAutofit/>
            </a:bodyPr>
            <a:lstStyle/>
            <a:p>
              <a:endParaRPr lang="en-US" dirty="0"/>
            </a:p>
          </p:txBody>
        </p:sp>
        <p:cxnSp>
          <p:nvCxnSpPr>
            <p:cNvPr id="208" name="Straight Arrow Connector 207">
              <a:extLst>
                <a:ext uri="{FF2B5EF4-FFF2-40B4-BE49-F238E27FC236}">
                  <a16:creationId xmlns:a16="http://schemas.microsoft.com/office/drawing/2014/main" id="{EC6AE85B-AA49-6445-AE1F-7852B324698B}"/>
                </a:ext>
              </a:extLst>
            </p:cNvPr>
            <p:cNvCxnSpPr>
              <a:cxnSpLocks/>
            </p:cNvCxnSpPr>
            <p:nvPr/>
          </p:nvCxnSpPr>
          <p:spPr>
            <a:xfrm flipH="1" flipV="1">
              <a:off x="6370032" y="4319018"/>
              <a:ext cx="1703993" cy="1633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3D293EC4-2C22-5348-B420-C3CE5FE4182A}"/>
                </a:ext>
              </a:extLst>
            </p:cNvPr>
            <p:cNvSpPr txBox="1"/>
            <p:nvPr/>
          </p:nvSpPr>
          <p:spPr>
            <a:xfrm>
              <a:off x="8074025" y="4110609"/>
              <a:ext cx="1225550" cy="1077218"/>
            </a:xfrm>
            <a:prstGeom prst="rect">
              <a:avLst/>
            </a:prstGeom>
            <a:noFill/>
          </p:spPr>
          <p:txBody>
            <a:bodyPr wrap="square" rtlCol="0">
              <a:noAutofit/>
            </a:bodyPr>
            <a:lstStyle/>
            <a:p>
              <a:r>
                <a:rPr lang="en-US" sz="1600" b="1" dirty="0"/>
                <a:t>Interact </a:t>
              </a:r>
              <a:br>
                <a:rPr lang="en-US" sz="1600" b="1" dirty="0"/>
              </a:br>
              <a:r>
                <a:rPr lang="en-US" sz="1600" b="1" dirty="0"/>
                <a:t>ad and behavior features</a:t>
              </a:r>
            </a:p>
          </p:txBody>
        </p:sp>
        <p:sp>
          <p:nvSpPr>
            <p:cNvPr id="210" name="TextBox 209">
              <a:extLst>
                <a:ext uri="{FF2B5EF4-FFF2-40B4-BE49-F238E27FC236}">
                  <a16:creationId xmlns:a16="http://schemas.microsoft.com/office/drawing/2014/main" id="{B38642C0-2E7C-7A49-AB57-B728DDE774EC}"/>
                </a:ext>
              </a:extLst>
            </p:cNvPr>
            <p:cNvSpPr txBox="1"/>
            <p:nvPr/>
          </p:nvSpPr>
          <p:spPr>
            <a:xfrm>
              <a:off x="3716979" y="1631490"/>
              <a:ext cx="1783101" cy="987141"/>
            </a:xfrm>
            <a:prstGeom prst="rect">
              <a:avLst/>
            </a:prstGeom>
            <a:noFill/>
            <a:ln w="25400">
              <a:solidFill>
                <a:srgbClr val="C00000"/>
              </a:solidFill>
            </a:ln>
          </p:spPr>
          <p:txBody>
            <a:bodyPr wrap="square" rtlCol="0">
              <a:noAutofit/>
            </a:bodyPr>
            <a:lstStyle/>
            <a:p>
              <a:endParaRPr lang="en-US" dirty="0"/>
            </a:p>
          </p:txBody>
        </p:sp>
        <p:cxnSp>
          <p:nvCxnSpPr>
            <p:cNvPr id="211" name="Straight Arrow Connector 210">
              <a:extLst>
                <a:ext uri="{FF2B5EF4-FFF2-40B4-BE49-F238E27FC236}">
                  <a16:creationId xmlns:a16="http://schemas.microsoft.com/office/drawing/2014/main" id="{EC6AE85B-AA49-6445-AE1F-7852B324698B}"/>
                </a:ext>
              </a:extLst>
            </p:cNvPr>
            <p:cNvCxnSpPr>
              <a:cxnSpLocks/>
            </p:cNvCxnSpPr>
            <p:nvPr/>
          </p:nvCxnSpPr>
          <p:spPr>
            <a:xfrm>
              <a:off x="1876846" y="1996592"/>
              <a:ext cx="1826453" cy="12328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3D293EC4-2C22-5348-B420-C3CE5FE4182A}"/>
                </a:ext>
              </a:extLst>
            </p:cNvPr>
            <p:cNvSpPr txBox="1"/>
            <p:nvPr/>
          </p:nvSpPr>
          <p:spPr>
            <a:xfrm>
              <a:off x="457200" y="1581094"/>
              <a:ext cx="1975160" cy="830997"/>
            </a:xfrm>
            <a:prstGeom prst="rect">
              <a:avLst/>
            </a:prstGeom>
            <a:noFill/>
          </p:spPr>
          <p:txBody>
            <a:bodyPr wrap="square" rtlCol="0">
              <a:noAutofit/>
            </a:bodyPr>
            <a:lstStyle/>
            <a:p>
              <a:r>
                <a:rPr lang="en-US" sz="1600" b="1" dirty="0"/>
                <a:t>Multilayer </a:t>
              </a:r>
              <a:r>
                <a:rPr lang="en-US" sz="1600" b="1" dirty="0" err="1"/>
                <a:t>perceptron</a:t>
              </a:r>
              <a:endParaRPr lang="en-US" sz="1600" b="1" dirty="0"/>
            </a:p>
            <a:p>
              <a:r>
                <a:rPr lang="en-US" sz="1600" b="1" dirty="0"/>
                <a:t>192 X 200 X 80 X 2</a:t>
              </a:r>
            </a:p>
          </p:txBody>
        </p:sp>
        <p:sp>
          <p:nvSpPr>
            <p:cNvPr id="213" name="Rectangle 212">
              <a:extLst>
                <a:ext uri="{FF2B5EF4-FFF2-40B4-BE49-F238E27FC236}">
                  <a16:creationId xmlns:a16="http://schemas.microsoft.com/office/drawing/2014/main" id="{FD58064A-5A5A-BE4F-948D-D4525FDA1AB2}"/>
                </a:ext>
              </a:extLst>
            </p:cNvPr>
            <p:cNvSpPr/>
            <p:nvPr/>
          </p:nvSpPr>
          <p:spPr>
            <a:xfrm>
              <a:off x="6967016" y="2273399"/>
              <a:ext cx="1719784" cy="417774"/>
            </a:xfrm>
            <a:prstGeom prst="rect">
              <a:avLst/>
            </a:prstGeom>
          </p:spPr>
          <p:txBody>
            <a:bodyPr wrap="none" anchor="ctr">
              <a:noAutofit/>
            </a:bodyPr>
            <a:lstStyle/>
            <a:p>
              <a:pPr algn="ctr"/>
              <a:endParaRPr lang="en-US" sz="1400" dirty="0"/>
            </a:p>
          </p:txBody>
        </p:sp>
      </p:grpSp>
      <p:grpSp>
        <p:nvGrpSpPr>
          <p:cNvPr id="214" name="Group 213"/>
          <p:cNvGrpSpPr/>
          <p:nvPr/>
        </p:nvGrpSpPr>
        <p:grpSpPr>
          <a:xfrm>
            <a:off x="7311512" y="1538288"/>
            <a:ext cx="975237" cy="711185"/>
            <a:chOff x="7311512" y="1538288"/>
            <a:chExt cx="975237" cy="711185"/>
          </a:xfrm>
        </p:grpSpPr>
        <p:sp>
          <p:nvSpPr>
            <p:cNvPr id="215" name="TextBox 214"/>
            <p:cNvSpPr txBox="1"/>
            <p:nvPr/>
          </p:nvSpPr>
          <p:spPr>
            <a:xfrm>
              <a:off x="7529980" y="1570012"/>
              <a:ext cx="590079" cy="224798"/>
            </a:xfrm>
            <a:prstGeom prst="rect">
              <a:avLst/>
            </a:prstGeom>
            <a:noFill/>
          </p:spPr>
          <p:txBody>
            <a:bodyPr wrap="none" rtlCol="0" anchor="ctr">
              <a:noAutofit/>
            </a:bodyPr>
            <a:lstStyle/>
            <a:p>
              <a:r>
                <a:rPr lang="en-US" sz="1000" dirty="0"/>
                <a:t>Goods ID</a:t>
              </a:r>
            </a:p>
          </p:txBody>
        </p:sp>
        <p:sp>
          <p:nvSpPr>
            <p:cNvPr id="216" name="TextBox 215"/>
            <p:cNvSpPr txBox="1"/>
            <p:nvPr/>
          </p:nvSpPr>
          <p:spPr>
            <a:xfrm>
              <a:off x="7529980" y="1738581"/>
              <a:ext cx="590079" cy="224798"/>
            </a:xfrm>
            <a:prstGeom prst="rect">
              <a:avLst/>
            </a:prstGeom>
            <a:noFill/>
          </p:spPr>
          <p:txBody>
            <a:bodyPr wrap="none" rtlCol="0" anchor="ctr">
              <a:noAutofit/>
            </a:bodyPr>
            <a:lstStyle/>
            <a:p>
              <a:r>
                <a:rPr lang="en-US" sz="1000" dirty="0"/>
                <a:t>Shop ID</a:t>
              </a:r>
            </a:p>
          </p:txBody>
        </p:sp>
        <p:sp>
          <p:nvSpPr>
            <p:cNvPr id="217" name="TextBox 216"/>
            <p:cNvSpPr txBox="1"/>
            <p:nvPr/>
          </p:nvSpPr>
          <p:spPr>
            <a:xfrm>
              <a:off x="7529980" y="1878865"/>
              <a:ext cx="590079" cy="224798"/>
            </a:xfrm>
            <a:prstGeom prst="rect">
              <a:avLst/>
            </a:prstGeom>
            <a:noFill/>
          </p:spPr>
          <p:txBody>
            <a:bodyPr wrap="none" rtlCol="0" anchor="ctr">
              <a:noAutofit/>
            </a:bodyPr>
            <a:lstStyle/>
            <a:p>
              <a:r>
                <a:rPr lang="en-US" sz="1000" dirty="0"/>
                <a:t>Cate ID</a:t>
              </a:r>
            </a:p>
          </p:txBody>
        </p:sp>
        <p:sp>
          <p:nvSpPr>
            <p:cNvPr id="218" name="TextBox 217"/>
            <p:cNvSpPr txBox="1"/>
            <p:nvPr/>
          </p:nvSpPr>
          <p:spPr>
            <a:xfrm>
              <a:off x="7529980" y="2024675"/>
              <a:ext cx="590079" cy="224798"/>
            </a:xfrm>
            <a:prstGeom prst="rect">
              <a:avLst/>
            </a:prstGeom>
            <a:noFill/>
          </p:spPr>
          <p:txBody>
            <a:bodyPr wrap="none" rtlCol="0" anchor="ctr">
              <a:noAutofit/>
            </a:bodyPr>
            <a:lstStyle/>
            <a:p>
              <a:r>
                <a:rPr lang="en-US" sz="1000" dirty="0"/>
                <a:t>Other ID</a:t>
              </a:r>
            </a:p>
          </p:txBody>
        </p:sp>
        <p:sp>
          <p:nvSpPr>
            <p:cNvPr id="219" name="Oval 218"/>
            <p:cNvSpPr/>
            <p:nvPr/>
          </p:nvSpPr>
          <p:spPr>
            <a:xfrm>
              <a:off x="7394342" y="1624347"/>
              <a:ext cx="107091" cy="107091"/>
            </a:xfrm>
            <a:prstGeom prst="ellipse">
              <a:avLst/>
            </a:prstGeom>
            <a:solidFill>
              <a:srgbClr val="FD561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7394342" y="1774719"/>
              <a:ext cx="107091" cy="107091"/>
            </a:xfrm>
            <a:prstGeom prst="ellipse">
              <a:avLst/>
            </a:prstGeom>
            <a:solidFill>
              <a:srgbClr val="7A8BE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7394342" y="1925091"/>
              <a:ext cx="107091" cy="107091"/>
            </a:xfrm>
            <a:prstGeom prst="ellipse">
              <a:avLst/>
            </a:prstGeom>
            <a:solidFill>
              <a:srgbClr val="F09AA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7394342" y="2075463"/>
              <a:ext cx="107091" cy="107091"/>
            </a:xfrm>
            <a:prstGeom prst="ellipse">
              <a:avLst/>
            </a:prstGeom>
            <a:solidFill>
              <a:srgbClr val="FFFFFF"/>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7311512" y="1538288"/>
              <a:ext cx="975237" cy="702468"/>
            </a:xfrm>
            <a:prstGeom prst="roundRect">
              <a:avLst>
                <a:gd name="adj" fmla="val 5480"/>
              </a:avLst>
            </a:prstGeom>
            <a:noFill/>
            <a:ln w="9525">
              <a:solidFill>
                <a:srgbClr val="B7B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5182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Deep Nets at Alibaba</a:t>
            </a:r>
            <a:endParaRPr lang="en-US" dirty="0"/>
          </a:p>
        </p:txBody>
      </p:sp>
      <p:sp>
        <p:nvSpPr>
          <p:cNvPr id="4" name="Content Placeholder 3"/>
          <p:cNvSpPr>
            <a:spLocks noGrp="1"/>
          </p:cNvSpPr>
          <p:nvPr>
            <p:ph idx="1"/>
          </p:nvPr>
        </p:nvSpPr>
        <p:spPr>
          <a:xfrm>
            <a:off x="457200" y="1600201"/>
            <a:ext cx="8229600" cy="1524000"/>
          </a:xfrm>
        </p:spPr>
        <p:txBody>
          <a:bodyPr/>
          <a:lstStyle/>
          <a:p>
            <a:r>
              <a:rPr lang="en-US" sz="2800" dirty="0"/>
              <a:t>Learns to identify partial overlap with past behavior; also temporal effects (most recent view is important)</a:t>
            </a:r>
          </a:p>
        </p:txBody>
      </p:sp>
      <p:pic>
        <p:nvPicPr>
          <p:cNvPr id="6" name="Picture 5" descr="A simplified time line marked with various images demonstrates how different viewing behavior of images and products online generates candidate ads for that user. Some images and ads contain more weight than others, and the user behavior with respect to each image or previous ad is remembered in the production of a new candidate ad." title="Deep nets at Alibaba time line"/>
          <p:cNvPicPr>
            <a:picLocks noChangeAspect="1"/>
          </p:cNvPicPr>
          <p:nvPr/>
        </p:nvPicPr>
        <p:blipFill>
          <a:blip r:embed="rId3" cstate="print"/>
          <a:stretch>
            <a:fillRect/>
          </a:stretch>
        </p:blipFill>
        <p:spPr>
          <a:xfrm>
            <a:off x="571500" y="3124201"/>
            <a:ext cx="8001000" cy="2905919"/>
          </a:xfrm>
          <a:prstGeom prst="rect">
            <a:avLst/>
          </a:prstGeom>
        </p:spPr>
      </p:pic>
    </p:spTree>
    <p:extLst>
      <p:ext uri="{BB962C8B-B14F-4D97-AF65-F5344CB8AC3E}">
        <p14:creationId xmlns:p14="http://schemas.microsoft.com/office/powerpoint/2010/main" val="3420633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Deep Nets at Alibaba</a:t>
            </a:r>
          </a:p>
        </p:txBody>
      </p:sp>
      <p:sp>
        <p:nvSpPr>
          <p:cNvPr id="3" name="Content Placeholder 2"/>
          <p:cNvSpPr>
            <a:spLocks noGrp="1"/>
          </p:cNvSpPr>
          <p:nvPr>
            <p:ph idx="1"/>
          </p:nvPr>
        </p:nvSpPr>
        <p:spPr>
          <a:xfrm>
            <a:off x="457200" y="1476187"/>
            <a:ext cx="6477000" cy="2404863"/>
          </a:xfrm>
        </p:spPr>
        <p:txBody>
          <a:bodyPr>
            <a:noAutofit/>
          </a:bodyPr>
          <a:lstStyle/>
          <a:p>
            <a:r>
              <a:rPr lang="en-US" sz="2400" dirty="0"/>
              <a:t>Metric: user-weighted AUC</a:t>
            </a:r>
          </a:p>
          <a:p>
            <a:pPr lvl="1"/>
            <a:r>
              <a:rPr lang="en-US" sz="2000" dirty="0"/>
              <a:t>Logistic regression 0.574; </a:t>
            </a:r>
            <a:r>
              <a:rPr lang="en-US" sz="2000" b="1" dirty="0"/>
              <a:t>Deep net  0.608</a:t>
            </a:r>
          </a:p>
          <a:p>
            <a:r>
              <a:rPr lang="en-US" sz="2400" dirty="0"/>
              <a:t>A/B test (May 2017)</a:t>
            </a:r>
          </a:p>
          <a:p>
            <a:pPr lvl="1"/>
            <a:r>
              <a:rPr lang="en-US" sz="2000" b="1" dirty="0"/>
              <a:t>+10% CTR</a:t>
            </a:r>
            <a:r>
              <a:rPr lang="en-US" sz="2000" dirty="0"/>
              <a:t>; +3.8% revenue</a:t>
            </a:r>
          </a:p>
        </p:txBody>
      </p:sp>
      <p:graphicFrame>
        <p:nvGraphicFramePr>
          <p:cNvPr id="12" name="Object 11"/>
          <p:cNvGraphicFramePr>
            <a:graphicFrameLocks noChangeAspect="1"/>
          </p:cNvGraphicFramePr>
          <p:nvPr/>
        </p:nvGraphicFramePr>
        <p:xfrm>
          <a:off x="6261100" y="1600201"/>
          <a:ext cx="2425700" cy="873966"/>
        </p:xfrm>
        <a:graphic>
          <a:graphicData uri="http://schemas.openxmlformats.org/presentationml/2006/ole">
            <mc:AlternateContent xmlns:mc="http://schemas.openxmlformats.org/markup-compatibility/2006">
              <mc:Choice xmlns:v="urn:schemas-microsoft-com:vml" Requires="v">
                <p:oleObj spid="_x0000_s16386" name="Equation" r:id="rId4" imgW="8636444" imgH="3111660" progId="Equation.3">
                  <p:embed/>
                </p:oleObj>
              </mc:Choice>
              <mc:Fallback>
                <p:oleObj name="Equation" r:id="rId4" imgW="8636444" imgH="3111660" progId="Equation.3">
                  <p:embed/>
                  <p:pic>
                    <p:nvPicPr>
                      <p:cNvPr id="12"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1100" y="1600201"/>
                        <a:ext cx="2425700" cy="873966"/>
                      </a:xfrm>
                      <a:prstGeom prst="rect">
                        <a:avLst/>
                      </a:prstGeom>
                      <a:solidFill>
                        <a:srgbClr val="F2DCDB"/>
                      </a:solidFill>
                    </p:spPr>
                  </p:pic>
                </p:oleObj>
              </mc:Fallback>
            </mc:AlternateContent>
          </a:graphicData>
        </a:graphic>
      </p:graphicFrame>
      <p:sp>
        <p:nvSpPr>
          <p:cNvPr id="7" name="Rectangle 6">
            <a:extLst>
              <a:ext uri="{FF2B5EF4-FFF2-40B4-BE49-F238E27FC236}">
                <a16:creationId xmlns:a16="http://schemas.microsoft.com/office/drawing/2014/main" id="{F13B43E4-DA2F-41A0-A8C0-1177E8D4AFC2}"/>
              </a:ext>
            </a:extLst>
          </p:cNvPr>
          <p:cNvSpPr/>
          <p:nvPr/>
        </p:nvSpPr>
        <p:spPr>
          <a:xfrm>
            <a:off x="602298" y="6504801"/>
            <a:ext cx="8229600" cy="276999"/>
          </a:xfrm>
          <a:prstGeom prst="rect">
            <a:avLst/>
          </a:prstGeom>
          <a:noFill/>
        </p:spPr>
        <p:txBody>
          <a:bodyPr wrap="none" anchor="b">
            <a:noAutofit/>
          </a:bodyPr>
          <a:lstStyle/>
          <a:p>
            <a:pPr algn="r"/>
            <a:r>
              <a:rPr lang="en-US" sz="1000" dirty="0">
                <a:solidFill>
                  <a:schemeClr val="bg1">
                    <a:lumMod val="50000"/>
                  </a:schemeClr>
                </a:solidFill>
              </a:rPr>
              <a:t>Source: Zhou et al., arXiv:1706.06978 (2017) </a:t>
            </a:r>
          </a:p>
        </p:txBody>
      </p:sp>
      <p:sp>
        <p:nvSpPr>
          <p:cNvPr id="4" name="Rectangle 3">
            <a:extLst>
              <a:ext uri="{FF2B5EF4-FFF2-40B4-BE49-F238E27FC236}">
                <a16:creationId xmlns:a16="http://schemas.microsoft.com/office/drawing/2014/main" id="{4CB095C0-EF0D-704A-9BA8-F699C2F3C162}"/>
              </a:ext>
            </a:extLst>
          </p:cNvPr>
          <p:cNvSpPr/>
          <p:nvPr/>
        </p:nvSpPr>
        <p:spPr>
          <a:xfrm>
            <a:off x="476250" y="3174241"/>
            <a:ext cx="2762295" cy="369332"/>
          </a:xfrm>
          <a:prstGeom prst="rect">
            <a:avLst/>
          </a:prstGeom>
        </p:spPr>
        <p:txBody>
          <a:bodyPr wrap="none">
            <a:noAutofit/>
          </a:bodyPr>
          <a:lstStyle/>
          <a:p>
            <a:r>
              <a:rPr lang="en-US" b="1" dirty="0"/>
              <a:t>Effect of regularization:</a:t>
            </a:r>
          </a:p>
        </p:txBody>
      </p:sp>
      <p:sp>
        <p:nvSpPr>
          <p:cNvPr id="9" name="Rectangle 8" descr="A complicated technical line graph shows a more complicated relationship between factors, including goods id without reg, and epoch."/>
          <p:cNvSpPr/>
          <p:nvPr/>
        </p:nvSpPr>
        <p:spPr>
          <a:xfrm>
            <a:off x="5348539" y="3863881"/>
            <a:ext cx="2705181" cy="2319338"/>
          </a:xfrm>
          <a:prstGeom prst="rect">
            <a:avLst/>
          </a:prstGeom>
          <a:solidFill>
            <a:srgbClr val="FBFBF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11" name="Group 10" descr="A complicated technical line graph shows a more complicated relationship between factors, including goods id without reg, and epoch." title="Test AUC"/>
          <p:cNvGrpSpPr/>
          <p:nvPr/>
        </p:nvGrpSpPr>
        <p:grpSpPr>
          <a:xfrm>
            <a:off x="4867254" y="3494975"/>
            <a:ext cx="3201706" cy="3041167"/>
            <a:chOff x="4867254" y="3518792"/>
            <a:chExt cx="3201706" cy="3041167"/>
          </a:xfrm>
        </p:grpSpPr>
        <p:grpSp>
          <p:nvGrpSpPr>
            <p:cNvPr id="13" name="Group 12"/>
            <p:cNvGrpSpPr/>
            <p:nvPr/>
          </p:nvGrpSpPr>
          <p:grpSpPr>
            <a:xfrm>
              <a:off x="5400675" y="3995738"/>
              <a:ext cx="2563813" cy="2025650"/>
              <a:chOff x="5400675" y="3995738"/>
              <a:chExt cx="2563813" cy="2025650"/>
            </a:xfrm>
          </p:grpSpPr>
          <p:sp>
            <p:nvSpPr>
              <p:cNvPr id="81" name="Freeform 27"/>
              <p:cNvSpPr>
                <a:spLocks/>
              </p:cNvSpPr>
              <p:nvPr/>
            </p:nvSpPr>
            <p:spPr bwMode="auto">
              <a:xfrm>
                <a:off x="5403850" y="4419600"/>
                <a:ext cx="2557463" cy="1601788"/>
              </a:xfrm>
              <a:custGeom>
                <a:avLst/>
                <a:gdLst>
                  <a:gd name="T0" fmla="*/ 30 w 1611"/>
                  <a:gd name="T1" fmla="*/ 852 h 1009"/>
                  <a:gd name="T2" fmla="*/ 72 w 1611"/>
                  <a:gd name="T3" fmla="*/ 786 h 1009"/>
                  <a:gd name="T4" fmla="*/ 121 w 1611"/>
                  <a:gd name="T5" fmla="*/ 653 h 1009"/>
                  <a:gd name="T6" fmla="*/ 157 w 1611"/>
                  <a:gd name="T7" fmla="*/ 605 h 1009"/>
                  <a:gd name="T8" fmla="*/ 196 w 1611"/>
                  <a:gd name="T9" fmla="*/ 553 h 1009"/>
                  <a:gd name="T10" fmla="*/ 223 w 1611"/>
                  <a:gd name="T11" fmla="*/ 538 h 1009"/>
                  <a:gd name="T12" fmla="*/ 260 w 1611"/>
                  <a:gd name="T13" fmla="*/ 460 h 1009"/>
                  <a:gd name="T14" fmla="*/ 290 w 1611"/>
                  <a:gd name="T15" fmla="*/ 423 h 1009"/>
                  <a:gd name="T16" fmla="*/ 338 w 1611"/>
                  <a:gd name="T17" fmla="*/ 387 h 1009"/>
                  <a:gd name="T18" fmla="*/ 416 w 1611"/>
                  <a:gd name="T19" fmla="*/ 345 h 1009"/>
                  <a:gd name="T20" fmla="*/ 447 w 1611"/>
                  <a:gd name="T21" fmla="*/ 303 h 1009"/>
                  <a:gd name="T22" fmla="*/ 483 w 1611"/>
                  <a:gd name="T23" fmla="*/ 284 h 1009"/>
                  <a:gd name="T24" fmla="*/ 513 w 1611"/>
                  <a:gd name="T25" fmla="*/ 278 h 1009"/>
                  <a:gd name="T26" fmla="*/ 549 w 1611"/>
                  <a:gd name="T27" fmla="*/ 254 h 1009"/>
                  <a:gd name="T28" fmla="*/ 601 w 1611"/>
                  <a:gd name="T29" fmla="*/ 278 h 1009"/>
                  <a:gd name="T30" fmla="*/ 634 w 1611"/>
                  <a:gd name="T31" fmla="*/ 253 h 1009"/>
                  <a:gd name="T32" fmla="*/ 667 w 1611"/>
                  <a:gd name="T33" fmla="*/ 206 h 1009"/>
                  <a:gd name="T34" fmla="*/ 700 w 1611"/>
                  <a:gd name="T35" fmla="*/ 206 h 1009"/>
                  <a:gd name="T36" fmla="*/ 718 w 1611"/>
                  <a:gd name="T37" fmla="*/ 176 h 1009"/>
                  <a:gd name="T38" fmla="*/ 754 w 1611"/>
                  <a:gd name="T39" fmla="*/ 176 h 1009"/>
                  <a:gd name="T40" fmla="*/ 791 w 1611"/>
                  <a:gd name="T41" fmla="*/ 158 h 1009"/>
                  <a:gd name="T42" fmla="*/ 827 w 1611"/>
                  <a:gd name="T43" fmla="*/ 151 h 1009"/>
                  <a:gd name="T44" fmla="*/ 857 w 1611"/>
                  <a:gd name="T45" fmla="*/ 151 h 1009"/>
                  <a:gd name="T46" fmla="*/ 893 w 1611"/>
                  <a:gd name="T47" fmla="*/ 127 h 1009"/>
                  <a:gd name="T48" fmla="*/ 941 w 1611"/>
                  <a:gd name="T49" fmla="*/ 151 h 1009"/>
                  <a:gd name="T50" fmla="*/ 996 w 1611"/>
                  <a:gd name="T51" fmla="*/ 133 h 1009"/>
                  <a:gd name="T52" fmla="*/ 1026 w 1611"/>
                  <a:gd name="T53" fmla="*/ 85 h 1009"/>
                  <a:gd name="T54" fmla="*/ 1080 w 1611"/>
                  <a:gd name="T55" fmla="*/ 97 h 1009"/>
                  <a:gd name="T56" fmla="*/ 1117 w 1611"/>
                  <a:gd name="T57" fmla="*/ 115 h 1009"/>
                  <a:gd name="T58" fmla="*/ 1147 w 1611"/>
                  <a:gd name="T59" fmla="*/ 91 h 1009"/>
                  <a:gd name="T60" fmla="*/ 1183 w 1611"/>
                  <a:gd name="T61" fmla="*/ 61 h 1009"/>
                  <a:gd name="T62" fmla="*/ 1218 w 1611"/>
                  <a:gd name="T63" fmla="*/ 64 h 1009"/>
                  <a:gd name="T64" fmla="*/ 1255 w 1611"/>
                  <a:gd name="T65" fmla="*/ 49 h 1009"/>
                  <a:gd name="T66" fmla="*/ 1285 w 1611"/>
                  <a:gd name="T67" fmla="*/ 37 h 1009"/>
                  <a:gd name="T68" fmla="*/ 1320 w 1611"/>
                  <a:gd name="T69" fmla="*/ 59 h 1009"/>
                  <a:gd name="T70" fmla="*/ 1353 w 1611"/>
                  <a:gd name="T71" fmla="*/ 6 h 1009"/>
                  <a:gd name="T72" fmla="*/ 1388 w 1611"/>
                  <a:gd name="T73" fmla="*/ 43 h 1009"/>
                  <a:gd name="T74" fmla="*/ 1412 w 1611"/>
                  <a:gd name="T75" fmla="*/ 25 h 1009"/>
                  <a:gd name="T76" fmla="*/ 1436 w 1611"/>
                  <a:gd name="T77" fmla="*/ 31 h 1009"/>
                  <a:gd name="T78" fmla="*/ 1503 w 1611"/>
                  <a:gd name="T79" fmla="*/ 19 h 1009"/>
                  <a:gd name="T80" fmla="*/ 1545 w 1611"/>
                  <a:gd name="T81" fmla="*/ 0 h 1009"/>
                  <a:gd name="T82" fmla="*/ 1587 w 1611"/>
                  <a:gd name="T83" fmla="*/ 6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1" h="1009">
                    <a:moveTo>
                      <a:pt x="0" y="1009"/>
                    </a:moveTo>
                    <a:lnTo>
                      <a:pt x="30" y="852"/>
                    </a:lnTo>
                    <a:lnTo>
                      <a:pt x="48" y="786"/>
                    </a:lnTo>
                    <a:lnTo>
                      <a:pt x="72" y="786"/>
                    </a:lnTo>
                    <a:lnTo>
                      <a:pt x="85" y="701"/>
                    </a:lnTo>
                    <a:lnTo>
                      <a:pt x="121" y="653"/>
                    </a:lnTo>
                    <a:lnTo>
                      <a:pt x="133" y="611"/>
                    </a:lnTo>
                    <a:lnTo>
                      <a:pt x="157" y="605"/>
                    </a:lnTo>
                    <a:lnTo>
                      <a:pt x="172" y="593"/>
                    </a:lnTo>
                    <a:lnTo>
                      <a:pt x="196" y="553"/>
                    </a:lnTo>
                    <a:lnTo>
                      <a:pt x="207" y="543"/>
                    </a:lnTo>
                    <a:lnTo>
                      <a:pt x="223" y="538"/>
                    </a:lnTo>
                    <a:lnTo>
                      <a:pt x="247" y="502"/>
                    </a:lnTo>
                    <a:lnTo>
                      <a:pt x="260" y="460"/>
                    </a:lnTo>
                    <a:lnTo>
                      <a:pt x="278" y="490"/>
                    </a:lnTo>
                    <a:lnTo>
                      <a:pt x="290" y="423"/>
                    </a:lnTo>
                    <a:lnTo>
                      <a:pt x="308" y="441"/>
                    </a:lnTo>
                    <a:lnTo>
                      <a:pt x="338" y="387"/>
                    </a:lnTo>
                    <a:lnTo>
                      <a:pt x="362" y="387"/>
                    </a:lnTo>
                    <a:lnTo>
                      <a:pt x="416" y="345"/>
                    </a:lnTo>
                    <a:lnTo>
                      <a:pt x="435" y="309"/>
                    </a:lnTo>
                    <a:lnTo>
                      <a:pt x="447" y="303"/>
                    </a:lnTo>
                    <a:lnTo>
                      <a:pt x="459" y="284"/>
                    </a:lnTo>
                    <a:lnTo>
                      <a:pt x="483" y="284"/>
                    </a:lnTo>
                    <a:lnTo>
                      <a:pt x="495" y="290"/>
                    </a:lnTo>
                    <a:lnTo>
                      <a:pt x="513" y="278"/>
                    </a:lnTo>
                    <a:lnTo>
                      <a:pt x="531" y="284"/>
                    </a:lnTo>
                    <a:lnTo>
                      <a:pt x="549" y="254"/>
                    </a:lnTo>
                    <a:lnTo>
                      <a:pt x="567" y="242"/>
                    </a:lnTo>
                    <a:lnTo>
                      <a:pt x="601" y="278"/>
                    </a:lnTo>
                    <a:lnTo>
                      <a:pt x="617" y="247"/>
                    </a:lnTo>
                    <a:lnTo>
                      <a:pt x="634" y="253"/>
                    </a:lnTo>
                    <a:lnTo>
                      <a:pt x="652" y="235"/>
                    </a:lnTo>
                    <a:lnTo>
                      <a:pt x="667" y="206"/>
                    </a:lnTo>
                    <a:lnTo>
                      <a:pt x="688" y="212"/>
                    </a:lnTo>
                    <a:lnTo>
                      <a:pt x="700" y="206"/>
                    </a:lnTo>
                    <a:lnTo>
                      <a:pt x="712" y="194"/>
                    </a:lnTo>
                    <a:lnTo>
                      <a:pt x="718" y="176"/>
                    </a:lnTo>
                    <a:lnTo>
                      <a:pt x="736" y="164"/>
                    </a:lnTo>
                    <a:lnTo>
                      <a:pt x="754" y="176"/>
                    </a:lnTo>
                    <a:lnTo>
                      <a:pt x="766" y="151"/>
                    </a:lnTo>
                    <a:lnTo>
                      <a:pt x="791" y="158"/>
                    </a:lnTo>
                    <a:lnTo>
                      <a:pt x="803" y="176"/>
                    </a:lnTo>
                    <a:lnTo>
                      <a:pt x="827" y="151"/>
                    </a:lnTo>
                    <a:lnTo>
                      <a:pt x="845" y="145"/>
                    </a:lnTo>
                    <a:lnTo>
                      <a:pt x="857" y="151"/>
                    </a:lnTo>
                    <a:lnTo>
                      <a:pt x="872" y="129"/>
                    </a:lnTo>
                    <a:lnTo>
                      <a:pt x="893" y="127"/>
                    </a:lnTo>
                    <a:lnTo>
                      <a:pt x="913" y="148"/>
                    </a:lnTo>
                    <a:lnTo>
                      <a:pt x="941" y="151"/>
                    </a:lnTo>
                    <a:lnTo>
                      <a:pt x="966" y="139"/>
                    </a:lnTo>
                    <a:lnTo>
                      <a:pt x="996" y="133"/>
                    </a:lnTo>
                    <a:lnTo>
                      <a:pt x="1014" y="115"/>
                    </a:lnTo>
                    <a:lnTo>
                      <a:pt x="1026" y="85"/>
                    </a:lnTo>
                    <a:lnTo>
                      <a:pt x="1062" y="115"/>
                    </a:lnTo>
                    <a:lnTo>
                      <a:pt x="1080" y="97"/>
                    </a:lnTo>
                    <a:lnTo>
                      <a:pt x="1098" y="97"/>
                    </a:lnTo>
                    <a:lnTo>
                      <a:pt x="1117" y="115"/>
                    </a:lnTo>
                    <a:lnTo>
                      <a:pt x="1129" y="73"/>
                    </a:lnTo>
                    <a:lnTo>
                      <a:pt x="1147" y="91"/>
                    </a:lnTo>
                    <a:lnTo>
                      <a:pt x="1165" y="61"/>
                    </a:lnTo>
                    <a:lnTo>
                      <a:pt x="1183" y="61"/>
                    </a:lnTo>
                    <a:lnTo>
                      <a:pt x="1201" y="41"/>
                    </a:lnTo>
                    <a:lnTo>
                      <a:pt x="1218" y="64"/>
                    </a:lnTo>
                    <a:lnTo>
                      <a:pt x="1237" y="49"/>
                    </a:lnTo>
                    <a:lnTo>
                      <a:pt x="1255" y="49"/>
                    </a:lnTo>
                    <a:lnTo>
                      <a:pt x="1267" y="55"/>
                    </a:lnTo>
                    <a:lnTo>
                      <a:pt x="1285" y="37"/>
                    </a:lnTo>
                    <a:lnTo>
                      <a:pt x="1304" y="37"/>
                    </a:lnTo>
                    <a:lnTo>
                      <a:pt x="1320" y="59"/>
                    </a:lnTo>
                    <a:lnTo>
                      <a:pt x="1332" y="28"/>
                    </a:lnTo>
                    <a:lnTo>
                      <a:pt x="1353" y="6"/>
                    </a:lnTo>
                    <a:lnTo>
                      <a:pt x="1370" y="6"/>
                    </a:lnTo>
                    <a:lnTo>
                      <a:pt x="1388" y="43"/>
                    </a:lnTo>
                    <a:lnTo>
                      <a:pt x="1400" y="25"/>
                    </a:lnTo>
                    <a:lnTo>
                      <a:pt x="1412" y="25"/>
                    </a:lnTo>
                    <a:lnTo>
                      <a:pt x="1418" y="31"/>
                    </a:lnTo>
                    <a:lnTo>
                      <a:pt x="1436" y="31"/>
                    </a:lnTo>
                    <a:lnTo>
                      <a:pt x="1454" y="43"/>
                    </a:lnTo>
                    <a:lnTo>
                      <a:pt x="1503" y="19"/>
                    </a:lnTo>
                    <a:lnTo>
                      <a:pt x="1515" y="6"/>
                    </a:lnTo>
                    <a:lnTo>
                      <a:pt x="1545" y="0"/>
                    </a:lnTo>
                    <a:lnTo>
                      <a:pt x="1575" y="6"/>
                    </a:lnTo>
                    <a:lnTo>
                      <a:pt x="1587" y="6"/>
                    </a:lnTo>
                    <a:lnTo>
                      <a:pt x="1611" y="6"/>
                    </a:lnTo>
                  </a:path>
                </a:pathLst>
              </a:custGeom>
              <a:noFill/>
              <a:ln w="15875" cap="flat">
                <a:solidFill>
                  <a:srgbClr val="8585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82" name="Freeform 28"/>
              <p:cNvSpPr>
                <a:spLocks/>
              </p:cNvSpPr>
              <p:nvPr/>
            </p:nvSpPr>
            <p:spPr bwMode="auto">
              <a:xfrm>
                <a:off x="5407025" y="4316413"/>
                <a:ext cx="2557463" cy="1657350"/>
              </a:xfrm>
              <a:custGeom>
                <a:avLst/>
                <a:gdLst>
                  <a:gd name="T0" fmla="*/ 55 w 1611"/>
                  <a:gd name="T1" fmla="*/ 812 h 1044"/>
                  <a:gd name="T2" fmla="*/ 104 w 1611"/>
                  <a:gd name="T3" fmla="*/ 710 h 1044"/>
                  <a:gd name="T4" fmla="*/ 150 w 1611"/>
                  <a:gd name="T5" fmla="*/ 671 h 1044"/>
                  <a:gd name="T6" fmla="*/ 187 w 1611"/>
                  <a:gd name="T7" fmla="*/ 605 h 1044"/>
                  <a:gd name="T8" fmla="*/ 221 w 1611"/>
                  <a:gd name="T9" fmla="*/ 593 h 1044"/>
                  <a:gd name="T10" fmla="*/ 282 w 1611"/>
                  <a:gd name="T11" fmla="*/ 505 h 1044"/>
                  <a:gd name="T12" fmla="*/ 306 w 1611"/>
                  <a:gd name="T13" fmla="*/ 497 h 1044"/>
                  <a:gd name="T14" fmla="*/ 339 w 1611"/>
                  <a:gd name="T15" fmla="*/ 445 h 1044"/>
                  <a:gd name="T16" fmla="*/ 374 w 1611"/>
                  <a:gd name="T17" fmla="*/ 402 h 1044"/>
                  <a:gd name="T18" fmla="*/ 408 w 1611"/>
                  <a:gd name="T19" fmla="*/ 395 h 1044"/>
                  <a:gd name="T20" fmla="*/ 443 w 1611"/>
                  <a:gd name="T21" fmla="*/ 349 h 1044"/>
                  <a:gd name="T22" fmla="*/ 473 w 1611"/>
                  <a:gd name="T23" fmla="*/ 327 h 1044"/>
                  <a:gd name="T24" fmla="*/ 513 w 1611"/>
                  <a:gd name="T25" fmla="*/ 310 h 1044"/>
                  <a:gd name="T26" fmla="*/ 546 w 1611"/>
                  <a:gd name="T27" fmla="*/ 284 h 1044"/>
                  <a:gd name="T28" fmla="*/ 571 w 1611"/>
                  <a:gd name="T29" fmla="*/ 278 h 1044"/>
                  <a:gd name="T30" fmla="*/ 597 w 1611"/>
                  <a:gd name="T31" fmla="*/ 278 h 1044"/>
                  <a:gd name="T32" fmla="*/ 615 w 1611"/>
                  <a:gd name="T33" fmla="*/ 244 h 1044"/>
                  <a:gd name="T34" fmla="*/ 648 w 1611"/>
                  <a:gd name="T35" fmla="*/ 218 h 1044"/>
                  <a:gd name="T36" fmla="*/ 704 w 1611"/>
                  <a:gd name="T37" fmla="*/ 194 h 1044"/>
                  <a:gd name="T38" fmla="*/ 737 w 1611"/>
                  <a:gd name="T39" fmla="*/ 156 h 1044"/>
                  <a:gd name="T40" fmla="*/ 766 w 1611"/>
                  <a:gd name="T41" fmla="*/ 130 h 1044"/>
                  <a:gd name="T42" fmla="*/ 816 w 1611"/>
                  <a:gd name="T43" fmla="*/ 138 h 1044"/>
                  <a:gd name="T44" fmla="*/ 861 w 1611"/>
                  <a:gd name="T45" fmla="*/ 124 h 1044"/>
                  <a:gd name="T46" fmla="*/ 884 w 1611"/>
                  <a:gd name="T47" fmla="*/ 112 h 1044"/>
                  <a:gd name="T48" fmla="*/ 915 w 1611"/>
                  <a:gd name="T49" fmla="*/ 121 h 1044"/>
                  <a:gd name="T50" fmla="*/ 952 w 1611"/>
                  <a:gd name="T51" fmla="*/ 111 h 1044"/>
                  <a:gd name="T52" fmla="*/ 1000 w 1611"/>
                  <a:gd name="T53" fmla="*/ 105 h 1044"/>
                  <a:gd name="T54" fmla="*/ 1027 w 1611"/>
                  <a:gd name="T55" fmla="*/ 91 h 1044"/>
                  <a:gd name="T56" fmla="*/ 1074 w 1611"/>
                  <a:gd name="T57" fmla="*/ 108 h 1044"/>
                  <a:gd name="T58" fmla="*/ 1122 w 1611"/>
                  <a:gd name="T59" fmla="*/ 62 h 1044"/>
                  <a:gd name="T60" fmla="*/ 1146 w 1611"/>
                  <a:gd name="T61" fmla="*/ 88 h 1044"/>
                  <a:gd name="T62" fmla="*/ 1170 w 1611"/>
                  <a:gd name="T63" fmla="*/ 59 h 1044"/>
                  <a:gd name="T64" fmla="*/ 1202 w 1611"/>
                  <a:gd name="T65" fmla="*/ 58 h 1044"/>
                  <a:gd name="T66" fmla="*/ 1237 w 1611"/>
                  <a:gd name="T67" fmla="*/ 71 h 1044"/>
                  <a:gd name="T68" fmla="*/ 1267 w 1611"/>
                  <a:gd name="T69" fmla="*/ 50 h 1044"/>
                  <a:gd name="T70" fmla="*/ 1318 w 1611"/>
                  <a:gd name="T71" fmla="*/ 73 h 1044"/>
                  <a:gd name="T72" fmla="*/ 1345 w 1611"/>
                  <a:gd name="T73" fmla="*/ 37 h 1044"/>
                  <a:gd name="T74" fmla="*/ 1377 w 1611"/>
                  <a:gd name="T75" fmla="*/ 35 h 1044"/>
                  <a:gd name="T76" fmla="*/ 1407 w 1611"/>
                  <a:gd name="T77" fmla="*/ 47 h 1044"/>
                  <a:gd name="T78" fmla="*/ 1448 w 1611"/>
                  <a:gd name="T79" fmla="*/ 38 h 1044"/>
                  <a:gd name="T80" fmla="*/ 1474 w 1611"/>
                  <a:gd name="T81" fmla="*/ 26 h 1044"/>
                  <a:gd name="T82" fmla="*/ 1499 w 1611"/>
                  <a:gd name="T83" fmla="*/ 28 h 1044"/>
                  <a:gd name="T84" fmla="*/ 1538 w 1611"/>
                  <a:gd name="T85" fmla="*/ 5 h 1044"/>
                  <a:gd name="T86" fmla="*/ 1603 w 1611"/>
                  <a:gd name="T87" fmla="*/ 4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1" h="1044">
                    <a:moveTo>
                      <a:pt x="0" y="1044"/>
                    </a:moveTo>
                    <a:lnTo>
                      <a:pt x="21" y="902"/>
                    </a:lnTo>
                    <a:lnTo>
                      <a:pt x="55" y="812"/>
                    </a:lnTo>
                    <a:lnTo>
                      <a:pt x="73" y="772"/>
                    </a:lnTo>
                    <a:lnTo>
                      <a:pt x="83" y="735"/>
                    </a:lnTo>
                    <a:lnTo>
                      <a:pt x="104" y="710"/>
                    </a:lnTo>
                    <a:lnTo>
                      <a:pt x="126" y="686"/>
                    </a:lnTo>
                    <a:lnTo>
                      <a:pt x="134" y="673"/>
                    </a:lnTo>
                    <a:lnTo>
                      <a:pt x="150" y="671"/>
                    </a:lnTo>
                    <a:lnTo>
                      <a:pt x="170" y="647"/>
                    </a:lnTo>
                    <a:lnTo>
                      <a:pt x="178" y="627"/>
                    </a:lnTo>
                    <a:lnTo>
                      <a:pt x="187" y="605"/>
                    </a:lnTo>
                    <a:lnTo>
                      <a:pt x="197" y="593"/>
                    </a:lnTo>
                    <a:lnTo>
                      <a:pt x="205" y="587"/>
                    </a:lnTo>
                    <a:lnTo>
                      <a:pt x="221" y="593"/>
                    </a:lnTo>
                    <a:lnTo>
                      <a:pt x="250" y="561"/>
                    </a:lnTo>
                    <a:lnTo>
                      <a:pt x="268" y="534"/>
                    </a:lnTo>
                    <a:lnTo>
                      <a:pt x="282" y="505"/>
                    </a:lnTo>
                    <a:lnTo>
                      <a:pt x="288" y="488"/>
                    </a:lnTo>
                    <a:lnTo>
                      <a:pt x="298" y="494"/>
                    </a:lnTo>
                    <a:lnTo>
                      <a:pt x="306" y="497"/>
                    </a:lnTo>
                    <a:lnTo>
                      <a:pt x="318" y="484"/>
                    </a:lnTo>
                    <a:lnTo>
                      <a:pt x="330" y="464"/>
                    </a:lnTo>
                    <a:lnTo>
                      <a:pt x="339" y="445"/>
                    </a:lnTo>
                    <a:lnTo>
                      <a:pt x="350" y="428"/>
                    </a:lnTo>
                    <a:lnTo>
                      <a:pt x="362" y="413"/>
                    </a:lnTo>
                    <a:lnTo>
                      <a:pt x="374" y="402"/>
                    </a:lnTo>
                    <a:lnTo>
                      <a:pt x="383" y="396"/>
                    </a:lnTo>
                    <a:lnTo>
                      <a:pt x="392" y="395"/>
                    </a:lnTo>
                    <a:lnTo>
                      <a:pt x="408" y="395"/>
                    </a:lnTo>
                    <a:lnTo>
                      <a:pt x="417" y="383"/>
                    </a:lnTo>
                    <a:lnTo>
                      <a:pt x="439" y="357"/>
                    </a:lnTo>
                    <a:lnTo>
                      <a:pt x="443" y="349"/>
                    </a:lnTo>
                    <a:lnTo>
                      <a:pt x="460" y="348"/>
                    </a:lnTo>
                    <a:lnTo>
                      <a:pt x="466" y="339"/>
                    </a:lnTo>
                    <a:lnTo>
                      <a:pt x="473" y="327"/>
                    </a:lnTo>
                    <a:lnTo>
                      <a:pt x="487" y="324"/>
                    </a:lnTo>
                    <a:lnTo>
                      <a:pt x="500" y="319"/>
                    </a:lnTo>
                    <a:lnTo>
                      <a:pt x="513" y="310"/>
                    </a:lnTo>
                    <a:lnTo>
                      <a:pt x="522" y="297"/>
                    </a:lnTo>
                    <a:lnTo>
                      <a:pt x="534" y="289"/>
                    </a:lnTo>
                    <a:lnTo>
                      <a:pt x="546" y="284"/>
                    </a:lnTo>
                    <a:lnTo>
                      <a:pt x="558" y="287"/>
                    </a:lnTo>
                    <a:lnTo>
                      <a:pt x="564" y="290"/>
                    </a:lnTo>
                    <a:lnTo>
                      <a:pt x="571" y="278"/>
                    </a:lnTo>
                    <a:lnTo>
                      <a:pt x="579" y="262"/>
                    </a:lnTo>
                    <a:lnTo>
                      <a:pt x="588" y="271"/>
                    </a:lnTo>
                    <a:lnTo>
                      <a:pt x="597" y="278"/>
                    </a:lnTo>
                    <a:lnTo>
                      <a:pt x="605" y="265"/>
                    </a:lnTo>
                    <a:lnTo>
                      <a:pt x="611" y="251"/>
                    </a:lnTo>
                    <a:lnTo>
                      <a:pt x="615" y="244"/>
                    </a:lnTo>
                    <a:lnTo>
                      <a:pt x="633" y="245"/>
                    </a:lnTo>
                    <a:lnTo>
                      <a:pt x="642" y="230"/>
                    </a:lnTo>
                    <a:lnTo>
                      <a:pt x="648" y="218"/>
                    </a:lnTo>
                    <a:lnTo>
                      <a:pt x="668" y="213"/>
                    </a:lnTo>
                    <a:lnTo>
                      <a:pt x="686" y="203"/>
                    </a:lnTo>
                    <a:lnTo>
                      <a:pt x="704" y="194"/>
                    </a:lnTo>
                    <a:lnTo>
                      <a:pt x="716" y="179"/>
                    </a:lnTo>
                    <a:lnTo>
                      <a:pt x="728" y="164"/>
                    </a:lnTo>
                    <a:lnTo>
                      <a:pt x="737" y="156"/>
                    </a:lnTo>
                    <a:lnTo>
                      <a:pt x="752" y="156"/>
                    </a:lnTo>
                    <a:lnTo>
                      <a:pt x="758" y="148"/>
                    </a:lnTo>
                    <a:lnTo>
                      <a:pt x="766" y="130"/>
                    </a:lnTo>
                    <a:lnTo>
                      <a:pt x="775" y="135"/>
                    </a:lnTo>
                    <a:lnTo>
                      <a:pt x="796" y="142"/>
                    </a:lnTo>
                    <a:lnTo>
                      <a:pt x="816" y="138"/>
                    </a:lnTo>
                    <a:lnTo>
                      <a:pt x="828" y="132"/>
                    </a:lnTo>
                    <a:lnTo>
                      <a:pt x="846" y="121"/>
                    </a:lnTo>
                    <a:lnTo>
                      <a:pt x="861" y="124"/>
                    </a:lnTo>
                    <a:lnTo>
                      <a:pt x="870" y="129"/>
                    </a:lnTo>
                    <a:lnTo>
                      <a:pt x="879" y="124"/>
                    </a:lnTo>
                    <a:lnTo>
                      <a:pt x="884" y="112"/>
                    </a:lnTo>
                    <a:lnTo>
                      <a:pt x="896" y="108"/>
                    </a:lnTo>
                    <a:lnTo>
                      <a:pt x="906" y="109"/>
                    </a:lnTo>
                    <a:lnTo>
                      <a:pt x="915" y="121"/>
                    </a:lnTo>
                    <a:lnTo>
                      <a:pt x="923" y="132"/>
                    </a:lnTo>
                    <a:lnTo>
                      <a:pt x="939" y="121"/>
                    </a:lnTo>
                    <a:lnTo>
                      <a:pt x="952" y="111"/>
                    </a:lnTo>
                    <a:lnTo>
                      <a:pt x="962" y="105"/>
                    </a:lnTo>
                    <a:lnTo>
                      <a:pt x="991" y="103"/>
                    </a:lnTo>
                    <a:lnTo>
                      <a:pt x="1000" y="105"/>
                    </a:lnTo>
                    <a:lnTo>
                      <a:pt x="1010" y="111"/>
                    </a:lnTo>
                    <a:lnTo>
                      <a:pt x="1016" y="102"/>
                    </a:lnTo>
                    <a:lnTo>
                      <a:pt x="1027" y="91"/>
                    </a:lnTo>
                    <a:lnTo>
                      <a:pt x="1038" y="96"/>
                    </a:lnTo>
                    <a:lnTo>
                      <a:pt x="1054" y="105"/>
                    </a:lnTo>
                    <a:lnTo>
                      <a:pt x="1074" y="108"/>
                    </a:lnTo>
                    <a:lnTo>
                      <a:pt x="1093" y="100"/>
                    </a:lnTo>
                    <a:lnTo>
                      <a:pt x="1108" y="87"/>
                    </a:lnTo>
                    <a:lnTo>
                      <a:pt x="1122" y="62"/>
                    </a:lnTo>
                    <a:lnTo>
                      <a:pt x="1128" y="49"/>
                    </a:lnTo>
                    <a:lnTo>
                      <a:pt x="1137" y="65"/>
                    </a:lnTo>
                    <a:lnTo>
                      <a:pt x="1146" y="88"/>
                    </a:lnTo>
                    <a:lnTo>
                      <a:pt x="1154" y="74"/>
                    </a:lnTo>
                    <a:lnTo>
                      <a:pt x="1163" y="58"/>
                    </a:lnTo>
                    <a:lnTo>
                      <a:pt x="1170" y="59"/>
                    </a:lnTo>
                    <a:lnTo>
                      <a:pt x="1181" y="64"/>
                    </a:lnTo>
                    <a:lnTo>
                      <a:pt x="1191" y="58"/>
                    </a:lnTo>
                    <a:lnTo>
                      <a:pt x="1202" y="58"/>
                    </a:lnTo>
                    <a:lnTo>
                      <a:pt x="1210" y="68"/>
                    </a:lnTo>
                    <a:lnTo>
                      <a:pt x="1220" y="73"/>
                    </a:lnTo>
                    <a:lnTo>
                      <a:pt x="1237" y="71"/>
                    </a:lnTo>
                    <a:lnTo>
                      <a:pt x="1250" y="65"/>
                    </a:lnTo>
                    <a:lnTo>
                      <a:pt x="1261" y="53"/>
                    </a:lnTo>
                    <a:lnTo>
                      <a:pt x="1267" y="50"/>
                    </a:lnTo>
                    <a:lnTo>
                      <a:pt x="1282" y="73"/>
                    </a:lnTo>
                    <a:lnTo>
                      <a:pt x="1293" y="76"/>
                    </a:lnTo>
                    <a:lnTo>
                      <a:pt x="1318" y="73"/>
                    </a:lnTo>
                    <a:lnTo>
                      <a:pt x="1330" y="67"/>
                    </a:lnTo>
                    <a:lnTo>
                      <a:pt x="1339" y="55"/>
                    </a:lnTo>
                    <a:lnTo>
                      <a:pt x="1345" y="37"/>
                    </a:lnTo>
                    <a:lnTo>
                      <a:pt x="1353" y="23"/>
                    </a:lnTo>
                    <a:lnTo>
                      <a:pt x="1368" y="16"/>
                    </a:lnTo>
                    <a:lnTo>
                      <a:pt x="1377" y="35"/>
                    </a:lnTo>
                    <a:lnTo>
                      <a:pt x="1383" y="52"/>
                    </a:lnTo>
                    <a:lnTo>
                      <a:pt x="1392" y="52"/>
                    </a:lnTo>
                    <a:lnTo>
                      <a:pt x="1407" y="47"/>
                    </a:lnTo>
                    <a:lnTo>
                      <a:pt x="1419" y="35"/>
                    </a:lnTo>
                    <a:lnTo>
                      <a:pt x="1434" y="32"/>
                    </a:lnTo>
                    <a:lnTo>
                      <a:pt x="1448" y="38"/>
                    </a:lnTo>
                    <a:lnTo>
                      <a:pt x="1455" y="44"/>
                    </a:lnTo>
                    <a:lnTo>
                      <a:pt x="1465" y="32"/>
                    </a:lnTo>
                    <a:lnTo>
                      <a:pt x="1474" y="26"/>
                    </a:lnTo>
                    <a:lnTo>
                      <a:pt x="1484" y="37"/>
                    </a:lnTo>
                    <a:lnTo>
                      <a:pt x="1490" y="41"/>
                    </a:lnTo>
                    <a:lnTo>
                      <a:pt x="1499" y="28"/>
                    </a:lnTo>
                    <a:lnTo>
                      <a:pt x="1514" y="5"/>
                    </a:lnTo>
                    <a:lnTo>
                      <a:pt x="1522" y="0"/>
                    </a:lnTo>
                    <a:lnTo>
                      <a:pt x="1538" y="5"/>
                    </a:lnTo>
                    <a:lnTo>
                      <a:pt x="1564" y="14"/>
                    </a:lnTo>
                    <a:lnTo>
                      <a:pt x="1582" y="25"/>
                    </a:lnTo>
                    <a:lnTo>
                      <a:pt x="1603" y="41"/>
                    </a:lnTo>
                    <a:lnTo>
                      <a:pt x="1611" y="52"/>
                    </a:lnTo>
                  </a:path>
                </a:pathLst>
              </a:custGeom>
              <a:noFill/>
              <a:ln w="15875" cap="flat">
                <a:solidFill>
                  <a:srgbClr val="FB65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83" name="Freeform 29"/>
              <p:cNvSpPr>
                <a:spLocks/>
              </p:cNvSpPr>
              <p:nvPr/>
            </p:nvSpPr>
            <p:spPr bwMode="auto">
              <a:xfrm>
                <a:off x="5407025" y="4276725"/>
                <a:ext cx="2552700" cy="1685925"/>
              </a:xfrm>
              <a:custGeom>
                <a:avLst/>
                <a:gdLst>
                  <a:gd name="T0" fmla="*/ 0 w 1608"/>
                  <a:gd name="T1" fmla="*/ 995 h 1062"/>
                  <a:gd name="T2" fmla="*/ 55 w 1608"/>
                  <a:gd name="T3" fmla="*/ 815 h 1062"/>
                  <a:gd name="T4" fmla="*/ 96 w 1608"/>
                  <a:gd name="T5" fmla="*/ 701 h 1062"/>
                  <a:gd name="T6" fmla="*/ 135 w 1608"/>
                  <a:gd name="T7" fmla="*/ 649 h 1062"/>
                  <a:gd name="T8" fmla="*/ 152 w 1608"/>
                  <a:gd name="T9" fmla="*/ 606 h 1062"/>
                  <a:gd name="T10" fmla="*/ 191 w 1608"/>
                  <a:gd name="T11" fmla="*/ 550 h 1062"/>
                  <a:gd name="T12" fmla="*/ 224 w 1608"/>
                  <a:gd name="T13" fmla="*/ 522 h 1062"/>
                  <a:gd name="T14" fmla="*/ 248 w 1608"/>
                  <a:gd name="T15" fmla="*/ 504 h 1062"/>
                  <a:gd name="T16" fmla="*/ 274 w 1608"/>
                  <a:gd name="T17" fmla="*/ 489 h 1062"/>
                  <a:gd name="T18" fmla="*/ 307 w 1608"/>
                  <a:gd name="T19" fmla="*/ 456 h 1062"/>
                  <a:gd name="T20" fmla="*/ 336 w 1608"/>
                  <a:gd name="T21" fmla="*/ 432 h 1062"/>
                  <a:gd name="T22" fmla="*/ 354 w 1608"/>
                  <a:gd name="T23" fmla="*/ 408 h 1062"/>
                  <a:gd name="T24" fmla="*/ 389 w 1608"/>
                  <a:gd name="T25" fmla="*/ 383 h 1062"/>
                  <a:gd name="T26" fmla="*/ 425 w 1608"/>
                  <a:gd name="T27" fmla="*/ 343 h 1062"/>
                  <a:gd name="T28" fmla="*/ 454 w 1608"/>
                  <a:gd name="T29" fmla="*/ 332 h 1062"/>
                  <a:gd name="T30" fmla="*/ 479 w 1608"/>
                  <a:gd name="T31" fmla="*/ 332 h 1062"/>
                  <a:gd name="T32" fmla="*/ 513 w 1608"/>
                  <a:gd name="T33" fmla="*/ 322 h 1062"/>
                  <a:gd name="T34" fmla="*/ 529 w 1608"/>
                  <a:gd name="T35" fmla="*/ 275 h 1062"/>
                  <a:gd name="T36" fmla="*/ 565 w 1608"/>
                  <a:gd name="T37" fmla="*/ 261 h 1062"/>
                  <a:gd name="T38" fmla="*/ 602 w 1608"/>
                  <a:gd name="T39" fmla="*/ 267 h 1062"/>
                  <a:gd name="T40" fmla="*/ 636 w 1608"/>
                  <a:gd name="T41" fmla="*/ 240 h 1062"/>
                  <a:gd name="T42" fmla="*/ 669 w 1608"/>
                  <a:gd name="T43" fmla="*/ 214 h 1062"/>
                  <a:gd name="T44" fmla="*/ 703 w 1608"/>
                  <a:gd name="T45" fmla="*/ 195 h 1062"/>
                  <a:gd name="T46" fmla="*/ 767 w 1608"/>
                  <a:gd name="T47" fmla="*/ 183 h 1062"/>
                  <a:gd name="T48" fmla="*/ 805 w 1608"/>
                  <a:gd name="T49" fmla="*/ 229 h 1062"/>
                  <a:gd name="T50" fmla="*/ 858 w 1608"/>
                  <a:gd name="T51" fmla="*/ 158 h 1062"/>
                  <a:gd name="T52" fmla="*/ 909 w 1608"/>
                  <a:gd name="T53" fmla="*/ 125 h 1062"/>
                  <a:gd name="T54" fmla="*/ 941 w 1608"/>
                  <a:gd name="T55" fmla="*/ 115 h 1062"/>
                  <a:gd name="T56" fmla="*/ 973 w 1608"/>
                  <a:gd name="T57" fmla="*/ 83 h 1062"/>
                  <a:gd name="T58" fmla="*/ 1025 w 1608"/>
                  <a:gd name="T59" fmla="*/ 86 h 1062"/>
                  <a:gd name="T60" fmla="*/ 1087 w 1608"/>
                  <a:gd name="T61" fmla="*/ 74 h 1062"/>
                  <a:gd name="T62" fmla="*/ 1113 w 1608"/>
                  <a:gd name="T63" fmla="*/ 86 h 1062"/>
                  <a:gd name="T64" fmla="*/ 1128 w 1608"/>
                  <a:gd name="T65" fmla="*/ 59 h 1062"/>
                  <a:gd name="T66" fmla="*/ 1184 w 1608"/>
                  <a:gd name="T67" fmla="*/ 78 h 1062"/>
                  <a:gd name="T68" fmla="*/ 1246 w 1608"/>
                  <a:gd name="T69" fmla="*/ 44 h 1062"/>
                  <a:gd name="T70" fmla="*/ 1287 w 1608"/>
                  <a:gd name="T71" fmla="*/ 53 h 1062"/>
                  <a:gd name="T72" fmla="*/ 1320 w 1608"/>
                  <a:gd name="T73" fmla="*/ 41 h 1062"/>
                  <a:gd name="T74" fmla="*/ 1357 w 1608"/>
                  <a:gd name="T75" fmla="*/ 33 h 1062"/>
                  <a:gd name="T76" fmla="*/ 1383 w 1608"/>
                  <a:gd name="T77" fmla="*/ 33 h 1062"/>
                  <a:gd name="T78" fmla="*/ 1436 w 1608"/>
                  <a:gd name="T79" fmla="*/ 15 h 1062"/>
                  <a:gd name="T80" fmla="*/ 1489 w 1608"/>
                  <a:gd name="T81" fmla="*/ 35 h 1062"/>
                  <a:gd name="T82" fmla="*/ 1519 w 1608"/>
                  <a:gd name="T83" fmla="*/ 13 h 1062"/>
                  <a:gd name="T84" fmla="*/ 1554 w 1608"/>
                  <a:gd name="T85" fmla="*/ 39 h 1062"/>
                  <a:gd name="T86" fmla="*/ 1608 w 1608"/>
                  <a:gd name="T87" fmla="*/ 77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8" h="1062">
                    <a:moveTo>
                      <a:pt x="0" y="1062"/>
                    </a:moveTo>
                    <a:lnTo>
                      <a:pt x="0" y="995"/>
                    </a:lnTo>
                    <a:lnTo>
                      <a:pt x="27" y="886"/>
                    </a:lnTo>
                    <a:lnTo>
                      <a:pt x="55" y="815"/>
                    </a:lnTo>
                    <a:lnTo>
                      <a:pt x="83" y="728"/>
                    </a:lnTo>
                    <a:lnTo>
                      <a:pt x="96" y="701"/>
                    </a:lnTo>
                    <a:lnTo>
                      <a:pt x="110" y="673"/>
                    </a:lnTo>
                    <a:lnTo>
                      <a:pt x="135" y="649"/>
                    </a:lnTo>
                    <a:lnTo>
                      <a:pt x="144" y="630"/>
                    </a:lnTo>
                    <a:lnTo>
                      <a:pt x="152" y="606"/>
                    </a:lnTo>
                    <a:lnTo>
                      <a:pt x="167" y="581"/>
                    </a:lnTo>
                    <a:lnTo>
                      <a:pt x="191" y="550"/>
                    </a:lnTo>
                    <a:lnTo>
                      <a:pt x="211" y="528"/>
                    </a:lnTo>
                    <a:lnTo>
                      <a:pt x="224" y="522"/>
                    </a:lnTo>
                    <a:lnTo>
                      <a:pt x="239" y="524"/>
                    </a:lnTo>
                    <a:lnTo>
                      <a:pt x="248" y="504"/>
                    </a:lnTo>
                    <a:lnTo>
                      <a:pt x="256" y="491"/>
                    </a:lnTo>
                    <a:lnTo>
                      <a:pt x="274" y="489"/>
                    </a:lnTo>
                    <a:lnTo>
                      <a:pt x="292" y="468"/>
                    </a:lnTo>
                    <a:lnTo>
                      <a:pt x="307" y="456"/>
                    </a:lnTo>
                    <a:lnTo>
                      <a:pt x="325" y="456"/>
                    </a:lnTo>
                    <a:lnTo>
                      <a:pt x="336" y="432"/>
                    </a:lnTo>
                    <a:lnTo>
                      <a:pt x="341" y="414"/>
                    </a:lnTo>
                    <a:lnTo>
                      <a:pt x="354" y="408"/>
                    </a:lnTo>
                    <a:lnTo>
                      <a:pt x="377" y="408"/>
                    </a:lnTo>
                    <a:lnTo>
                      <a:pt x="389" y="383"/>
                    </a:lnTo>
                    <a:lnTo>
                      <a:pt x="405" y="359"/>
                    </a:lnTo>
                    <a:lnTo>
                      <a:pt x="425" y="343"/>
                    </a:lnTo>
                    <a:lnTo>
                      <a:pt x="445" y="355"/>
                    </a:lnTo>
                    <a:lnTo>
                      <a:pt x="454" y="332"/>
                    </a:lnTo>
                    <a:lnTo>
                      <a:pt x="461" y="314"/>
                    </a:lnTo>
                    <a:lnTo>
                      <a:pt x="479" y="332"/>
                    </a:lnTo>
                    <a:lnTo>
                      <a:pt x="494" y="312"/>
                    </a:lnTo>
                    <a:lnTo>
                      <a:pt x="513" y="322"/>
                    </a:lnTo>
                    <a:lnTo>
                      <a:pt x="523" y="302"/>
                    </a:lnTo>
                    <a:lnTo>
                      <a:pt x="529" y="275"/>
                    </a:lnTo>
                    <a:lnTo>
                      <a:pt x="549" y="281"/>
                    </a:lnTo>
                    <a:lnTo>
                      <a:pt x="565" y="261"/>
                    </a:lnTo>
                    <a:lnTo>
                      <a:pt x="580" y="273"/>
                    </a:lnTo>
                    <a:lnTo>
                      <a:pt x="602" y="267"/>
                    </a:lnTo>
                    <a:lnTo>
                      <a:pt x="617" y="240"/>
                    </a:lnTo>
                    <a:lnTo>
                      <a:pt x="636" y="240"/>
                    </a:lnTo>
                    <a:lnTo>
                      <a:pt x="650" y="213"/>
                    </a:lnTo>
                    <a:lnTo>
                      <a:pt x="669" y="214"/>
                    </a:lnTo>
                    <a:lnTo>
                      <a:pt x="681" y="199"/>
                    </a:lnTo>
                    <a:lnTo>
                      <a:pt x="703" y="195"/>
                    </a:lnTo>
                    <a:lnTo>
                      <a:pt x="715" y="181"/>
                    </a:lnTo>
                    <a:lnTo>
                      <a:pt x="767" y="183"/>
                    </a:lnTo>
                    <a:lnTo>
                      <a:pt x="784" y="214"/>
                    </a:lnTo>
                    <a:lnTo>
                      <a:pt x="805" y="229"/>
                    </a:lnTo>
                    <a:lnTo>
                      <a:pt x="817" y="160"/>
                    </a:lnTo>
                    <a:lnTo>
                      <a:pt x="858" y="158"/>
                    </a:lnTo>
                    <a:lnTo>
                      <a:pt x="890" y="118"/>
                    </a:lnTo>
                    <a:lnTo>
                      <a:pt x="909" y="125"/>
                    </a:lnTo>
                    <a:lnTo>
                      <a:pt x="924" y="128"/>
                    </a:lnTo>
                    <a:lnTo>
                      <a:pt x="941" y="115"/>
                    </a:lnTo>
                    <a:lnTo>
                      <a:pt x="955" y="83"/>
                    </a:lnTo>
                    <a:lnTo>
                      <a:pt x="973" y="83"/>
                    </a:lnTo>
                    <a:lnTo>
                      <a:pt x="994" y="121"/>
                    </a:lnTo>
                    <a:lnTo>
                      <a:pt x="1025" y="86"/>
                    </a:lnTo>
                    <a:lnTo>
                      <a:pt x="1060" y="81"/>
                    </a:lnTo>
                    <a:lnTo>
                      <a:pt x="1087" y="74"/>
                    </a:lnTo>
                    <a:lnTo>
                      <a:pt x="1095" y="69"/>
                    </a:lnTo>
                    <a:lnTo>
                      <a:pt x="1113" y="86"/>
                    </a:lnTo>
                    <a:lnTo>
                      <a:pt x="1121" y="84"/>
                    </a:lnTo>
                    <a:lnTo>
                      <a:pt x="1128" y="59"/>
                    </a:lnTo>
                    <a:lnTo>
                      <a:pt x="1143" y="77"/>
                    </a:lnTo>
                    <a:lnTo>
                      <a:pt x="1184" y="78"/>
                    </a:lnTo>
                    <a:lnTo>
                      <a:pt x="1214" y="57"/>
                    </a:lnTo>
                    <a:lnTo>
                      <a:pt x="1246" y="44"/>
                    </a:lnTo>
                    <a:lnTo>
                      <a:pt x="1265" y="50"/>
                    </a:lnTo>
                    <a:lnTo>
                      <a:pt x="1287" y="53"/>
                    </a:lnTo>
                    <a:lnTo>
                      <a:pt x="1300" y="30"/>
                    </a:lnTo>
                    <a:lnTo>
                      <a:pt x="1320" y="41"/>
                    </a:lnTo>
                    <a:lnTo>
                      <a:pt x="1335" y="51"/>
                    </a:lnTo>
                    <a:lnTo>
                      <a:pt x="1357" y="33"/>
                    </a:lnTo>
                    <a:lnTo>
                      <a:pt x="1368" y="12"/>
                    </a:lnTo>
                    <a:lnTo>
                      <a:pt x="1383" y="33"/>
                    </a:lnTo>
                    <a:lnTo>
                      <a:pt x="1418" y="38"/>
                    </a:lnTo>
                    <a:lnTo>
                      <a:pt x="1436" y="15"/>
                    </a:lnTo>
                    <a:lnTo>
                      <a:pt x="1455" y="36"/>
                    </a:lnTo>
                    <a:lnTo>
                      <a:pt x="1489" y="35"/>
                    </a:lnTo>
                    <a:lnTo>
                      <a:pt x="1505" y="0"/>
                    </a:lnTo>
                    <a:lnTo>
                      <a:pt x="1519" y="13"/>
                    </a:lnTo>
                    <a:lnTo>
                      <a:pt x="1545" y="9"/>
                    </a:lnTo>
                    <a:lnTo>
                      <a:pt x="1554" y="39"/>
                    </a:lnTo>
                    <a:lnTo>
                      <a:pt x="1584" y="51"/>
                    </a:lnTo>
                    <a:lnTo>
                      <a:pt x="1608" y="77"/>
                    </a:lnTo>
                  </a:path>
                </a:pathLst>
              </a:custGeom>
              <a:noFill/>
              <a:ln w="15875" cap="flat">
                <a:solidFill>
                  <a:srgbClr val="FF696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84" name="Freeform 30"/>
              <p:cNvSpPr>
                <a:spLocks/>
              </p:cNvSpPr>
              <p:nvPr/>
            </p:nvSpPr>
            <p:spPr bwMode="auto">
              <a:xfrm>
                <a:off x="5400675" y="4348163"/>
                <a:ext cx="2482850" cy="1663700"/>
              </a:xfrm>
              <a:custGeom>
                <a:avLst/>
                <a:gdLst>
                  <a:gd name="T0" fmla="*/ 7 w 1036"/>
                  <a:gd name="T1" fmla="*/ 638 h 694"/>
                  <a:gd name="T2" fmla="*/ 38 w 1036"/>
                  <a:gd name="T3" fmla="*/ 516 h 694"/>
                  <a:gd name="T4" fmla="*/ 56 w 1036"/>
                  <a:gd name="T5" fmla="*/ 448 h 694"/>
                  <a:gd name="T6" fmla="*/ 75 w 1036"/>
                  <a:gd name="T7" fmla="*/ 423 h 694"/>
                  <a:gd name="T8" fmla="*/ 100 w 1036"/>
                  <a:gd name="T9" fmla="*/ 382 h 694"/>
                  <a:gd name="T10" fmla="*/ 120 w 1036"/>
                  <a:gd name="T11" fmla="*/ 353 h 694"/>
                  <a:gd name="T12" fmla="*/ 147 w 1036"/>
                  <a:gd name="T13" fmla="*/ 309 h 694"/>
                  <a:gd name="T14" fmla="*/ 171 w 1036"/>
                  <a:gd name="T15" fmla="*/ 293 h 694"/>
                  <a:gd name="T16" fmla="*/ 189 w 1036"/>
                  <a:gd name="T17" fmla="*/ 262 h 694"/>
                  <a:gd name="T18" fmla="*/ 201 w 1036"/>
                  <a:gd name="T19" fmla="*/ 257 h 694"/>
                  <a:gd name="T20" fmla="*/ 218 w 1036"/>
                  <a:gd name="T21" fmla="*/ 259 h 694"/>
                  <a:gd name="T22" fmla="*/ 228 w 1036"/>
                  <a:gd name="T23" fmla="*/ 236 h 694"/>
                  <a:gd name="T24" fmla="*/ 244 w 1036"/>
                  <a:gd name="T25" fmla="*/ 221 h 694"/>
                  <a:gd name="T26" fmla="*/ 252 w 1036"/>
                  <a:gd name="T27" fmla="*/ 196 h 694"/>
                  <a:gd name="T28" fmla="*/ 273 w 1036"/>
                  <a:gd name="T29" fmla="*/ 178 h 694"/>
                  <a:gd name="T30" fmla="*/ 283 w 1036"/>
                  <a:gd name="T31" fmla="*/ 164 h 694"/>
                  <a:gd name="T32" fmla="*/ 300 w 1036"/>
                  <a:gd name="T33" fmla="*/ 145 h 694"/>
                  <a:gd name="T34" fmla="*/ 321 w 1036"/>
                  <a:gd name="T35" fmla="*/ 152 h 694"/>
                  <a:gd name="T36" fmla="*/ 331 w 1036"/>
                  <a:gd name="T37" fmla="*/ 123 h 694"/>
                  <a:gd name="T38" fmla="*/ 358 w 1036"/>
                  <a:gd name="T39" fmla="*/ 111 h 694"/>
                  <a:gd name="T40" fmla="*/ 389 w 1036"/>
                  <a:gd name="T41" fmla="*/ 82 h 694"/>
                  <a:gd name="T42" fmla="*/ 411 w 1036"/>
                  <a:gd name="T43" fmla="*/ 72 h 694"/>
                  <a:gd name="T44" fmla="*/ 444 w 1036"/>
                  <a:gd name="T45" fmla="*/ 48 h 694"/>
                  <a:gd name="T46" fmla="*/ 480 w 1036"/>
                  <a:gd name="T47" fmla="*/ 25 h 694"/>
                  <a:gd name="T48" fmla="*/ 493 w 1036"/>
                  <a:gd name="T49" fmla="*/ 0 h 694"/>
                  <a:gd name="T50" fmla="*/ 521 w 1036"/>
                  <a:gd name="T51" fmla="*/ 19 h 694"/>
                  <a:gd name="T52" fmla="*/ 533 w 1036"/>
                  <a:gd name="T53" fmla="*/ 64 h 694"/>
                  <a:gd name="T54" fmla="*/ 548 w 1036"/>
                  <a:gd name="T55" fmla="*/ 148 h 694"/>
                  <a:gd name="T56" fmla="*/ 573 w 1036"/>
                  <a:gd name="T57" fmla="*/ 198 h 694"/>
                  <a:gd name="T58" fmla="*/ 590 w 1036"/>
                  <a:gd name="T59" fmla="*/ 242 h 694"/>
                  <a:gd name="T60" fmla="*/ 605 w 1036"/>
                  <a:gd name="T61" fmla="*/ 245 h 694"/>
                  <a:gd name="T62" fmla="*/ 627 w 1036"/>
                  <a:gd name="T63" fmla="*/ 260 h 694"/>
                  <a:gd name="T64" fmla="*/ 649 w 1036"/>
                  <a:gd name="T65" fmla="*/ 304 h 694"/>
                  <a:gd name="T66" fmla="*/ 673 w 1036"/>
                  <a:gd name="T67" fmla="*/ 333 h 694"/>
                  <a:gd name="T68" fmla="*/ 693 w 1036"/>
                  <a:gd name="T69" fmla="*/ 331 h 694"/>
                  <a:gd name="T70" fmla="*/ 727 w 1036"/>
                  <a:gd name="T71" fmla="*/ 341 h 694"/>
                  <a:gd name="T72" fmla="*/ 751 w 1036"/>
                  <a:gd name="T73" fmla="*/ 333 h 694"/>
                  <a:gd name="T74" fmla="*/ 785 w 1036"/>
                  <a:gd name="T75" fmla="*/ 312 h 694"/>
                  <a:gd name="T76" fmla="*/ 807 w 1036"/>
                  <a:gd name="T77" fmla="*/ 302 h 694"/>
                  <a:gd name="T78" fmla="*/ 831 w 1036"/>
                  <a:gd name="T79" fmla="*/ 317 h 694"/>
                  <a:gd name="T80" fmla="*/ 855 w 1036"/>
                  <a:gd name="T81" fmla="*/ 302 h 694"/>
                  <a:gd name="T82" fmla="*/ 874 w 1036"/>
                  <a:gd name="T83" fmla="*/ 322 h 694"/>
                  <a:gd name="T84" fmla="*/ 913 w 1036"/>
                  <a:gd name="T85" fmla="*/ 302 h 694"/>
                  <a:gd name="T86" fmla="*/ 931 w 1036"/>
                  <a:gd name="T87" fmla="*/ 291 h 694"/>
                  <a:gd name="T88" fmla="*/ 963 w 1036"/>
                  <a:gd name="T89" fmla="*/ 277 h 694"/>
                  <a:gd name="T90" fmla="*/ 1011 w 1036"/>
                  <a:gd name="T91" fmla="*/ 226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6" h="694">
                    <a:moveTo>
                      <a:pt x="0" y="694"/>
                    </a:moveTo>
                    <a:cubicBezTo>
                      <a:pt x="7" y="638"/>
                      <a:pt x="7" y="638"/>
                      <a:pt x="7" y="638"/>
                    </a:cubicBezTo>
                    <a:cubicBezTo>
                      <a:pt x="21" y="564"/>
                      <a:pt x="21" y="564"/>
                      <a:pt x="21" y="564"/>
                    </a:cubicBezTo>
                    <a:cubicBezTo>
                      <a:pt x="38" y="516"/>
                      <a:pt x="38" y="516"/>
                      <a:pt x="38" y="516"/>
                    </a:cubicBezTo>
                    <a:cubicBezTo>
                      <a:pt x="53" y="479"/>
                      <a:pt x="53" y="479"/>
                      <a:pt x="53" y="479"/>
                    </a:cubicBezTo>
                    <a:cubicBezTo>
                      <a:pt x="56" y="448"/>
                      <a:pt x="56" y="448"/>
                      <a:pt x="56" y="448"/>
                    </a:cubicBezTo>
                    <a:cubicBezTo>
                      <a:pt x="62" y="437"/>
                      <a:pt x="62" y="437"/>
                      <a:pt x="62" y="437"/>
                    </a:cubicBezTo>
                    <a:cubicBezTo>
                      <a:pt x="75" y="423"/>
                      <a:pt x="75" y="423"/>
                      <a:pt x="75" y="423"/>
                    </a:cubicBezTo>
                    <a:cubicBezTo>
                      <a:pt x="92" y="400"/>
                      <a:pt x="92" y="400"/>
                      <a:pt x="92" y="400"/>
                    </a:cubicBezTo>
                    <a:cubicBezTo>
                      <a:pt x="100" y="382"/>
                      <a:pt x="100" y="382"/>
                      <a:pt x="100" y="382"/>
                    </a:cubicBezTo>
                    <a:cubicBezTo>
                      <a:pt x="109" y="374"/>
                      <a:pt x="109" y="374"/>
                      <a:pt x="109" y="374"/>
                    </a:cubicBezTo>
                    <a:cubicBezTo>
                      <a:pt x="120" y="353"/>
                      <a:pt x="120" y="353"/>
                      <a:pt x="120" y="353"/>
                    </a:cubicBezTo>
                    <a:cubicBezTo>
                      <a:pt x="137" y="316"/>
                      <a:pt x="137" y="316"/>
                      <a:pt x="137" y="316"/>
                    </a:cubicBezTo>
                    <a:cubicBezTo>
                      <a:pt x="147" y="309"/>
                      <a:pt x="147" y="309"/>
                      <a:pt x="147" y="309"/>
                    </a:cubicBezTo>
                    <a:cubicBezTo>
                      <a:pt x="160" y="310"/>
                      <a:pt x="160" y="310"/>
                      <a:pt x="160" y="310"/>
                    </a:cubicBezTo>
                    <a:cubicBezTo>
                      <a:pt x="171" y="293"/>
                      <a:pt x="171" y="293"/>
                      <a:pt x="171" y="293"/>
                    </a:cubicBezTo>
                    <a:cubicBezTo>
                      <a:pt x="181" y="280"/>
                      <a:pt x="181" y="280"/>
                      <a:pt x="181" y="280"/>
                    </a:cubicBezTo>
                    <a:cubicBezTo>
                      <a:pt x="189" y="262"/>
                      <a:pt x="189" y="262"/>
                      <a:pt x="189" y="262"/>
                    </a:cubicBezTo>
                    <a:cubicBezTo>
                      <a:pt x="195" y="255"/>
                      <a:pt x="195" y="255"/>
                      <a:pt x="195" y="255"/>
                    </a:cubicBezTo>
                    <a:cubicBezTo>
                      <a:pt x="201" y="257"/>
                      <a:pt x="201" y="257"/>
                      <a:pt x="201" y="257"/>
                    </a:cubicBezTo>
                    <a:cubicBezTo>
                      <a:pt x="209" y="262"/>
                      <a:pt x="209" y="262"/>
                      <a:pt x="209" y="262"/>
                    </a:cubicBezTo>
                    <a:cubicBezTo>
                      <a:pt x="218" y="259"/>
                      <a:pt x="218" y="259"/>
                      <a:pt x="218" y="259"/>
                    </a:cubicBezTo>
                    <a:cubicBezTo>
                      <a:pt x="225" y="249"/>
                      <a:pt x="225" y="249"/>
                      <a:pt x="225" y="249"/>
                    </a:cubicBezTo>
                    <a:cubicBezTo>
                      <a:pt x="228" y="236"/>
                      <a:pt x="228" y="236"/>
                      <a:pt x="228" y="236"/>
                    </a:cubicBezTo>
                    <a:cubicBezTo>
                      <a:pt x="238" y="226"/>
                      <a:pt x="238" y="226"/>
                      <a:pt x="238" y="226"/>
                    </a:cubicBezTo>
                    <a:cubicBezTo>
                      <a:pt x="244" y="221"/>
                      <a:pt x="244" y="221"/>
                      <a:pt x="244" y="221"/>
                    </a:cubicBezTo>
                    <a:cubicBezTo>
                      <a:pt x="247" y="207"/>
                      <a:pt x="247" y="207"/>
                      <a:pt x="247" y="207"/>
                    </a:cubicBezTo>
                    <a:cubicBezTo>
                      <a:pt x="252" y="196"/>
                      <a:pt x="252" y="196"/>
                      <a:pt x="252" y="196"/>
                    </a:cubicBezTo>
                    <a:cubicBezTo>
                      <a:pt x="261" y="185"/>
                      <a:pt x="261" y="185"/>
                      <a:pt x="261" y="185"/>
                    </a:cubicBezTo>
                    <a:cubicBezTo>
                      <a:pt x="273" y="178"/>
                      <a:pt x="273" y="178"/>
                      <a:pt x="273" y="178"/>
                    </a:cubicBezTo>
                    <a:cubicBezTo>
                      <a:pt x="277" y="173"/>
                      <a:pt x="277" y="173"/>
                      <a:pt x="277" y="173"/>
                    </a:cubicBezTo>
                    <a:cubicBezTo>
                      <a:pt x="283" y="164"/>
                      <a:pt x="283" y="164"/>
                      <a:pt x="283" y="164"/>
                    </a:cubicBezTo>
                    <a:cubicBezTo>
                      <a:pt x="290" y="154"/>
                      <a:pt x="290" y="154"/>
                      <a:pt x="290" y="154"/>
                    </a:cubicBezTo>
                    <a:cubicBezTo>
                      <a:pt x="300" y="145"/>
                      <a:pt x="300" y="145"/>
                      <a:pt x="300" y="145"/>
                    </a:cubicBezTo>
                    <a:cubicBezTo>
                      <a:pt x="311" y="140"/>
                      <a:pt x="311" y="140"/>
                      <a:pt x="311" y="140"/>
                    </a:cubicBezTo>
                    <a:cubicBezTo>
                      <a:pt x="321" y="152"/>
                      <a:pt x="321" y="152"/>
                      <a:pt x="321" y="152"/>
                    </a:cubicBezTo>
                    <a:cubicBezTo>
                      <a:pt x="326" y="135"/>
                      <a:pt x="326" y="135"/>
                      <a:pt x="326" y="135"/>
                    </a:cubicBezTo>
                    <a:cubicBezTo>
                      <a:pt x="331" y="123"/>
                      <a:pt x="331" y="123"/>
                      <a:pt x="331" y="123"/>
                    </a:cubicBezTo>
                    <a:cubicBezTo>
                      <a:pt x="343" y="133"/>
                      <a:pt x="343" y="133"/>
                      <a:pt x="343" y="133"/>
                    </a:cubicBezTo>
                    <a:cubicBezTo>
                      <a:pt x="358" y="111"/>
                      <a:pt x="358" y="111"/>
                      <a:pt x="358" y="111"/>
                    </a:cubicBezTo>
                    <a:cubicBezTo>
                      <a:pt x="376" y="92"/>
                      <a:pt x="376" y="92"/>
                      <a:pt x="376" y="92"/>
                    </a:cubicBezTo>
                    <a:cubicBezTo>
                      <a:pt x="389" y="82"/>
                      <a:pt x="389" y="82"/>
                      <a:pt x="389" y="82"/>
                    </a:cubicBezTo>
                    <a:cubicBezTo>
                      <a:pt x="399" y="83"/>
                      <a:pt x="399" y="83"/>
                      <a:pt x="399" y="83"/>
                    </a:cubicBezTo>
                    <a:cubicBezTo>
                      <a:pt x="411" y="72"/>
                      <a:pt x="411" y="72"/>
                      <a:pt x="411" y="72"/>
                    </a:cubicBezTo>
                    <a:cubicBezTo>
                      <a:pt x="435" y="57"/>
                      <a:pt x="435" y="57"/>
                      <a:pt x="435" y="57"/>
                    </a:cubicBezTo>
                    <a:cubicBezTo>
                      <a:pt x="444" y="48"/>
                      <a:pt x="444" y="48"/>
                      <a:pt x="444" y="48"/>
                    </a:cubicBezTo>
                    <a:cubicBezTo>
                      <a:pt x="461" y="44"/>
                      <a:pt x="461" y="44"/>
                      <a:pt x="461" y="44"/>
                    </a:cubicBezTo>
                    <a:cubicBezTo>
                      <a:pt x="480" y="25"/>
                      <a:pt x="480" y="25"/>
                      <a:pt x="480" y="25"/>
                    </a:cubicBezTo>
                    <a:cubicBezTo>
                      <a:pt x="487" y="3"/>
                      <a:pt x="487" y="3"/>
                      <a:pt x="487" y="3"/>
                    </a:cubicBezTo>
                    <a:cubicBezTo>
                      <a:pt x="493" y="0"/>
                      <a:pt x="493" y="0"/>
                      <a:pt x="493" y="0"/>
                    </a:cubicBezTo>
                    <a:cubicBezTo>
                      <a:pt x="507" y="6"/>
                      <a:pt x="507" y="6"/>
                      <a:pt x="507" y="6"/>
                    </a:cubicBezTo>
                    <a:cubicBezTo>
                      <a:pt x="521" y="19"/>
                      <a:pt x="521" y="19"/>
                      <a:pt x="521" y="19"/>
                    </a:cubicBezTo>
                    <a:cubicBezTo>
                      <a:pt x="529" y="36"/>
                      <a:pt x="529" y="36"/>
                      <a:pt x="529" y="36"/>
                    </a:cubicBezTo>
                    <a:cubicBezTo>
                      <a:pt x="533" y="64"/>
                      <a:pt x="533" y="64"/>
                      <a:pt x="533" y="64"/>
                    </a:cubicBezTo>
                    <a:cubicBezTo>
                      <a:pt x="541" y="114"/>
                      <a:pt x="541" y="114"/>
                      <a:pt x="541" y="114"/>
                    </a:cubicBezTo>
                    <a:cubicBezTo>
                      <a:pt x="548" y="148"/>
                      <a:pt x="548" y="148"/>
                      <a:pt x="548" y="148"/>
                    </a:cubicBezTo>
                    <a:cubicBezTo>
                      <a:pt x="559" y="184"/>
                      <a:pt x="559" y="184"/>
                      <a:pt x="559" y="184"/>
                    </a:cubicBezTo>
                    <a:cubicBezTo>
                      <a:pt x="559" y="184"/>
                      <a:pt x="573" y="196"/>
                      <a:pt x="573" y="198"/>
                    </a:cubicBezTo>
                    <a:cubicBezTo>
                      <a:pt x="573" y="199"/>
                      <a:pt x="584" y="219"/>
                      <a:pt x="584" y="219"/>
                    </a:cubicBezTo>
                    <a:cubicBezTo>
                      <a:pt x="590" y="242"/>
                      <a:pt x="590" y="242"/>
                      <a:pt x="590" y="242"/>
                    </a:cubicBezTo>
                    <a:cubicBezTo>
                      <a:pt x="590" y="251"/>
                      <a:pt x="590" y="251"/>
                      <a:pt x="590" y="251"/>
                    </a:cubicBezTo>
                    <a:cubicBezTo>
                      <a:pt x="605" y="245"/>
                      <a:pt x="605" y="245"/>
                      <a:pt x="605" y="245"/>
                    </a:cubicBezTo>
                    <a:cubicBezTo>
                      <a:pt x="615" y="256"/>
                      <a:pt x="615" y="256"/>
                      <a:pt x="615" y="256"/>
                    </a:cubicBezTo>
                    <a:cubicBezTo>
                      <a:pt x="627" y="260"/>
                      <a:pt x="627" y="260"/>
                      <a:pt x="627" y="260"/>
                    </a:cubicBezTo>
                    <a:cubicBezTo>
                      <a:pt x="638" y="277"/>
                      <a:pt x="638" y="277"/>
                      <a:pt x="638" y="277"/>
                    </a:cubicBezTo>
                    <a:cubicBezTo>
                      <a:pt x="649" y="304"/>
                      <a:pt x="649" y="304"/>
                      <a:pt x="649" y="304"/>
                    </a:cubicBezTo>
                    <a:cubicBezTo>
                      <a:pt x="659" y="331"/>
                      <a:pt x="659" y="331"/>
                      <a:pt x="659" y="331"/>
                    </a:cubicBezTo>
                    <a:cubicBezTo>
                      <a:pt x="673" y="333"/>
                      <a:pt x="673" y="333"/>
                      <a:pt x="673" y="333"/>
                    </a:cubicBezTo>
                    <a:cubicBezTo>
                      <a:pt x="684" y="301"/>
                      <a:pt x="684" y="301"/>
                      <a:pt x="684" y="301"/>
                    </a:cubicBezTo>
                    <a:cubicBezTo>
                      <a:pt x="693" y="331"/>
                      <a:pt x="693" y="331"/>
                      <a:pt x="693" y="331"/>
                    </a:cubicBezTo>
                    <a:cubicBezTo>
                      <a:pt x="706" y="328"/>
                      <a:pt x="706" y="328"/>
                      <a:pt x="706" y="328"/>
                    </a:cubicBezTo>
                    <a:cubicBezTo>
                      <a:pt x="727" y="341"/>
                      <a:pt x="727" y="341"/>
                      <a:pt x="727" y="341"/>
                    </a:cubicBezTo>
                    <a:cubicBezTo>
                      <a:pt x="741" y="314"/>
                      <a:pt x="741" y="314"/>
                      <a:pt x="741" y="314"/>
                    </a:cubicBezTo>
                    <a:cubicBezTo>
                      <a:pt x="751" y="333"/>
                      <a:pt x="751" y="333"/>
                      <a:pt x="751" y="333"/>
                    </a:cubicBezTo>
                    <a:cubicBezTo>
                      <a:pt x="771" y="326"/>
                      <a:pt x="771" y="326"/>
                      <a:pt x="771" y="326"/>
                    </a:cubicBezTo>
                    <a:cubicBezTo>
                      <a:pt x="785" y="312"/>
                      <a:pt x="785" y="312"/>
                      <a:pt x="785" y="312"/>
                    </a:cubicBezTo>
                    <a:cubicBezTo>
                      <a:pt x="797" y="331"/>
                      <a:pt x="797" y="331"/>
                      <a:pt x="797" y="331"/>
                    </a:cubicBezTo>
                    <a:cubicBezTo>
                      <a:pt x="807" y="302"/>
                      <a:pt x="807" y="302"/>
                      <a:pt x="807" y="302"/>
                    </a:cubicBezTo>
                    <a:cubicBezTo>
                      <a:pt x="822" y="310"/>
                      <a:pt x="822" y="310"/>
                      <a:pt x="822" y="310"/>
                    </a:cubicBezTo>
                    <a:cubicBezTo>
                      <a:pt x="831" y="317"/>
                      <a:pt x="831" y="317"/>
                      <a:pt x="831" y="317"/>
                    </a:cubicBezTo>
                    <a:cubicBezTo>
                      <a:pt x="842" y="312"/>
                      <a:pt x="842" y="312"/>
                      <a:pt x="842" y="312"/>
                    </a:cubicBezTo>
                    <a:cubicBezTo>
                      <a:pt x="855" y="302"/>
                      <a:pt x="855" y="302"/>
                      <a:pt x="855" y="302"/>
                    </a:cubicBezTo>
                    <a:cubicBezTo>
                      <a:pt x="866" y="304"/>
                      <a:pt x="866" y="304"/>
                      <a:pt x="866" y="304"/>
                    </a:cubicBezTo>
                    <a:cubicBezTo>
                      <a:pt x="874" y="322"/>
                      <a:pt x="874" y="322"/>
                      <a:pt x="874" y="322"/>
                    </a:cubicBezTo>
                    <a:cubicBezTo>
                      <a:pt x="895" y="311"/>
                      <a:pt x="895" y="311"/>
                      <a:pt x="895" y="311"/>
                    </a:cubicBezTo>
                    <a:cubicBezTo>
                      <a:pt x="913" y="302"/>
                      <a:pt x="913" y="302"/>
                      <a:pt x="913" y="302"/>
                    </a:cubicBezTo>
                    <a:cubicBezTo>
                      <a:pt x="921" y="312"/>
                      <a:pt x="921" y="312"/>
                      <a:pt x="921" y="312"/>
                    </a:cubicBezTo>
                    <a:cubicBezTo>
                      <a:pt x="931" y="291"/>
                      <a:pt x="931" y="291"/>
                      <a:pt x="931" y="291"/>
                    </a:cubicBezTo>
                    <a:cubicBezTo>
                      <a:pt x="946" y="306"/>
                      <a:pt x="946" y="306"/>
                      <a:pt x="946" y="306"/>
                    </a:cubicBezTo>
                    <a:cubicBezTo>
                      <a:pt x="963" y="277"/>
                      <a:pt x="963" y="277"/>
                      <a:pt x="963" y="277"/>
                    </a:cubicBezTo>
                    <a:cubicBezTo>
                      <a:pt x="981" y="277"/>
                      <a:pt x="981" y="277"/>
                      <a:pt x="981" y="277"/>
                    </a:cubicBezTo>
                    <a:cubicBezTo>
                      <a:pt x="1011" y="226"/>
                      <a:pt x="1011" y="226"/>
                      <a:pt x="1011" y="226"/>
                    </a:cubicBezTo>
                    <a:cubicBezTo>
                      <a:pt x="1036" y="208"/>
                      <a:pt x="1036" y="208"/>
                      <a:pt x="1036" y="208"/>
                    </a:cubicBezTo>
                  </a:path>
                </a:pathLst>
              </a:custGeom>
              <a:noFill/>
              <a:ln w="15875" cap="flat">
                <a:solidFill>
                  <a:srgbClr val="91D3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85" name="Freeform 31"/>
              <p:cNvSpPr>
                <a:spLocks/>
              </p:cNvSpPr>
              <p:nvPr/>
            </p:nvSpPr>
            <p:spPr bwMode="auto">
              <a:xfrm>
                <a:off x="5441950" y="4202113"/>
                <a:ext cx="2522538" cy="1535113"/>
              </a:xfrm>
              <a:custGeom>
                <a:avLst/>
                <a:gdLst>
                  <a:gd name="T0" fmla="*/ 41 w 1053"/>
                  <a:gd name="T1" fmla="*/ 522 h 640"/>
                  <a:gd name="T2" fmla="*/ 82 w 1053"/>
                  <a:gd name="T3" fmla="*/ 442 h 640"/>
                  <a:gd name="T4" fmla="*/ 103 w 1053"/>
                  <a:gd name="T5" fmla="*/ 402 h 640"/>
                  <a:gd name="T6" fmla="*/ 130 w 1053"/>
                  <a:gd name="T7" fmla="*/ 344 h 640"/>
                  <a:gd name="T8" fmla="*/ 153 w 1053"/>
                  <a:gd name="T9" fmla="*/ 310 h 640"/>
                  <a:gd name="T10" fmla="*/ 178 w 1053"/>
                  <a:gd name="T11" fmla="*/ 279 h 640"/>
                  <a:gd name="T12" fmla="*/ 210 w 1053"/>
                  <a:gd name="T13" fmla="*/ 250 h 640"/>
                  <a:gd name="T14" fmla="*/ 233 w 1053"/>
                  <a:gd name="T15" fmla="*/ 226 h 640"/>
                  <a:gd name="T16" fmla="*/ 253 w 1053"/>
                  <a:gd name="T17" fmla="*/ 194 h 640"/>
                  <a:gd name="T18" fmla="*/ 282 w 1053"/>
                  <a:gd name="T19" fmla="*/ 163 h 640"/>
                  <a:gd name="T20" fmla="*/ 302 w 1053"/>
                  <a:gd name="T21" fmla="*/ 158 h 640"/>
                  <a:gd name="T22" fmla="*/ 328 w 1053"/>
                  <a:gd name="T23" fmla="*/ 131 h 640"/>
                  <a:gd name="T24" fmla="*/ 355 w 1053"/>
                  <a:gd name="T25" fmla="*/ 110 h 640"/>
                  <a:gd name="T26" fmla="*/ 376 w 1053"/>
                  <a:gd name="T27" fmla="*/ 101 h 640"/>
                  <a:gd name="T28" fmla="*/ 395 w 1053"/>
                  <a:gd name="T29" fmla="*/ 75 h 640"/>
                  <a:gd name="T30" fmla="*/ 415 w 1053"/>
                  <a:gd name="T31" fmla="*/ 55 h 640"/>
                  <a:gd name="T32" fmla="*/ 438 w 1053"/>
                  <a:gd name="T33" fmla="*/ 39 h 640"/>
                  <a:gd name="T34" fmla="*/ 474 w 1053"/>
                  <a:gd name="T35" fmla="*/ 25 h 640"/>
                  <a:gd name="T36" fmla="*/ 495 w 1053"/>
                  <a:gd name="T37" fmla="*/ 24 h 640"/>
                  <a:gd name="T38" fmla="*/ 506 w 1053"/>
                  <a:gd name="T39" fmla="*/ 55 h 640"/>
                  <a:gd name="T40" fmla="*/ 529 w 1053"/>
                  <a:gd name="T41" fmla="*/ 56 h 640"/>
                  <a:gd name="T42" fmla="*/ 560 w 1053"/>
                  <a:gd name="T43" fmla="*/ 33 h 640"/>
                  <a:gd name="T44" fmla="*/ 587 w 1053"/>
                  <a:gd name="T45" fmla="*/ 27 h 640"/>
                  <a:gd name="T46" fmla="*/ 629 w 1053"/>
                  <a:gd name="T47" fmla="*/ 9 h 640"/>
                  <a:gd name="T48" fmla="*/ 653 w 1053"/>
                  <a:gd name="T49" fmla="*/ 24 h 640"/>
                  <a:gd name="T50" fmla="*/ 680 w 1053"/>
                  <a:gd name="T51" fmla="*/ 29 h 640"/>
                  <a:gd name="T52" fmla="*/ 699 w 1053"/>
                  <a:gd name="T53" fmla="*/ 43 h 640"/>
                  <a:gd name="T54" fmla="*/ 735 w 1053"/>
                  <a:gd name="T55" fmla="*/ 35 h 640"/>
                  <a:gd name="T56" fmla="*/ 754 w 1053"/>
                  <a:gd name="T57" fmla="*/ 46 h 640"/>
                  <a:gd name="T58" fmla="*/ 787 w 1053"/>
                  <a:gd name="T59" fmla="*/ 25 h 640"/>
                  <a:gd name="T60" fmla="*/ 818 w 1053"/>
                  <a:gd name="T61" fmla="*/ 40 h 640"/>
                  <a:gd name="T62" fmla="*/ 833 w 1053"/>
                  <a:gd name="T63" fmla="*/ 24 h 640"/>
                  <a:gd name="T64" fmla="*/ 867 w 1053"/>
                  <a:gd name="T65" fmla="*/ 58 h 640"/>
                  <a:gd name="T66" fmla="*/ 892 w 1053"/>
                  <a:gd name="T67" fmla="*/ 18 h 640"/>
                  <a:gd name="T68" fmla="*/ 918 w 1053"/>
                  <a:gd name="T69" fmla="*/ 39 h 640"/>
                  <a:gd name="T70" fmla="*/ 960 w 1053"/>
                  <a:gd name="T71" fmla="*/ 0 h 640"/>
                  <a:gd name="T72" fmla="*/ 984 w 1053"/>
                  <a:gd name="T73" fmla="*/ 4 h 640"/>
                  <a:gd name="T74" fmla="*/ 1019 w 1053"/>
                  <a:gd name="T75" fmla="*/ 36 h 640"/>
                  <a:gd name="T76" fmla="*/ 1043 w 1053"/>
                  <a:gd name="T77" fmla="*/ 77 h 640"/>
                  <a:gd name="T78" fmla="*/ 1053 w 1053"/>
                  <a:gd name="T79" fmla="*/ 1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3" h="640">
                    <a:moveTo>
                      <a:pt x="0" y="640"/>
                    </a:moveTo>
                    <a:cubicBezTo>
                      <a:pt x="41" y="522"/>
                      <a:pt x="41" y="522"/>
                      <a:pt x="41" y="522"/>
                    </a:cubicBezTo>
                    <a:cubicBezTo>
                      <a:pt x="62" y="445"/>
                      <a:pt x="62" y="445"/>
                      <a:pt x="62" y="445"/>
                    </a:cubicBezTo>
                    <a:cubicBezTo>
                      <a:pt x="82" y="442"/>
                      <a:pt x="82" y="442"/>
                      <a:pt x="82" y="442"/>
                    </a:cubicBezTo>
                    <a:cubicBezTo>
                      <a:pt x="84" y="403"/>
                      <a:pt x="84" y="403"/>
                      <a:pt x="84" y="403"/>
                    </a:cubicBezTo>
                    <a:cubicBezTo>
                      <a:pt x="103" y="402"/>
                      <a:pt x="103" y="402"/>
                      <a:pt x="103" y="402"/>
                    </a:cubicBezTo>
                    <a:cubicBezTo>
                      <a:pt x="109" y="377"/>
                      <a:pt x="109" y="377"/>
                      <a:pt x="109" y="377"/>
                    </a:cubicBezTo>
                    <a:cubicBezTo>
                      <a:pt x="130" y="344"/>
                      <a:pt x="130" y="344"/>
                      <a:pt x="130" y="344"/>
                    </a:cubicBezTo>
                    <a:cubicBezTo>
                      <a:pt x="145" y="347"/>
                      <a:pt x="145" y="347"/>
                      <a:pt x="145" y="347"/>
                    </a:cubicBezTo>
                    <a:cubicBezTo>
                      <a:pt x="153" y="310"/>
                      <a:pt x="153" y="310"/>
                      <a:pt x="153" y="310"/>
                    </a:cubicBezTo>
                    <a:cubicBezTo>
                      <a:pt x="167" y="307"/>
                      <a:pt x="167" y="307"/>
                      <a:pt x="167" y="307"/>
                    </a:cubicBezTo>
                    <a:cubicBezTo>
                      <a:pt x="178" y="279"/>
                      <a:pt x="178" y="279"/>
                      <a:pt x="178" y="279"/>
                    </a:cubicBezTo>
                    <a:cubicBezTo>
                      <a:pt x="193" y="278"/>
                      <a:pt x="193" y="278"/>
                      <a:pt x="193" y="278"/>
                    </a:cubicBezTo>
                    <a:cubicBezTo>
                      <a:pt x="210" y="250"/>
                      <a:pt x="210" y="250"/>
                      <a:pt x="210" y="250"/>
                    </a:cubicBezTo>
                    <a:cubicBezTo>
                      <a:pt x="222" y="229"/>
                      <a:pt x="222" y="229"/>
                      <a:pt x="222" y="229"/>
                    </a:cubicBezTo>
                    <a:cubicBezTo>
                      <a:pt x="233" y="226"/>
                      <a:pt x="233" y="226"/>
                      <a:pt x="233" y="226"/>
                    </a:cubicBezTo>
                    <a:cubicBezTo>
                      <a:pt x="242" y="206"/>
                      <a:pt x="242" y="206"/>
                      <a:pt x="242" y="206"/>
                    </a:cubicBezTo>
                    <a:cubicBezTo>
                      <a:pt x="253" y="194"/>
                      <a:pt x="253" y="194"/>
                      <a:pt x="253" y="194"/>
                    </a:cubicBezTo>
                    <a:cubicBezTo>
                      <a:pt x="266" y="190"/>
                      <a:pt x="266" y="190"/>
                      <a:pt x="266" y="190"/>
                    </a:cubicBezTo>
                    <a:cubicBezTo>
                      <a:pt x="282" y="163"/>
                      <a:pt x="282" y="163"/>
                      <a:pt x="282" y="163"/>
                    </a:cubicBezTo>
                    <a:cubicBezTo>
                      <a:pt x="289" y="150"/>
                      <a:pt x="289" y="150"/>
                      <a:pt x="289" y="150"/>
                    </a:cubicBezTo>
                    <a:cubicBezTo>
                      <a:pt x="302" y="158"/>
                      <a:pt x="302" y="158"/>
                      <a:pt x="302" y="158"/>
                    </a:cubicBezTo>
                    <a:cubicBezTo>
                      <a:pt x="309" y="143"/>
                      <a:pt x="309" y="143"/>
                      <a:pt x="309" y="143"/>
                    </a:cubicBezTo>
                    <a:cubicBezTo>
                      <a:pt x="328" y="131"/>
                      <a:pt x="328" y="131"/>
                      <a:pt x="328" y="131"/>
                    </a:cubicBezTo>
                    <a:cubicBezTo>
                      <a:pt x="345" y="121"/>
                      <a:pt x="345" y="121"/>
                      <a:pt x="345" y="121"/>
                    </a:cubicBezTo>
                    <a:cubicBezTo>
                      <a:pt x="355" y="110"/>
                      <a:pt x="355" y="110"/>
                      <a:pt x="355" y="110"/>
                    </a:cubicBezTo>
                    <a:cubicBezTo>
                      <a:pt x="356" y="105"/>
                      <a:pt x="356" y="105"/>
                      <a:pt x="356" y="105"/>
                    </a:cubicBezTo>
                    <a:cubicBezTo>
                      <a:pt x="376" y="101"/>
                      <a:pt x="376" y="101"/>
                      <a:pt x="376" y="101"/>
                    </a:cubicBezTo>
                    <a:cubicBezTo>
                      <a:pt x="388" y="85"/>
                      <a:pt x="388" y="85"/>
                      <a:pt x="388" y="85"/>
                    </a:cubicBezTo>
                    <a:cubicBezTo>
                      <a:pt x="395" y="75"/>
                      <a:pt x="395" y="75"/>
                      <a:pt x="395" y="75"/>
                    </a:cubicBezTo>
                    <a:cubicBezTo>
                      <a:pt x="406" y="71"/>
                      <a:pt x="406" y="71"/>
                      <a:pt x="406" y="71"/>
                    </a:cubicBezTo>
                    <a:cubicBezTo>
                      <a:pt x="415" y="55"/>
                      <a:pt x="415" y="55"/>
                      <a:pt x="415" y="55"/>
                    </a:cubicBezTo>
                    <a:cubicBezTo>
                      <a:pt x="428" y="53"/>
                      <a:pt x="428" y="53"/>
                      <a:pt x="428" y="53"/>
                    </a:cubicBezTo>
                    <a:cubicBezTo>
                      <a:pt x="438" y="39"/>
                      <a:pt x="438" y="39"/>
                      <a:pt x="438" y="39"/>
                    </a:cubicBezTo>
                    <a:cubicBezTo>
                      <a:pt x="459" y="36"/>
                      <a:pt x="459" y="36"/>
                      <a:pt x="459" y="36"/>
                    </a:cubicBezTo>
                    <a:cubicBezTo>
                      <a:pt x="474" y="25"/>
                      <a:pt x="474" y="25"/>
                      <a:pt x="474" y="25"/>
                    </a:cubicBezTo>
                    <a:cubicBezTo>
                      <a:pt x="483" y="18"/>
                      <a:pt x="483" y="18"/>
                      <a:pt x="483" y="18"/>
                    </a:cubicBezTo>
                    <a:cubicBezTo>
                      <a:pt x="495" y="24"/>
                      <a:pt x="495" y="24"/>
                      <a:pt x="495" y="24"/>
                    </a:cubicBezTo>
                    <a:cubicBezTo>
                      <a:pt x="501" y="39"/>
                      <a:pt x="501" y="39"/>
                      <a:pt x="501" y="39"/>
                    </a:cubicBezTo>
                    <a:cubicBezTo>
                      <a:pt x="506" y="55"/>
                      <a:pt x="506" y="55"/>
                      <a:pt x="506" y="55"/>
                    </a:cubicBezTo>
                    <a:cubicBezTo>
                      <a:pt x="518" y="51"/>
                      <a:pt x="518" y="51"/>
                      <a:pt x="518" y="51"/>
                    </a:cubicBezTo>
                    <a:cubicBezTo>
                      <a:pt x="529" y="56"/>
                      <a:pt x="529" y="56"/>
                      <a:pt x="529" y="56"/>
                    </a:cubicBezTo>
                    <a:cubicBezTo>
                      <a:pt x="539" y="36"/>
                      <a:pt x="539" y="36"/>
                      <a:pt x="539" y="36"/>
                    </a:cubicBezTo>
                    <a:cubicBezTo>
                      <a:pt x="560" y="33"/>
                      <a:pt x="560" y="33"/>
                      <a:pt x="560" y="33"/>
                    </a:cubicBezTo>
                    <a:cubicBezTo>
                      <a:pt x="575" y="27"/>
                      <a:pt x="575" y="27"/>
                      <a:pt x="575" y="27"/>
                    </a:cubicBezTo>
                    <a:cubicBezTo>
                      <a:pt x="587" y="27"/>
                      <a:pt x="587" y="27"/>
                      <a:pt x="587" y="27"/>
                    </a:cubicBezTo>
                    <a:cubicBezTo>
                      <a:pt x="612" y="7"/>
                      <a:pt x="612" y="7"/>
                      <a:pt x="612" y="7"/>
                    </a:cubicBezTo>
                    <a:cubicBezTo>
                      <a:pt x="629" y="9"/>
                      <a:pt x="629" y="9"/>
                      <a:pt x="629" y="9"/>
                    </a:cubicBezTo>
                    <a:cubicBezTo>
                      <a:pt x="646" y="19"/>
                      <a:pt x="646" y="19"/>
                      <a:pt x="646" y="19"/>
                    </a:cubicBezTo>
                    <a:cubicBezTo>
                      <a:pt x="653" y="24"/>
                      <a:pt x="653" y="24"/>
                      <a:pt x="653" y="24"/>
                    </a:cubicBezTo>
                    <a:cubicBezTo>
                      <a:pt x="665" y="20"/>
                      <a:pt x="665" y="20"/>
                      <a:pt x="665" y="20"/>
                    </a:cubicBezTo>
                    <a:cubicBezTo>
                      <a:pt x="680" y="29"/>
                      <a:pt x="680" y="29"/>
                      <a:pt x="680" y="29"/>
                    </a:cubicBezTo>
                    <a:cubicBezTo>
                      <a:pt x="688" y="43"/>
                      <a:pt x="688" y="43"/>
                      <a:pt x="688" y="43"/>
                    </a:cubicBezTo>
                    <a:cubicBezTo>
                      <a:pt x="699" y="43"/>
                      <a:pt x="699" y="43"/>
                      <a:pt x="699" y="43"/>
                    </a:cubicBezTo>
                    <a:cubicBezTo>
                      <a:pt x="699" y="43"/>
                      <a:pt x="708" y="24"/>
                      <a:pt x="710" y="25"/>
                    </a:cubicBezTo>
                    <a:cubicBezTo>
                      <a:pt x="712" y="25"/>
                      <a:pt x="735" y="35"/>
                      <a:pt x="735" y="35"/>
                    </a:cubicBezTo>
                    <a:cubicBezTo>
                      <a:pt x="745" y="53"/>
                      <a:pt x="745" y="53"/>
                      <a:pt x="745" y="53"/>
                    </a:cubicBezTo>
                    <a:cubicBezTo>
                      <a:pt x="754" y="46"/>
                      <a:pt x="754" y="46"/>
                      <a:pt x="754" y="46"/>
                    </a:cubicBezTo>
                    <a:cubicBezTo>
                      <a:pt x="776" y="45"/>
                      <a:pt x="776" y="45"/>
                      <a:pt x="776" y="45"/>
                    </a:cubicBezTo>
                    <a:cubicBezTo>
                      <a:pt x="787" y="25"/>
                      <a:pt x="787" y="25"/>
                      <a:pt x="787" y="25"/>
                    </a:cubicBezTo>
                    <a:cubicBezTo>
                      <a:pt x="802" y="20"/>
                      <a:pt x="802" y="20"/>
                      <a:pt x="802" y="20"/>
                    </a:cubicBezTo>
                    <a:cubicBezTo>
                      <a:pt x="818" y="40"/>
                      <a:pt x="818" y="40"/>
                      <a:pt x="818" y="40"/>
                    </a:cubicBezTo>
                    <a:cubicBezTo>
                      <a:pt x="825" y="40"/>
                      <a:pt x="825" y="40"/>
                      <a:pt x="825" y="40"/>
                    </a:cubicBezTo>
                    <a:cubicBezTo>
                      <a:pt x="833" y="24"/>
                      <a:pt x="833" y="24"/>
                      <a:pt x="833" y="24"/>
                    </a:cubicBezTo>
                    <a:cubicBezTo>
                      <a:pt x="864" y="45"/>
                      <a:pt x="864" y="45"/>
                      <a:pt x="864" y="45"/>
                    </a:cubicBezTo>
                    <a:cubicBezTo>
                      <a:pt x="867" y="58"/>
                      <a:pt x="867" y="58"/>
                      <a:pt x="867" y="58"/>
                    </a:cubicBezTo>
                    <a:cubicBezTo>
                      <a:pt x="881" y="48"/>
                      <a:pt x="881" y="48"/>
                      <a:pt x="881" y="48"/>
                    </a:cubicBezTo>
                    <a:cubicBezTo>
                      <a:pt x="892" y="18"/>
                      <a:pt x="892" y="18"/>
                      <a:pt x="892" y="18"/>
                    </a:cubicBezTo>
                    <a:cubicBezTo>
                      <a:pt x="904" y="39"/>
                      <a:pt x="904" y="39"/>
                      <a:pt x="904" y="39"/>
                    </a:cubicBezTo>
                    <a:cubicBezTo>
                      <a:pt x="918" y="39"/>
                      <a:pt x="918" y="39"/>
                      <a:pt x="918" y="39"/>
                    </a:cubicBezTo>
                    <a:cubicBezTo>
                      <a:pt x="936" y="13"/>
                      <a:pt x="936" y="13"/>
                      <a:pt x="936" y="13"/>
                    </a:cubicBezTo>
                    <a:cubicBezTo>
                      <a:pt x="960" y="0"/>
                      <a:pt x="960" y="0"/>
                      <a:pt x="960" y="0"/>
                    </a:cubicBezTo>
                    <a:cubicBezTo>
                      <a:pt x="972" y="18"/>
                      <a:pt x="972" y="18"/>
                      <a:pt x="972" y="18"/>
                    </a:cubicBezTo>
                    <a:cubicBezTo>
                      <a:pt x="984" y="4"/>
                      <a:pt x="984" y="4"/>
                      <a:pt x="984" y="4"/>
                    </a:cubicBezTo>
                    <a:cubicBezTo>
                      <a:pt x="995" y="9"/>
                      <a:pt x="995" y="9"/>
                      <a:pt x="995" y="9"/>
                    </a:cubicBezTo>
                    <a:cubicBezTo>
                      <a:pt x="1019" y="36"/>
                      <a:pt x="1019" y="36"/>
                      <a:pt x="1019" y="36"/>
                    </a:cubicBezTo>
                    <a:cubicBezTo>
                      <a:pt x="1021" y="58"/>
                      <a:pt x="1021" y="58"/>
                      <a:pt x="1021" y="58"/>
                    </a:cubicBezTo>
                    <a:cubicBezTo>
                      <a:pt x="1043" y="77"/>
                      <a:pt x="1043" y="77"/>
                      <a:pt x="1043" y="77"/>
                    </a:cubicBezTo>
                    <a:cubicBezTo>
                      <a:pt x="1048" y="96"/>
                      <a:pt x="1048" y="96"/>
                      <a:pt x="1048" y="96"/>
                    </a:cubicBezTo>
                    <a:cubicBezTo>
                      <a:pt x="1053" y="107"/>
                      <a:pt x="1053" y="107"/>
                      <a:pt x="1053" y="107"/>
                    </a:cubicBezTo>
                  </a:path>
                </a:pathLst>
              </a:custGeom>
              <a:noFill/>
              <a:ln w="15875" cap="flat">
                <a:solidFill>
                  <a:srgbClr val="99EC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86" name="Freeform 32"/>
              <p:cNvSpPr>
                <a:spLocks/>
              </p:cNvSpPr>
              <p:nvPr/>
            </p:nvSpPr>
            <p:spPr bwMode="auto">
              <a:xfrm>
                <a:off x="5403850" y="3995738"/>
                <a:ext cx="2555875" cy="1982788"/>
              </a:xfrm>
              <a:custGeom>
                <a:avLst/>
                <a:gdLst>
                  <a:gd name="T0" fmla="*/ 14 w 1067"/>
                  <a:gd name="T1" fmla="*/ 742 h 827"/>
                  <a:gd name="T2" fmla="*/ 37 w 1067"/>
                  <a:gd name="T3" fmla="*/ 657 h 827"/>
                  <a:gd name="T4" fmla="*/ 54 w 1067"/>
                  <a:gd name="T5" fmla="*/ 607 h 827"/>
                  <a:gd name="T6" fmla="*/ 62 w 1067"/>
                  <a:gd name="T7" fmla="*/ 590 h 827"/>
                  <a:gd name="T8" fmla="*/ 74 w 1067"/>
                  <a:gd name="T9" fmla="*/ 567 h 827"/>
                  <a:gd name="T10" fmla="*/ 90 w 1067"/>
                  <a:gd name="T11" fmla="*/ 528 h 827"/>
                  <a:gd name="T12" fmla="*/ 107 w 1067"/>
                  <a:gd name="T13" fmla="*/ 510 h 827"/>
                  <a:gd name="T14" fmla="*/ 122 w 1067"/>
                  <a:gd name="T15" fmla="*/ 486 h 827"/>
                  <a:gd name="T16" fmla="*/ 143 w 1067"/>
                  <a:gd name="T17" fmla="*/ 450 h 827"/>
                  <a:gd name="T18" fmla="*/ 167 w 1067"/>
                  <a:gd name="T19" fmla="*/ 416 h 827"/>
                  <a:gd name="T20" fmla="*/ 185 w 1067"/>
                  <a:gd name="T21" fmla="*/ 410 h 827"/>
                  <a:gd name="T22" fmla="*/ 204 w 1067"/>
                  <a:gd name="T23" fmla="*/ 374 h 827"/>
                  <a:gd name="T24" fmla="*/ 227 w 1067"/>
                  <a:gd name="T25" fmla="*/ 335 h 827"/>
                  <a:gd name="T26" fmla="*/ 249 w 1067"/>
                  <a:gd name="T27" fmla="*/ 316 h 827"/>
                  <a:gd name="T28" fmla="*/ 268 w 1067"/>
                  <a:gd name="T29" fmla="*/ 297 h 827"/>
                  <a:gd name="T30" fmla="*/ 286 w 1067"/>
                  <a:gd name="T31" fmla="*/ 279 h 827"/>
                  <a:gd name="T32" fmla="*/ 302 w 1067"/>
                  <a:gd name="T33" fmla="*/ 253 h 827"/>
                  <a:gd name="T34" fmla="*/ 319 w 1067"/>
                  <a:gd name="T35" fmla="*/ 264 h 827"/>
                  <a:gd name="T36" fmla="*/ 329 w 1067"/>
                  <a:gd name="T37" fmla="*/ 248 h 827"/>
                  <a:gd name="T38" fmla="*/ 357 w 1067"/>
                  <a:gd name="T39" fmla="*/ 224 h 827"/>
                  <a:gd name="T40" fmla="*/ 385 w 1067"/>
                  <a:gd name="T41" fmla="*/ 198 h 827"/>
                  <a:gd name="T42" fmla="*/ 398 w 1067"/>
                  <a:gd name="T43" fmla="*/ 214 h 827"/>
                  <a:gd name="T44" fmla="*/ 409 w 1067"/>
                  <a:gd name="T45" fmla="*/ 191 h 827"/>
                  <a:gd name="T46" fmla="*/ 430 w 1067"/>
                  <a:gd name="T47" fmla="*/ 190 h 827"/>
                  <a:gd name="T48" fmla="*/ 455 w 1067"/>
                  <a:gd name="T49" fmla="*/ 170 h 827"/>
                  <a:gd name="T50" fmla="*/ 467 w 1067"/>
                  <a:gd name="T51" fmla="*/ 151 h 827"/>
                  <a:gd name="T52" fmla="*/ 483 w 1067"/>
                  <a:gd name="T53" fmla="*/ 142 h 827"/>
                  <a:gd name="T54" fmla="*/ 500 w 1067"/>
                  <a:gd name="T55" fmla="*/ 119 h 827"/>
                  <a:gd name="T56" fmla="*/ 534 w 1067"/>
                  <a:gd name="T57" fmla="*/ 122 h 827"/>
                  <a:gd name="T58" fmla="*/ 567 w 1067"/>
                  <a:gd name="T59" fmla="*/ 90 h 827"/>
                  <a:gd name="T60" fmla="*/ 592 w 1067"/>
                  <a:gd name="T61" fmla="*/ 98 h 827"/>
                  <a:gd name="T62" fmla="*/ 613 w 1067"/>
                  <a:gd name="T63" fmla="*/ 104 h 827"/>
                  <a:gd name="T64" fmla="*/ 636 w 1067"/>
                  <a:gd name="T65" fmla="*/ 72 h 827"/>
                  <a:gd name="T66" fmla="*/ 658 w 1067"/>
                  <a:gd name="T67" fmla="*/ 68 h 827"/>
                  <a:gd name="T68" fmla="*/ 681 w 1067"/>
                  <a:gd name="T69" fmla="*/ 72 h 827"/>
                  <a:gd name="T70" fmla="*/ 704 w 1067"/>
                  <a:gd name="T71" fmla="*/ 56 h 827"/>
                  <a:gd name="T72" fmla="*/ 727 w 1067"/>
                  <a:gd name="T73" fmla="*/ 49 h 827"/>
                  <a:gd name="T74" fmla="*/ 750 w 1067"/>
                  <a:gd name="T75" fmla="*/ 48 h 827"/>
                  <a:gd name="T76" fmla="*/ 773 w 1067"/>
                  <a:gd name="T77" fmla="*/ 46 h 827"/>
                  <a:gd name="T78" fmla="*/ 797 w 1067"/>
                  <a:gd name="T79" fmla="*/ 59 h 827"/>
                  <a:gd name="T80" fmla="*/ 820 w 1067"/>
                  <a:gd name="T81" fmla="*/ 47 h 827"/>
                  <a:gd name="T82" fmla="*/ 841 w 1067"/>
                  <a:gd name="T83" fmla="*/ 33 h 827"/>
                  <a:gd name="T84" fmla="*/ 874 w 1067"/>
                  <a:gd name="T85" fmla="*/ 31 h 827"/>
                  <a:gd name="T86" fmla="*/ 898 w 1067"/>
                  <a:gd name="T87" fmla="*/ 49 h 827"/>
                  <a:gd name="T88" fmla="*/ 920 w 1067"/>
                  <a:gd name="T89" fmla="*/ 41 h 827"/>
                  <a:gd name="T90" fmla="*/ 943 w 1067"/>
                  <a:gd name="T91" fmla="*/ 30 h 827"/>
                  <a:gd name="T92" fmla="*/ 982 w 1067"/>
                  <a:gd name="T93" fmla="*/ 38 h 827"/>
                  <a:gd name="T94" fmla="*/ 1012 w 1067"/>
                  <a:gd name="T95" fmla="*/ 16 h 827"/>
                  <a:gd name="T96" fmla="*/ 1036 w 1067"/>
                  <a:gd name="T97" fmla="*/ 6 h 827"/>
                  <a:gd name="T98" fmla="*/ 1054 w 1067"/>
                  <a:gd name="T99" fmla="*/ 4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7" h="827">
                    <a:moveTo>
                      <a:pt x="0" y="827"/>
                    </a:moveTo>
                    <a:cubicBezTo>
                      <a:pt x="0" y="824"/>
                      <a:pt x="14" y="742"/>
                      <a:pt x="14" y="742"/>
                    </a:cubicBezTo>
                    <a:cubicBezTo>
                      <a:pt x="27" y="685"/>
                      <a:pt x="27" y="685"/>
                      <a:pt x="27" y="685"/>
                    </a:cubicBezTo>
                    <a:cubicBezTo>
                      <a:pt x="37" y="657"/>
                      <a:pt x="37" y="657"/>
                      <a:pt x="37" y="657"/>
                    </a:cubicBezTo>
                    <a:cubicBezTo>
                      <a:pt x="48" y="634"/>
                      <a:pt x="48" y="634"/>
                      <a:pt x="48" y="634"/>
                    </a:cubicBezTo>
                    <a:cubicBezTo>
                      <a:pt x="54" y="607"/>
                      <a:pt x="54" y="607"/>
                      <a:pt x="54" y="607"/>
                    </a:cubicBezTo>
                    <a:cubicBezTo>
                      <a:pt x="56" y="594"/>
                      <a:pt x="56" y="594"/>
                      <a:pt x="56" y="594"/>
                    </a:cubicBezTo>
                    <a:cubicBezTo>
                      <a:pt x="62" y="590"/>
                      <a:pt x="62" y="590"/>
                      <a:pt x="62" y="590"/>
                    </a:cubicBezTo>
                    <a:cubicBezTo>
                      <a:pt x="70" y="584"/>
                      <a:pt x="70" y="584"/>
                      <a:pt x="70" y="584"/>
                    </a:cubicBezTo>
                    <a:cubicBezTo>
                      <a:pt x="74" y="567"/>
                      <a:pt x="74" y="567"/>
                      <a:pt x="74" y="567"/>
                    </a:cubicBezTo>
                    <a:cubicBezTo>
                      <a:pt x="80" y="545"/>
                      <a:pt x="80" y="545"/>
                      <a:pt x="80" y="545"/>
                    </a:cubicBezTo>
                    <a:cubicBezTo>
                      <a:pt x="90" y="528"/>
                      <a:pt x="90" y="528"/>
                      <a:pt x="90" y="528"/>
                    </a:cubicBezTo>
                    <a:cubicBezTo>
                      <a:pt x="101" y="510"/>
                      <a:pt x="101" y="510"/>
                      <a:pt x="101" y="510"/>
                    </a:cubicBezTo>
                    <a:cubicBezTo>
                      <a:pt x="107" y="510"/>
                      <a:pt x="107" y="510"/>
                      <a:pt x="107" y="510"/>
                    </a:cubicBezTo>
                    <a:cubicBezTo>
                      <a:pt x="115" y="511"/>
                      <a:pt x="115" y="511"/>
                      <a:pt x="115" y="511"/>
                    </a:cubicBezTo>
                    <a:cubicBezTo>
                      <a:pt x="122" y="486"/>
                      <a:pt x="122" y="486"/>
                      <a:pt x="122" y="486"/>
                    </a:cubicBezTo>
                    <a:cubicBezTo>
                      <a:pt x="129" y="469"/>
                      <a:pt x="129" y="469"/>
                      <a:pt x="129" y="469"/>
                    </a:cubicBezTo>
                    <a:cubicBezTo>
                      <a:pt x="143" y="450"/>
                      <a:pt x="143" y="450"/>
                      <a:pt x="143" y="450"/>
                    </a:cubicBezTo>
                    <a:cubicBezTo>
                      <a:pt x="155" y="433"/>
                      <a:pt x="155" y="433"/>
                      <a:pt x="155" y="433"/>
                    </a:cubicBezTo>
                    <a:cubicBezTo>
                      <a:pt x="167" y="416"/>
                      <a:pt x="167" y="416"/>
                      <a:pt x="167" y="416"/>
                    </a:cubicBezTo>
                    <a:cubicBezTo>
                      <a:pt x="170" y="412"/>
                      <a:pt x="170" y="412"/>
                      <a:pt x="170" y="412"/>
                    </a:cubicBezTo>
                    <a:cubicBezTo>
                      <a:pt x="185" y="410"/>
                      <a:pt x="185" y="410"/>
                      <a:pt x="185" y="410"/>
                    </a:cubicBezTo>
                    <a:cubicBezTo>
                      <a:pt x="194" y="387"/>
                      <a:pt x="194" y="387"/>
                      <a:pt x="194" y="387"/>
                    </a:cubicBezTo>
                    <a:cubicBezTo>
                      <a:pt x="204" y="374"/>
                      <a:pt x="204" y="374"/>
                      <a:pt x="204" y="374"/>
                    </a:cubicBezTo>
                    <a:cubicBezTo>
                      <a:pt x="217" y="360"/>
                      <a:pt x="217" y="360"/>
                      <a:pt x="217" y="360"/>
                    </a:cubicBezTo>
                    <a:cubicBezTo>
                      <a:pt x="227" y="335"/>
                      <a:pt x="227" y="335"/>
                      <a:pt x="227" y="335"/>
                    </a:cubicBezTo>
                    <a:cubicBezTo>
                      <a:pt x="240" y="334"/>
                      <a:pt x="240" y="334"/>
                      <a:pt x="240" y="334"/>
                    </a:cubicBezTo>
                    <a:cubicBezTo>
                      <a:pt x="249" y="316"/>
                      <a:pt x="249" y="316"/>
                      <a:pt x="249" y="316"/>
                    </a:cubicBezTo>
                    <a:cubicBezTo>
                      <a:pt x="259" y="310"/>
                      <a:pt x="259" y="310"/>
                      <a:pt x="259" y="310"/>
                    </a:cubicBezTo>
                    <a:cubicBezTo>
                      <a:pt x="268" y="297"/>
                      <a:pt x="268" y="297"/>
                      <a:pt x="268" y="297"/>
                    </a:cubicBezTo>
                    <a:cubicBezTo>
                      <a:pt x="279" y="286"/>
                      <a:pt x="279" y="286"/>
                      <a:pt x="279" y="286"/>
                    </a:cubicBezTo>
                    <a:cubicBezTo>
                      <a:pt x="286" y="279"/>
                      <a:pt x="286" y="279"/>
                      <a:pt x="286" y="279"/>
                    </a:cubicBezTo>
                    <a:cubicBezTo>
                      <a:pt x="293" y="266"/>
                      <a:pt x="293" y="266"/>
                      <a:pt x="293" y="266"/>
                    </a:cubicBezTo>
                    <a:cubicBezTo>
                      <a:pt x="302" y="253"/>
                      <a:pt x="302" y="253"/>
                      <a:pt x="302" y="253"/>
                    </a:cubicBezTo>
                    <a:cubicBezTo>
                      <a:pt x="308" y="251"/>
                      <a:pt x="308" y="251"/>
                      <a:pt x="308" y="251"/>
                    </a:cubicBezTo>
                    <a:cubicBezTo>
                      <a:pt x="319" y="264"/>
                      <a:pt x="319" y="264"/>
                      <a:pt x="319" y="264"/>
                    </a:cubicBezTo>
                    <a:cubicBezTo>
                      <a:pt x="324" y="253"/>
                      <a:pt x="324" y="253"/>
                      <a:pt x="324" y="253"/>
                    </a:cubicBezTo>
                    <a:cubicBezTo>
                      <a:pt x="324" y="253"/>
                      <a:pt x="328" y="248"/>
                      <a:pt x="329" y="248"/>
                    </a:cubicBezTo>
                    <a:cubicBezTo>
                      <a:pt x="329" y="248"/>
                      <a:pt x="341" y="244"/>
                      <a:pt x="341" y="244"/>
                    </a:cubicBezTo>
                    <a:cubicBezTo>
                      <a:pt x="357" y="224"/>
                      <a:pt x="357" y="224"/>
                      <a:pt x="357" y="224"/>
                    </a:cubicBezTo>
                    <a:cubicBezTo>
                      <a:pt x="378" y="204"/>
                      <a:pt x="378" y="204"/>
                      <a:pt x="378" y="204"/>
                    </a:cubicBezTo>
                    <a:cubicBezTo>
                      <a:pt x="385" y="198"/>
                      <a:pt x="385" y="198"/>
                      <a:pt x="385" y="198"/>
                    </a:cubicBezTo>
                    <a:cubicBezTo>
                      <a:pt x="392" y="202"/>
                      <a:pt x="392" y="202"/>
                      <a:pt x="392" y="202"/>
                    </a:cubicBezTo>
                    <a:cubicBezTo>
                      <a:pt x="398" y="214"/>
                      <a:pt x="398" y="214"/>
                      <a:pt x="398" y="214"/>
                    </a:cubicBezTo>
                    <a:cubicBezTo>
                      <a:pt x="403" y="202"/>
                      <a:pt x="403" y="202"/>
                      <a:pt x="403" y="202"/>
                    </a:cubicBezTo>
                    <a:cubicBezTo>
                      <a:pt x="409" y="191"/>
                      <a:pt x="409" y="191"/>
                      <a:pt x="409" y="191"/>
                    </a:cubicBezTo>
                    <a:cubicBezTo>
                      <a:pt x="420" y="195"/>
                      <a:pt x="420" y="195"/>
                      <a:pt x="420" y="195"/>
                    </a:cubicBezTo>
                    <a:cubicBezTo>
                      <a:pt x="430" y="190"/>
                      <a:pt x="430" y="190"/>
                      <a:pt x="430" y="190"/>
                    </a:cubicBezTo>
                    <a:cubicBezTo>
                      <a:pt x="439" y="182"/>
                      <a:pt x="439" y="182"/>
                      <a:pt x="439" y="182"/>
                    </a:cubicBezTo>
                    <a:cubicBezTo>
                      <a:pt x="455" y="170"/>
                      <a:pt x="455" y="170"/>
                      <a:pt x="455" y="170"/>
                    </a:cubicBezTo>
                    <a:cubicBezTo>
                      <a:pt x="462" y="158"/>
                      <a:pt x="462" y="158"/>
                      <a:pt x="462" y="158"/>
                    </a:cubicBezTo>
                    <a:cubicBezTo>
                      <a:pt x="467" y="151"/>
                      <a:pt x="467" y="151"/>
                      <a:pt x="467" y="151"/>
                    </a:cubicBezTo>
                    <a:cubicBezTo>
                      <a:pt x="475" y="149"/>
                      <a:pt x="475" y="149"/>
                      <a:pt x="475" y="149"/>
                    </a:cubicBezTo>
                    <a:cubicBezTo>
                      <a:pt x="483" y="142"/>
                      <a:pt x="483" y="142"/>
                      <a:pt x="483" y="142"/>
                    </a:cubicBezTo>
                    <a:cubicBezTo>
                      <a:pt x="483" y="142"/>
                      <a:pt x="488" y="131"/>
                      <a:pt x="490" y="130"/>
                    </a:cubicBezTo>
                    <a:cubicBezTo>
                      <a:pt x="491" y="130"/>
                      <a:pt x="500" y="119"/>
                      <a:pt x="500" y="119"/>
                    </a:cubicBezTo>
                    <a:cubicBezTo>
                      <a:pt x="513" y="118"/>
                      <a:pt x="513" y="118"/>
                      <a:pt x="513" y="118"/>
                    </a:cubicBezTo>
                    <a:cubicBezTo>
                      <a:pt x="534" y="122"/>
                      <a:pt x="534" y="122"/>
                      <a:pt x="534" y="122"/>
                    </a:cubicBezTo>
                    <a:cubicBezTo>
                      <a:pt x="552" y="106"/>
                      <a:pt x="552" y="106"/>
                      <a:pt x="552" y="106"/>
                    </a:cubicBezTo>
                    <a:cubicBezTo>
                      <a:pt x="567" y="90"/>
                      <a:pt x="567" y="90"/>
                      <a:pt x="567" y="90"/>
                    </a:cubicBezTo>
                    <a:cubicBezTo>
                      <a:pt x="580" y="99"/>
                      <a:pt x="580" y="99"/>
                      <a:pt x="580" y="99"/>
                    </a:cubicBezTo>
                    <a:cubicBezTo>
                      <a:pt x="592" y="98"/>
                      <a:pt x="592" y="98"/>
                      <a:pt x="592" y="98"/>
                    </a:cubicBezTo>
                    <a:cubicBezTo>
                      <a:pt x="603" y="74"/>
                      <a:pt x="603" y="74"/>
                      <a:pt x="603" y="74"/>
                    </a:cubicBezTo>
                    <a:cubicBezTo>
                      <a:pt x="613" y="104"/>
                      <a:pt x="613" y="104"/>
                      <a:pt x="613" y="104"/>
                    </a:cubicBezTo>
                    <a:cubicBezTo>
                      <a:pt x="626" y="93"/>
                      <a:pt x="626" y="93"/>
                      <a:pt x="626" y="93"/>
                    </a:cubicBezTo>
                    <a:cubicBezTo>
                      <a:pt x="636" y="72"/>
                      <a:pt x="636" y="72"/>
                      <a:pt x="636" y="72"/>
                    </a:cubicBezTo>
                    <a:cubicBezTo>
                      <a:pt x="648" y="85"/>
                      <a:pt x="648" y="85"/>
                      <a:pt x="648" y="85"/>
                    </a:cubicBezTo>
                    <a:cubicBezTo>
                      <a:pt x="658" y="68"/>
                      <a:pt x="658" y="68"/>
                      <a:pt x="658" y="68"/>
                    </a:cubicBezTo>
                    <a:cubicBezTo>
                      <a:pt x="672" y="80"/>
                      <a:pt x="672" y="80"/>
                      <a:pt x="672" y="80"/>
                    </a:cubicBezTo>
                    <a:cubicBezTo>
                      <a:pt x="681" y="72"/>
                      <a:pt x="681" y="72"/>
                      <a:pt x="681" y="72"/>
                    </a:cubicBezTo>
                    <a:cubicBezTo>
                      <a:pt x="695" y="66"/>
                      <a:pt x="695" y="66"/>
                      <a:pt x="695" y="66"/>
                    </a:cubicBezTo>
                    <a:cubicBezTo>
                      <a:pt x="704" y="56"/>
                      <a:pt x="704" y="56"/>
                      <a:pt x="704" y="56"/>
                    </a:cubicBezTo>
                    <a:cubicBezTo>
                      <a:pt x="718" y="56"/>
                      <a:pt x="718" y="56"/>
                      <a:pt x="718" y="56"/>
                    </a:cubicBezTo>
                    <a:cubicBezTo>
                      <a:pt x="727" y="49"/>
                      <a:pt x="727" y="49"/>
                      <a:pt x="727" y="49"/>
                    </a:cubicBezTo>
                    <a:cubicBezTo>
                      <a:pt x="739" y="73"/>
                      <a:pt x="739" y="73"/>
                      <a:pt x="739" y="73"/>
                    </a:cubicBezTo>
                    <a:cubicBezTo>
                      <a:pt x="750" y="48"/>
                      <a:pt x="750" y="48"/>
                      <a:pt x="750" y="48"/>
                    </a:cubicBezTo>
                    <a:cubicBezTo>
                      <a:pt x="761" y="74"/>
                      <a:pt x="761" y="74"/>
                      <a:pt x="761" y="74"/>
                    </a:cubicBezTo>
                    <a:cubicBezTo>
                      <a:pt x="773" y="46"/>
                      <a:pt x="773" y="46"/>
                      <a:pt x="773" y="46"/>
                    </a:cubicBezTo>
                    <a:cubicBezTo>
                      <a:pt x="785" y="61"/>
                      <a:pt x="785" y="61"/>
                      <a:pt x="785" y="61"/>
                    </a:cubicBezTo>
                    <a:cubicBezTo>
                      <a:pt x="797" y="59"/>
                      <a:pt x="797" y="59"/>
                      <a:pt x="797" y="59"/>
                    </a:cubicBezTo>
                    <a:cubicBezTo>
                      <a:pt x="806" y="47"/>
                      <a:pt x="806" y="47"/>
                      <a:pt x="806" y="47"/>
                    </a:cubicBezTo>
                    <a:cubicBezTo>
                      <a:pt x="820" y="47"/>
                      <a:pt x="820" y="47"/>
                      <a:pt x="820" y="47"/>
                    </a:cubicBezTo>
                    <a:cubicBezTo>
                      <a:pt x="829" y="34"/>
                      <a:pt x="829" y="34"/>
                      <a:pt x="829" y="34"/>
                    </a:cubicBezTo>
                    <a:cubicBezTo>
                      <a:pt x="841" y="33"/>
                      <a:pt x="841" y="33"/>
                      <a:pt x="841" y="33"/>
                    </a:cubicBezTo>
                    <a:cubicBezTo>
                      <a:pt x="851" y="55"/>
                      <a:pt x="851" y="55"/>
                      <a:pt x="851" y="55"/>
                    </a:cubicBezTo>
                    <a:cubicBezTo>
                      <a:pt x="874" y="31"/>
                      <a:pt x="874" y="31"/>
                      <a:pt x="874" y="31"/>
                    </a:cubicBezTo>
                    <a:cubicBezTo>
                      <a:pt x="885" y="49"/>
                      <a:pt x="885" y="49"/>
                      <a:pt x="885" y="49"/>
                    </a:cubicBezTo>
                    <a:cubicBezTo>
                      <a:pt x="898" y="49"/>
                      <a:pt x="898" y="49"/>
                      <a:pt x="898" y="49"/>
                    </a:cubicBezTo>
                    <a:cubicBezTo>
                      <a:pt x="908" y="33"/>
                      <a:pt x="908" y="33"/>
                      <a:pt x="908" y="33"/>
                    </a:cubicBezTo>
                    <a:cubicBezTo>
                      <a:pt x="920" y="41"/>
                      <a:pt x="920" y="41"/>
                      <a:pt x="920" y="41"/>
                    </a:cubicBezTo>
                    <a:cubicBezTo>
                      <a:pt x="929" y="27"/>
                      <a:pt x="929" y="27"/>
                      <a:pt x="929" y="27"/>
                    </a:cubicBezTo>
                    <a:cubicBezTo>
                      <a:pt x="943" y="30"/>
                      <a:pt x="943" y="30"/>
                      <a:pt x="943" y="30"/>
                    </a:cubicBezTo>
                    <a:cubicBezTo>
                      <a:pt x="953" y="39"/>
                      <a:pt x="953" y="39"/>
                      <a:pt x="953" y="39"/>
                    </a:cubicBezTo>
                    <a:cubicBezTo>
                      <a:pt x="982" y="38"/>
                      <a:pt x="982" y="38"/>
                      <a:pt x="982" y="38"/>
                    </a:cubicBezTo>
                    <a:cubicBezTo>
                      <a:pt x="1000" y="16"/>
                      <a:pt x="1000" y="16"/>
                      <a:pt x="1000" y="16"/>
                    </a:cubicBezTo>
                    <a:cubicBezTo>
                      <a:pt x="1012" y="16"/>
                      <a:pt x="1012" y="16"/>
                      <a:pt x="1012" y="16"/>
                    </a:cubicBezTo>
                    <a:cubicBezTo>
                      <a:pt x="1021" y="5"/>
                      <a:pt x="1021" y="5"/>
                      <a:pt x="1021" y="5"/>
                    </a:cubicBezTo>
                    <a:cubicBezTo>
                      <a:pt x="1036" y="6"/>
                      <a:pt x="1036" y="6"/>
                      <a:pt x="1036" y="6"/>
                    </a:cubicBezTo>
                    <a:cubicBezTo>
                      <a:pt x="1044" y="0"/>
                      <a:pt x="1044" y="0"/>
                      <a:pt x="1044" y="0"/>
                    </a:cubicBezTo>
                    <a:cubicBezTo>
                      <a:pt x="1054" y="4"/>
                      <a:pt x="1054" y="4"/>
                      <a:pt x="1054" y="4"/>
                    </a:cubicBezTo>
                    <a:cubicBezTo>
                      <a:pt x="1067" y="28"/>
                      <a:pt x="1067" y="28"/>
                      <a:pt x="1067" y="28"/>
                    </a:cubicBezTo>
                  </a:path>
                </a:pathLst>
              </a:custGeom>
              <a:noFill/>
              <a:ln w="15875" cap="flat">
                <a:solidFill>
                  <a:srgbClr val="F7FA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grpSp>
        <p:sp>
          <p:nvSpPr>
            <p:cNvPr id="14" name="Rectangle 13"/>
            <p:cNvSpPr/>
            <p:nvPr/>
          </p:nvSpPr>
          <p:spPr>
            <a:xfrm>
              <a:off x="5348634" y="3886202"/>
              <a:ext cx="2705181" cy="23193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15" name="Group 14"/>
            <p:cNvGrpSpPr/>
            <p:nvPr/>
          </p:nvGrpSpPr>
          <p:grpSpPr>
            <a:xfrm rot="16200000">
              <a:off x="6946007" y="2929301"/>
              <a:ext cx="45719" cy="1951935"/>
              <a:chOff x="1533439" y="4194480"/>
              <a:chExt cx="195353" cy="1951935"/>
            </a:xfrm>
            <a:noFill/>
          </p:grpSpPr>
          <p:cxnSp>
            <p:nvCxnSpPr>
              <p:cNvPr id="77" name="Straight Connector 76"/>
              <p:cNvCxnSpPr/>
              <p:nvPr/>
            </p:nvCxnSpPr>
            <p:spPr>
              <a:xfrm>
                <a:off x="1533443" y="4194480"/>
                <a:ext cx="195345"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533441" y="4845294"/>
                <a:ext cx="195344"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533441" y="5495655"/>
                <a:ext cx="195344"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533439" y="6146415"/>
                <a:ext cx="195353"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5343094" y="4146120"/>
              <a:ext cx="45719" cy="1542355"/>
              <a:chOff x="1533439" y="4604060"/>
              <a:chExt cx="195353" cy="1542355"/>
            </a:xfrm>
            <a:noFill/>
          </p:grpSpPr>
          <p:cxnSp>
            <p:nvCxnSpPr>
              <p:cNvPr id="73" name="Straight Connector 72"/>
              <p:cNvCxnSpPr/>
              <p:nvPr/>
            </p:nvCxnSpPr>
            <p:spPr>
              <a:xfrm>
                <a:off x="1533443" y="4604060"/>
                <a:ext cx="195344"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533439" y="5116758"/>
                <a:ext cx="195344"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533439" y="5631388"/>
                <a:ext cx="195344"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533439" y="6146415"/>
                <a:ext cx="195353"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rot="10800000">
              <a:off x="8013894" y="4146120"/>
              <a:ext cx="45719" cy="1542355"/>
              <a:chOff x="1533439" y="4604060"/>
              <a:chExt cx="195353" cy="1542355"/>
            </a:xfrm>
            <a:noFill/>
          </p:grpSpPr>
          <p:cxnSp>
            <p:nvCxnSpPr>
              <p:cNvPr id="69" name="Straight Connector 68"/>
              <p:cNvCxnSpPr/>
              <p:nvPr/>
            </p:nvCxnSpPr>
            <p:spPr>
              <a:xfrm>
                <a:off x="1533443" y="4604060"/>
                <a:ext cx="195344"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33439" y="5116758"/>
                <a:ext cx="195344"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533439" y="5631388"/>
                <a:ext cx="195344"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533439" y="6146415"/>
                <a:ext cx="195353" cy="0"/>
              </a:xfrm>
              <a:prstGeom prst="line">
                <a:avLst/>
              </a:prstGeom>
              <a:grpFill/>
              <a:ln>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rot="16200000">
              <a:off x="5836867" y="4092806"/>
              <a:ext cx="2264000" cy="1951935"/>
              <a:chOff x="1533439" y="4194480"/>
              <a:chExt cx="195353" cy="1951935"/>
            </a:xfrm>
            <a:noFill/>
          </p:grpSpPr>
          <p:cxnSp>
            <p:nvCxnSpPr>
              <p:cNvPr id="65" name="Straight Connector 64"/>
              <p:cNvCxnSpPr/>
              <p:nvPr/>
            </p:nvCxnSpPr>
            <p:spPr>
              <a:xfrm>
                <a:off x="1533443" y="4194480"/>
                <a:ext cx="195345"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533441" y="4845294"/>
                <a:ext cx="195344"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533441" y="5495655"/>
                <a:ext cx="195344"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533439" y="6146415"/>
                <a:ext cx="195353"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rot="10800000">
              <a:off x="5345907" y="3941238"/>
              <a:ext cx="2712243" cy="1747236"/>
              <a:chOff x="1527673" y="4604060"/>
              <a:chExt cx="205240" cy="1747236"/>
            </a:xfrm>
            <a:noFill/>
          </p:grpSpPr>
          <p:cxnSp>
            <p:nvCxnSpPr>
              <p:cNvPr id="48" name="Straight Connector 47"/>
              <p:cNvCxnSpPr/>
              <p:nvPr/>
            </p:nvCxnSpPr>
            <p:spPr>
              <a:xfrm>
                <a:off x="1533443" y="4604060"/>
                <a:ext cx="195344"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533439" y="5116758"/>
                <a:ext cx="195344"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33439" y="5631388"/>
                <a:ext cx="195344"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533439" y="6146415"/>
                <a:ext cx="195353"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0800000" flipH="1">
                <a:off x="1527673" y="6351296"/>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0800000" flipH="1">
                <a:off x="1527673" y="6298735"/>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0800000" flipH="1">
                <a:off x="1527673" y="6246521"/>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0800000" flipH="1">
                <a:off x="1527673" y="6193960"/>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flipH="1">
                <a:off x="1527673" y="6094119"/>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0800000" flipH="1">
                <a:off x="1527673" y="6041558"/>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0800000" flipH="1">
                <a:off x="1527673" y="5989344"/>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0800000" flipH="1">
                <a:off x="1527673" y="5936783"/>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0800000" flipH="1">
                <a:off x="1527673" y="5888680"/>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0800000" flipH="1">
                <a:off x="1527673" y="5836119"/>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0800000" flipH="1">
                <a:off x="1527673" y="5783905"/>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0800000" flipH="1">
                <a:off x="1527673" y="5731344"/>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0800000" flipH="1">
                <a:off x="1527673" y="5681665"/>
                <a:ext cx="205240" cy="0"/>
              </a:xfrm>
              <a:prstGeom prst="line">
                <a:avLst/>
              </a:prstGeom>
              <a:grpFill/>
              <a:ln>
                <a:solidFill>
                  <a:srgbClr val="BFBFBF"/>
                </a:solidFill>
                <a:prstDash val="sysDot"/>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5018406" y="4025740"/>
              <a:ext cx="386644" cy="215444"/>
            </a:xfrm>
            <a:prstGeom prst="rect">
              <a:avLst/>
            </a:prstGeom>
            <a:noFill/>
          </p:spPr>
          <p:txBody>
            <a:bodyPr wrap="none" rtlCol="0" anchor="ctr">
              <a:noAutofit/>
            </a:bodyPr>
            <a:lstStyle/>
            <a:p>
              <a:pPr algn="r"/>
              <a:r>
                <a:rPr lang="en-US" sz="800" dirty="0"/>
                <a:t>0.60</a:t>
              </a:r>
            </a:p>
          </p:txBody>
        </p:sp>
        <p:sp>
          <p:nvSpPr>
            <p:cNvPr id="21" name="TextBox 20"/>
            <p:cNvSpPr txBox="1"/>
            <p:nvPr/>
          </p:nvSpPr>
          <p:spPr>
            <a:xfrm>
              <a:off x="6229907" y="3518792"/>
              <a:ext cx="858440" cy="276999"/>
            </a:xfrm>
            <a:prstGeom prst="rect">
              <a:avLst/>
            </a:prstGeom>
            <a:noFill/>
          </p:spPr>
          <p:txBody>
            <a:bodyPr wrap="none" rtlCol="0" anchor="ctr">
              <a:noAutofit/>
            </a:bodyPr>
            <a:lstStyle/>
            <a:p>
              <a:pPr algn="ctr"/>
              <a:r>
                <a:rPr lang="en-US" sz="1200" b="1" dirty="0"/>
                <a:t>Test AUC</a:t>
              </a:r>
            </a:p>
          </p:txBody>
        </p:sp>
        <p:sp>
          <p:nvSpPr>
            <p:cNvPr id="22" name="TextBox 21"/>
            <p:cNvSpPr txBox="1"/>
            <p:nvPr/>
          </p:nvSpPr>
          <p:spPr>
            <a:xfrm>
              <a:off x="6413324" y="6313738"/>
              <a:ext cx="575799" cy="246221"/>
            </a:xfrm>
            <a:prstGeom prst="rect">
              <a:avLst/>
            </a:prstGeom>
            <a:noFill/>
          </p:spPr>
          <p:txBody>
            <a:bodyPr wrap="none" rtlCol="0" anchor="ctr">
              <a:noAutofit/>
            </a:bodyPr>
            <a:lstStyle/>
            <a:p>
              <a:pPr algn="ctr"/>
              <a:r>
                <a:rPr lang="en-US" sz="1000" b="1" dirty="0"/>
                <a:t>Epoch</a:t>
              </a:r>
            </a:p>
          </p:txBody>
        </p:sp>
        <p:sp>
          <p:nvSpPr>
            <p:cNvPr id="23" name="TextBox 22"/>
            <p:cNvSpPr txBox="1"/>
            <p:nvPr/>
          </p:nvSpPr>
          <p:spPr>
            <a:xfrm>
              <a:off x="5018406" y="4540838"/>
              <a:ext cx="386644" cy="215444"/>
            </a:xfrm>
            <a:prstGeom prst="rect">
              <a:avLst/>
            </a:prstGeom>
            <a:noFill/>
          </p:spPr>
          <p:txBody>
            <a:bodyPr wrap="none" rtlCol="0" anchor="ctr">
              <a:noAutofit/>
            </a:bodyPr>
            <a:lstStyle/>
            <a:p>
              <a:pPr algn="r"/>
              <a:r>
                <a:rPr lang="en-US" sz="800" dirty="0"/>
                <a:t>0.59</a:t>
              </a:r>
            </a:p>
          </p:txBody>
        </p:sp>
        <p:sp>
          <p:nvSpPr>
            <p:cNvPr id="24" name="TextBox 23"/>
            <p:cNvSpPr txBox="1"/>
            <p:nvPr/>
          </p:nvSpPr>
          <p:spPr>
            <a:xfrm>
              <a:off x="5018406" y="5060127"/>
              <a:ext cx="386644" cy="215444"/>
            </a:xfrm>
            <a:prstGeom prst="rect">
              <a:avLst/>
            </a:prstGeom>
            <a:noFill/>
          </p:spPr>
          <p:txBody>
            <a:bodyPr wrap="none" rtlCol="0" anchor="ctr">
              <a:noAutofit/>
            </a:bodyPr>
            <a:lstStyle/>
            <a:p>
              <a:pPr algn="r"/>
              <a:r>
                <a:rPr lang="en-US" sz="800" dirty="0"/>
                <a:t>0.58</a:t>
              </a:r>
            </a:p>
          </p:txBody>
        </p:sp>
        <p:sp>
          <p:nvSpPr>
            <p:cNvPr id="25" name="TextBox 24"/>
            <p:cNvSpPr txBox="1"/>
            <p:nvPr/>
          </p:nvSpPr>
          <p:spPr>
            <a:xfrm>
              <a:off x="5018406" y="5580062"/>
              <a:ext cx="386644" cy="215444"/>
            </a:xfrm>
            <a:prstGeom prst="rect">
              <a:avLst/>
            </a:prstGeom>
            <a:noFill/>
          </p:spPr>
          <p:txBody>
            <a:bodyPr wrap="none" rtlCol="0" anchor="ctr">
              <a:noAutofit/>
            </a:bodyPr>
            <a:lstStyle/>
            <a:p>
              <a:pPr algn="r"/>
              <a:r>
                <a:rPr lang="en-US" sz="800" dirty="0"/>
                <a:t>0.57</a:t>
              </a:r>
            </a:p>
          </p:txBody>
        </p:sp>
        <p:sp>
          <p:nvSpPr>
            <p:cNvPr id="26" name="TextBox 25"/>
            <p:cNvSpPr txBox="1"/>
            <p:nvPr/>
          </p:nvSpPr>
          <p:spPr>
            <a:xfrm>
              <a:off x="5018406" y="6081640"/>
              <a:ext cx="386644" cy="215444"/>
            </a:xfrm>
            <a:prstGeom prst="rect">
              <a:avLst/>
            </a:prstGeom>
            <a:noFill/>
          </p:spPr>
          <p:txBody>
            <a:bodyPr wrap="none" rtlCol="0" anchor="ctr">
              <a:noAutofit/>
            </a:bodyPr>
            <a:lstStyle/>
            <a:p>
              <a:pPr algn="r"/>
              <a:r>
                <a:rPr lang="en-US" sz="800" dirty="0"/>
                <a:t>0.56</a:t>
              </a:r>
            </a:p>
          </p:txBody>
        </p:sp>
        <p:sp>
          <p:nvSpPr>
            <p:cNvPr id="27" name="TextBox 26"/>
            <p:cNvSpPr txBox="1"/>
            <p:nvPr/>
          </p:nvSpPr>
          <p:spPr>
            <a:xfrm>
              <a:off x="5229351" y="6172529"/>
              <a:ext cx="242374" cy="215444"/>
            </a:xfrm>
            <a:prstGeom prst="rect">
              <a:avLst/>
            </a:prstGeom>
            <a:noFill/>
          </p:spPr>
          <p:txBody>
            <a:bodyPr wrap="none" rtlCol="0" anchor="ctr">
              <a:noAutofit/>
            </a:bodyPr>
            <a:lstStyle/>
            <a:p>
              <a:pPr algn="ctr"/>
              <a:r>
                <a:rPr lang="en-US" sz="800" dirty="0"/>
                <a:t>0</a:t>
              </a:r>
            </a:p>
          </p:txBody>
        </p:sp>
        <p:sp>
          <p:nvSpPr>
            <p:cNvPr id="28" name="TextBox 27"/>
            <p:cNvSpPr txBox="1"/>
            <p:nvPr/>
          </p:nvSpPr>
          <p:spPr>
            <a:xfrm>
              <a:off x="5828222" y="6172529"/>
              <a:ext cx="328937" cy="215444"/>
            </a:xfrm>
            <a:prstGeom prst="rect">
              <a:avLst/>
            </a:prstGeom>
            <a:noFill/>
          </p:spPr>
          <p:txBody>
            <a:bodyPr wrap="none" rtlCol="0" anchor="ctr">
              <a:noAutofit/>
            </a:bodyPr>
            <a:lstStyle/>
            <a:p>
              <a:pPr algn="ctr"/>
              <a:r>
                <a:rPr lang="en-US" sz="800" dirty="0"/>
                <a:t>0.5</a:t>
              </a:r>
            </a:p>
          </p:txBody>
        </p:sp>
        <p:sp>
          <p:nvSpPr>
            <p:cNvPr id="29" name="TextBox 28"/>
            <p:cNvSpPr txBox="1"/>
            <p:nvPr/>
          </p:nvSpPr>
          <p:spPr>
            <a:xfrm>
              <a:off x="6518033" y="6172529"/>
              <a:ext cx="242374" cy="215444"/>
            </a:xfrm>
            <a:prstGeom prst="rect">
              <a:avLst/>
            </a:prstGeom>
            <a:noFill/>
          </p:spPr>
          <p:txBody>
            <a:bodyPr wrap="none" rtlCol="0" anchor="ctr">
              <a:noAutofit/>
            </a:bodyPr>
            <a:lstStyle/>
            <a:p>
              <a:pPr algn="ctr"/>
              <a:r>
                <a:rPr lang="en-US" sz="800" dirty="0"/>
                <a:t>1</a:t>
              </a:r>
            </a:p>
          </p:txBody>
        </p:sp>
        <p:sp>
          <p:nvSpPr>
            <p:cNvPr id="30" name="TextBox 29"/>
            <p:cNvSpPr txBox="1"/>
            <p:nvPr/>
          </p:nvSpPr>
          <p:spPr>
            <a:xfrm>
              <a:off x="7125179" y="6172529"/>
              <a:ext cx="328937" cy="215444"/>
            </a:xfrm>
            <a:prstGeom prst="rect">
              <a:avLst/>
            </a:prstGeom>
            <a:noFill/>
          </p:spPr>
          <p:txBody>
            <a:bodyPr wrap="none" rtlCol="0" anchor="ctr">
              <a:noAutofit/>
            </a:bodyPr>
            <a:lstStyle/>
            <a:p>
              <a:pPr algn="ctr"/>
              <a:r>
                <a:rPr lang="en-US" sz="800" dirty="0"/>
                <a:t>1.5</a:t>
              </a:r>
            </a:p>
          </p:txBody>
        </p:sp>
        <p:sp>
          <p:nvSpPr>
            <p:cNvPr id="31" name="TextBox 30"/>
            <p:cNvSpPr txBox="1"/>
            <p:nvPr/>
          </p:nvSpPr>
          <p:spPr>
            <a:xfrm>
              <a:off x="7826586" y="6172529"/>
              <a:ext cx="242374" cy="215444"/>
            </a:xfrm>
            <a:prstGeom prst="rect">
              <a:avLst/>
            </a:prstGeom>
            <a:noFill/>
          </p:spPr>
          <p:txBody>
            <a:bodyPr wrap="none" rtlCol="0" anchor="ctr">
              <a:noAutofit/>
            </a:bodyPr>
            <a:lstStyle/>
            <a:p>
              <a:pPr algn="ctr"/>
              <a:r>
                <a:rPr lang="en-US" sz="800" dirty="0"/>
                <a:t>2</a:t>
              </a:r>
            </a:p>
          </p:txBody>
        </p:sp>
        <p:sp>
          <p:nvSpPr>
            <p:cNvPr id="32" name="TextBox 31"/>
            <p:cNvSpPr txBox="1"/>
            <p:nvPr/>
          </p:nvSpPr>
          <p:spPr>
            <a:xfrm rot="16200000">
              <a:off x="4774440" y="4932492"/>
              <a:ext cx="401072" cy="215444"/>
            </a:xfrm>
            <a:prstGeom prst="rect">
              <a:avLst/>
            </a:prstGeom>
            <a:noFill/>
          </p:spPr>
          <p:txBody>
            <a:bodyPr wrap="none" rtlCol="0" anchor="ctr">
              <a:noAutofit/>
            </a:bodyPr>
            <a:lstStyle/>
            <a:p>
              <a:pPr algn="ctr"/>
              <a:r>
                <a:rPr lang="en-US" sz="800" dirty="0"/>
                <a:t>AUC</a:t>
              </a:r>
            </a:p>
          </p:txBody>
        </p:sp>
        <p:grpSp>
          <p:nvGrpSpPr>
            <p:cNvPr id="33" name="Group 32"/>
            <p:cNvGrpSpPr/>
            <p:nvPr/>
          </p:nvGrpSpPr>
          <p:grpSpPr>
            <a:xfrm>
              <a:off x="6137329" y="5167166"/>
              <a:ext cx="1684992" cy="976463"/>
              <a:chOff x="6137329" y="5121125"/>
              <a:chExt cx="1684992" cy="1016144"/>
            </a:xfrm>
          </p:grpSpPr>
          <p:sp>
            <p:nvSpPr>
              <p:cNvPr id="34" name="Rectangle 33"/>
              <p:cNvSpPr/>
              <p:nvPr/>
            </p:nvSpPr>
            <p:spPr>
              <a:xfrm>
                <a:off x="6137329" y="5142179"/>
                <a:ext cx="1650569" cy="98874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 name="TextBox 34"/>
              <p:cNvSpPr txBox="1"/>
              <p:nvPr/>
            </p:nvSpPr>
            <p:spPr>
              <a:xfrm>
                <a:off x="6336017" y="5121125"/>
                <a:ext cx="758541" cy="215444"/>
              </a:xfrm>
              <a:prstGeom prst="rect">
                <a:avLst/>
              </a:prstGeom>
              <a:noFill/>
            </p:spPr>
            <p:txBody>
              <a:bodyPr wrap="none" rtlCol="0" anchor="ctr">
                <a:noAutofit/>
              </a:bodyPr>
              <a:lstStyle/>
              <a:p>
                <a:r>
                  <a:rPr lang="en-US" sz="800" dirty="0"/>
                  <a:t>No Goods id</a:t>
                </a:r>
              </a:p>
            </p:txBody>
          </p:sp>
          <p:sp>
            <p:nvSpPr>
              <p:cNvPr id="36" name="TextBox 35"/>
              <p:cNvSpPr txBox="1"/>
              <p:nvPr/>
            </p:nvSpPr>
            <p:spPr>
              <a:xfrm>
                <a:off x="6336017" y="5281265"/>
                <a:ext cx="1172116" cy="215444"/>
              </a:xfrm>
              <a:prstGeom prst="rect">
                <a:avLst/>
              </a:prstGeom>
              <a:noFill/>
            </p:spPr>
            <p:txBody>
              <a:bodyPr wrap="none" rtlCol="0" anchor="ctr">
                <a:noAutofit/>
              </a:bodyPr>
              <a:lstStyle/>
              <a:p>
                <a:r>
                  <a:rPr lang="en-US" sz="800" dirty="0"/>
                  <a:t>Goods id without Reg</a:t>
                </a:r>
              </a:p>
            </p:txBody>
          </p:sp>
          <p:sp>
            <p:nvSpPr>
              <p:cNvPr id="37" name="TextBox 36"/>
              <p:cNvSpPr txBox="1"/>
              <p:nvPr/>
            </p:nvSpPr>
            <p:spPr>
              <a:xfrm>
                <a:off x="6336017" y="5441405"/>
                <a:ext cx="994183" cy="215444"/>
              </a:xfrm>
              <a:prstGeom prst="rect">
                <a:avLst/>
              </a:prstGeom>
              <a:noFill/>
            </p:spPr>
            <p:txBody>
              <a:bodyPr wrap="none" rtlCol="0" anchor="ctr">
                <a:noAutofit/>
              </a:bodyPr>
              <a:lstStyle/>
              <a:p>
                <a:r>
                  <a:rPr lang="en-US" sz="800" dirty="0"/>
                  <a:t>Goods id Dropout</a:t>
                </a:r>
              </a:p>
            </p:txBody>
          </p:sp>
          <p:sp>
            <p:nvSpPr>
              <p:cNvPr id="38" name="TextBox 37"/>
              <p:cNvSpPr txBox="1"/>
              <p:nvPr/>
            </p:nvSpPr>
            <p:spPr>
              <a:xfrm>
                <a:off x="6336017" y="5601545"/>
                <a:ext cx="854721" cy="215444"/>
              </a:xfrm>
              <a:prstGeom prst="rect">
                <a:avLst/>
              </a:prstGeom>
              <a:noFill/>
            </p:spPr>
            <p:txBody>
              <a:bodyPr wrap="none" rtlCol="0" anchor="ctr">
                <a:noAutofit/>
              </a:bodyPr>
              <a:lstStyle/>
              <a:p>
                <a:r>
                  <a:rPr lang="en-US" sz="800" dirty="0"/>
                  <a:t>Goods id Filter</a:t>
                </a:r>
              </a:p>
            </p:txBody>
          </p:sp>
          <p:sp>
            <p:nvSpPr>
              <p:cNvPr id="39" name="TextBox 38"/>
              <p:cNvSpPr txBox="1"/>
              <p:nvPr/>
            </p:nvSpPr>
            <p:spPr>
              <a:xfrm>
                <a:off x="6336017" y="5761685"/>
                <a:ext cx="1486304" cy="215444"/>
              </a:xfrm>
              <a:prstGeom prst="rect">
                <a:avLst/>
              </a:prstGeom>
              <a:noFill/>
            </p:spPr>
            <p:txBody>
              <a:bodyPr wrap="none" rtlCol="0" anchor="ctr">
                <a:noAutofit/>
              </a:bodyPr>
              <a:lstStyle/>
              <a:p>
                <a:r>
                  <a:rPr lang="en-US" sz="800" dirty="0"/>
                  <a:t>Goods id with Reg in Difacto</a:t>
                </a:r>
              </a:p>
            </p:txBody>
          </p:sp>
          <p:sp>
            <p:nvSpPr>
              <p:cNvPr id="40" name="TextBox 39"/>
              <p:cNvSpPr txBox="1"/>
              <p:nvPr/>
            </p:nvSpPr>
            <p:spPr>
              <a:xfrm>
                <a:off x="6336017" y="5921825"/>
                <a:ext cx="1279517" cy="215444"/>
              </a:xfrm>
              <a:prstGeom prst="rect">
                <a:avLst/>
              </a:prstGeom>
              <a:noFill/>
            </p:spPr>
            <p:txBody>
              <a:bodyPr wrap="none" rtlCol="0" anchor="ctr">
                <a:noAutofit/>
              </a:bodyPr>
              <a:lstStyle/>
              <a:p>
                <a:r>
                  <a:rPr lang="en-US" sz="800" dirty="0"/>
                  <a:t>Goods id with MBA Reg</a:t>
                </a:r>
              </a:p>
            </p:txBody>
          </p:sp>
          <p:grpSp>
            <p:nvGrpSpPr>
              <p:cNvPr id="41" name="Group 40"/>
              <p:cNvGrpSpPr/>
              <p:nvPr/>
            </p:nvGrpSpPr>
            <p:grpSpPr>
              <a:xfrm>
                <a:off x="6189623" y="5233167"/>
                <a:ext cx="166524" cy="789042"/>
                <a:chOff x="4860131" y="5125887"/>
                <a:chExt cx="166524" cy="789042"/>
              </a:xfrm>
            </p:grpSpPr>
            <p:cxnSp>
              <p:nvCxnSpPr>
                <p:cNvPr id="42" name="Straight Connector 41"/>
                <p:cNvCxnSpPr/>
                <p:nvPr/>
              </p:nvCxnSpPr>
              <p:spPr>
                <a:xfrm>
                  <a:off x="4860131" y="5125887"/>
                  <a:ext cx="166524" cy="0"/>
                </a:xfrm>
                <a:prstGeom prst="line">
                  <a:avLst/>
                </a:prstGeom>
                <a:ln w="15875">
                  <a:solidFill>
                    <a:srgbClr val="8585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860131" y="5283646"/>
                  <a:ext cx="166524" cy="0"/>
                </a:xfrm>
                <a:prstGeom prst="line">
                  <a:avLst/>
                </a:prstGeom>
                <a:ln w="15875">
                  <a:solidFill>
                    <a:srgbClr val="91D39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860131" y="5441405"/>
                  <a:ext cx="166524" cy="0"/>
                </a:xfrm>
                <a:prstGeom prst="line">
                  <a:avLst/>
                </a:prstGeom>
                <a:ln w="15875">
                  <a:solidFill>
                    <a:srgbClr val="FF69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860131" y="5599164"/>
                  <a:ext cx="166524" cy="0"/>
                </a:xfrm>
                <a:prstGeom prst="line">
                  <a:avLst/>
                </a:prstGeom>
                <a:ln w="15875">
                  <a:solidFill>
                    <a:srgbClr val="99ECE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860131" y="5757170"/>
                  <a:ext cx="166524" cy="0"/>
                </a:xfrm>
                <a:prstGeom prst="line">
                  <a:avLst/>
                </a:prstGeom>
                <a:ln w="15875">
                  <a:solidFill>
                    <a:srgbClr val="FB65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860131" y="5914929"/>
                  <a:ext cx="166524" cy="0"/>
                </a:xfrm>
                <a:prstGeom prst="line">
                  <a:avLst/>
                </a:prstGeom>
                <a:ln w="15875">
                  <a:solidFill>
                    <a:srgbClr val="F7FA6A"/>
                  </a:solidFill>
                </a:ln>
              </p:spPr>
              <p:style>
                <a:lnRef idx="1">
                  <a:schemeClr val="accent1"/>
                </a:lnRef>
                <a:fillRef idx="0">
                  <a:schemeClr val="accent1"/>
                </a:fillRef>
                <a:effectRef idx="0">
                  <a:schemeClr val="accent1"/>
                </a:effectRef>
                <a:fontRef idx="minor">
                  <a:schemeClr val="tx1"/>
                </a:fontRef>
              </p:style>
            </p:cxnSp>
          </p:grpSp>
        </p:grpSp>
      </p:grpSp>
      <p:grpSp>
        <p:nvGrpSpPr>
          <p:cNvPr id="87" name="Group 86" descr="A complicated line graph shows that the loss of Goods id without reg drops off after almost 2 epoch." title="Train Loss"/>
          <p:cNvGrpSpPr/>
          <p:nvPr/>
        </p:nvGrpSpPr>
        <p:grpSpPr>
          <a:xfrm>
            <a:off x="1000962" y="3518792"/>
            <a:ext cx="3248783" cy="3041167"/>
            <a:chOff x="1000962" y="3518792"/>
            <a:chExt cx="3248783" cy="3041167"/>
          </a:xfrm>
        </p:grpSpPr>
        <p:sp>
          <p:nvSpPr>
            <p:cNvPr id="88" name="Rectangle 87"/>
            <p:cNvSpPr/>
            <p:nvPr/>
          </p:nvSpPr>
          <p:spPr>
            <a:xfrm>
              <a:off x="1533443" y="3862387"/>
              <a:ext cx="2705181" cy="2319338"/>
            </a:xfrm>
            <a:prstGeom prst="rect">
              <a:avLst/>
            </a:prstGeom>
            <a:solidFill>
              <a:srgbClr val="FBFBFB"/>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89" name="Group 88"/>
            <p:cNvGrpSpPr/>
            <p:nvPr/>
          </p:nvGrpSpPr>
          <p:grpSpPr>
            <a:xfrm>
              <a:off x="1574800" y="4030663"/>
              <a:ext cx="2570162" cy="1597025"/>
              <a:chOff x="1574800" y="4030663"/>
              <a:chExt cx="2570162" cy="1597025"/>
            </a:xfrm>
          </p:grpSpPr>
          <p:sp>
            <p:nvSpPr>
              <p:cNvPr id="152" name="Freeform 9"/>
              <p:cNvSpPr>
                <a:spLocks/>
              </p:cNvSpPr>
              <p:nvPr/>
            </p:nvSpPr>
            <p:spPr bwMode="auto">
              <a:xfrm>
                <a:off x="1577975" y="4046538"/>
                <a:ext cx="2474912" cy="1581150"/>
              </a:xfrm>
              <a:custGeom>
                <a:avLst/>
                <a:gdLst>
                  <a:gd name="T0" fmla="*/ 24 w 1559"/>
                  <a:gd name="T1" fmla="*/ 0 h 996"/>
                  <a:gd name="T2" fmla="*/ 64 w 1559"/>
                  <a:gd name="T3" fmla="*/ 28 h 996"/>
                  <a:gd name="T4" fmla="*/ 76 w 1559"/>
                  <a:gd name="T5" fmla="*/ 24 h 996"/>
                  <a:gd name="T6" fmla="*/ 112 w 1559"/>
                  <a:gd name="T7" fmla="*/ 64 h 996"/>
                  <a:gd name="T8" fmla="*/ 152 w 1559"/>
                  <a:gd name="T9" fmla="*/ 52 h 996"/>
                  <a:gd name="T10" fmla="*/ 188 w 1559"/>
                  <a:gd name="T11" fmla="*/ 24 h 996"/>
                  <a:gd name="T12" fmla="*/ 228 w 1559"/>
                  <a:gd name="T13" fmla="*/ 76 h 996"/>
                  <a:gd name="T14" fmla="*/ 277 w 1559"/>
                  <a:gd name="T15" fmla="*/ 84 h 996"/>
                  <a:gd name="T16" fmla="*/ 325 w 1559"/>
                  <a:gd name="T17" fmla="*/ 64 h 996"/>
                  <a:gd name="T18" fmla="*/ 361 w 1559"/>
                  <a:gd name="T19" fmla="*/ 108 h 996"/>
                  <a:gd name="T20" fmla="*/ 429 w 1559"/>
                  <a:gd name="T21" fmla="*/ 116 h 996"/>
                  <a:gd name="T22" fmla="*/ 501 w 1559"/>
                  <a:gd name="T23" fmla="*/ 116 h 996"/>
                  <a:gd name="T24" fmla="*/ 545 w 1559"/>
                  <a:gd name="T25" fmla="*/ 133 h 996"/>
                  <a:gd name="T26" fmla="*/ 601 w 1559"/>
                  <a:gd name="T27" fmla="*/ 124 h 996"/>
                  <a:gd name="T28" fmla="*/ 649 w 1559"/>
                  <a:gd name="T29" fmla="*/ 108 h 996"/>
                  <a:gd name="T30" fmla="*/ 689 w 1559"/>
                  <a:gd name="T31" fmla="*/ 129 h 996"/>
                  <a:gd name="T32" fmla="*/ 733 w 1559"/>
                  <a:gd name="T33" fmla="*/ 141 h 996"/>
                  <a:gd name="T34" fmla="*/ 749 w 1559"/>
                  <a:gd name="T35" fmla="*/ 193 h 996"/>
                  <a:gd name="T36" fmla="*/ 773 w 1559"/>
                  <a:gd name="T37" fmla="*/ 442 h 996"/>
                  <a:gd name="T38" fmla="*/ 810 w 1559"/>
                  <a:gd name="T39" fmla="*/ 494 h 996"/>
                  <a:gd name="T40" fmla="*/ 842 w 1559"/>
                  <a:gd name="T41" fmla="*/ 526 h 996"/>
                  <a:gd name="T42" fmla="*/ 866 w 1559"/>
                  <a:gd name="T43" fmla="*/ 554 h 996"/>
                  <a:gd name="T44" fmla="*/ 902 w 1559"/>
                  <a:gd name="T45" fmla="*/ 582 h 996"/>
                  <a:gd name="T46" fmla="*/ 946 w 1559"/>
                  <a:gd name="T47" fmla="*/ 558 h 996"/>
                  <a:gd name="T48" fmla="*/ 978 w 1559"/>
                  <a:gd name="T49" fmla="*/ 546 h 996"/>
                  <a:gd name="T50" fmla="*/ 1030 w 1559"/>
                  <a:gd name="T51" fmla="*/ 570 h 996"/>
                  <a:gd name="T52" fmla="*/ 1062 w 1559"/>
                  <a:gd name="T53" fmla="*/ 602 h 996"/>
                  <a:gd name="T54" fmla="*/ 1102 w 1559"/>
                  <a:gd name="T55" fmla="*/ 590 h 996"/>
                  <a:gd name="T56" fmla="*/ 1130 w 1559"/>
                  <a:gd name="T57" fmla="*/ 586 h 996"/>
                  <a:gd name="T58" fmla="*/ 1166 w 1559"/>
                  <a:gd name="T59" fmla="*/ 538 h 996"/>
                  <a:gd name="T60" fmla="*/ 1218 w 1559"/>
                  <a:gd name="T61" fmla="*/ 530 h 996"/>
                  <a:gd name="T62" fmla="*/ 1250 w 1559"/>
                  <a:gd name="T63" fmla="*/ 506 h 996"/>
                  <a:gd name="T64" fmla="*/ 1306 w 1559"/>
                  <a:gd name="T65" fmla="*/ 538 h 996"/>
                  <a:gd name="T66" fmla="*/ 1338 w 1559"/>
                  <a:gd name="T67" fmla="*/ 550 h 996"/>
                  <a:gd name="T68" fmla="*/ 1371 w 1559"/>
                  <a:gd name="T69" fmla="*/ 498 h 996"/>
                  <a:gd name="T70" fmla="*/ 1403 w 1559"/>
                  <a:gd name="T71" fmla="*/ 506 h 996"/>
                  <a:gd name="T72" fmla="*/ 1455 w 1559"/>
                  <a:gd name="T73" fmla="*/ 474 h 996"/>
                  <a:gd name="T74" fmla="*/ 1507 w 1559"/>
                  <a:gd name="T75" fmla="*/ 462 h 996"/>
                  <a:gd name="T76" fmla="*/ 1535 w 1559"/>
                  <a:gd name="T77" fmla="*/ 65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59" h="996">
                    <a:moveTo>
                      <a:pt x="0" y="0"/>
                    </a:moveTo>
                    <a:lnTo>
                      <a:pt x="24" y="0"/>
                    </a:lnTo>
                    <a:lnTo>
                      <a:pt x="52" y="28"/>
                    </a:lnTo>
                    <a:lnTo>
                      <a:pt x="64" y="28"/>
                    </a:lnTo>
                    <a:lnTo>
                      <a:pt x="68" y="24"/>
                    </a:lnTo>
                    <a:lnTo>
                      <a:pt x="76" y="24"/>
                    </a:lnTo>
                    <a:lnTo>
                      <a:pt x="92" y="56"/>
                    </a:lnTo>
                    <a:lnTo>
                      <a:pt x="112" y="64"/>
                    </a:lnTo>
                    <a:lnTo>
                      <a:pt x="120" y="48"/>
                    </a:lnTo>
                    <a:lnTo>
                      <a:pt x="152" y="52"/>
                    </a:lnTo>
                    <a:lnTo>
                      <a:pt x="164" y="60"/>
                    </a:lnTo>
                    <a:lnTo>
                      <a:pt x="188" y="24"/>
                    </a:lnTo>
                    <a:lnTo>
                      <a:pt x="212" y="64"/>
                    </a:lnTo>
                    <a:lnTo>
                      <a:pt x="228" y="76"/>
                    </a:lnTo>
                    <a:lnTo>
                      <a:pt x="248" y="56"/>
                    </a:lnTo>
                    <a:lnTo>
                      <a:pt x="277" y="84"/>
                    </a:lnTo>
                    <a:lnTo>
                      <a:pt x="305" y="64"/>
                    </a:lnTo>
                    <a:lnTo>
                      <a:pt x="325" y="64"/>
                    </a:lnTo>
                    <a:lnTo>
                      <a:pt x="349" y="96"/>
                    </a:lnTo>
                    <a:lnTo>
                      <a:pt x="361" y="108"/>
                    </a:lnTo>
                    <a:lnTo>
                      <a:pt x="381" y="80"/>
                    </a:lnTo>
                    <a:lnTo>
                      <a:pt x="429" y="116"/>
                    </a:lnTo>
                    <a:lnTo>
                      <a:pt x="449" y="80"/>
                    </a:lnTo>
                    <a:lnTo>
                      <a:pt x="501" y="116"/>
                    </a:lnTo>
                    <a:lnTo>
                      <a:pt x="513" y="100"/>
                    </a:lnTo>
                    <a:lnTo>
                      <a:pt x="545" y="133"/>
                    </a:lnTo>
                    <a:lnTo>
                      <a:pt x="577" y="100"/>
                    </a:lnTo>
                    <a:lnTo>
                      <a:pt x="601" y="124"/>
                    </a:lnTo>
                    <a:lnTo>
                      <a:pt x="633" y="141"/>
                    </a:lnTo>
                    <a:lnTo>
                      <a:pt x="649" y="108"/>
                    </a:lnTo>
                    <a:lnTo>
                      <a:pt x="673" y="108"/>
                    </a:lnTo>
                    <a:lnTo>
                      <a:pt x="689" y="129"/>
                    </a:lnTo>
                    <a:lnTo>
                      <a:pt x="705" y="124"/>
                    </a:lnTo>
                    <a:lnTo>
                      <a:pt x="733" y="141"/>
                    </a:lnTo>
                    <a:lnTo>
                      <a:pt x="741" y="141"/>
                    </a:lnTo>
                    <a:lnTo>
                      <a:pt x="749" y="193"/>
                    </a:lnTo>
                    <a:lnTo>
                      <a:pt x="765" y="317"/>
                    </a:lnTo>
                    <a:lnTo>
                      <a:pt x="773" y="442"/>
                    </a:lnTo>
                    <a:lnTo>
                      <a:pt x="797" y="486"/>
                    </a:lnTo>
                    <a:lnTo>
                      <a:pt x="810" y="494"/>
                    </a:lnTo>
                    <a:lnTo>
                      <a:pt x="826" y="530"/>
                    </a:lnTo>
                    <a:lnTo>
                      <a:pt x="842" y="526"/>
                    </a:lnTo>
                    <a:lnTo>
                      <a:pt x="858" y="534"/>
                    </a:lnTo>
                    <a:lnTo>
                      <a:pt x="866" y="554"/>
                    </a:lnTo>
                    <a:lnTo>
                      <a:pt x="874" y="574"/>
                    </a:lnTo>
                    <a:lnTo>
                      <a:pt x="902" y="582"/>
                    </a:lnTo>
                    <a:lnTo>
                      <a:pt x="910" y="586"/>
                    </a:lnTo>
                    <a:lnTo>
                      <a:pt x="946" y="558"/>
                    </a:lnTo>
                    <a:lnTo>
                      <a:pt x="962" y="566"/>
                    </a:lnTo>
                    <a:lnTo>
                      <a:pt x="978" y="546"/>
                    </a:lnTo>
                    <a:lnTo>
                      <a:pt x="994" y="574"/>
                    </a:lnTo>
                    <a:lnTo>
                      <a:pt x="1030" y="570"/>
                    </a:lnTo>
                    <a:lnTo>
                      <a:pt x="1046" y="590"/>
                    </a:lnTo>
                    <a:lnTo>
                      <a:pt x="1062" y="602"/>
                    </a:lnTo>
                    <a:lnTo>
                      <a:pt x="1082" y="578"/>
                    </a:lnTo>
                    <a:lnTo>
                      <a:pt x="1102" y="590"/>
                    </a:lnTo>
                    <a:lnTo>
                      <a:pt x="1114" y="578"/>
                    </a:lnTo>
                    <a:lnTo>
                      <a:pt x="1130" y="586"/>
                    </a:lnTo>
                    <a:lnTo>
                      <a:pt x="1150" y="586"/>
                    </a:lnTo>
                    <a:lnTo>
                      <a:pt x="1166" y="538"/>
                    </a:lnTo>
                    <a:lnTo>
                      <a:pt x="1194" y="550"/>
                    </a:lnTo>
                    <a:lnTo>
                      <a:pt x="1218" y="530"/>
                    </a:lnTo>
                    <a:lnTo>
                      <a:pt x="1234" y="542"/>
                    </a:lnTo>
                    <a:lnTo>
                      <a:pt x="1250" y="506"/>
                    </a:lnTo>
                    <a:lnTo>
                      <a:pt x="1286" y="538"/>
                    </a:lnTo>
                    <a:lnTo>
                      <a:pt x="1306" y="538"/>
                    </a:lnTo>
                    <a:lnTo>
                      <a:pt x="1318" y="550"/>
                    </a:lnTo>
                    <a:lnTo>
                      <a:pt x="1338" y="550"/>
                    </a:lnTo>
                    <a:lnTo>
                      <a:pt x="1355" y="506"/>
                    </a:lnTo>
                    <a:lnTo>
                      <a:pt x="1371" y="498"/>
                    </a:lnTo>
                    <a:lnTo>
                      <a:pt x="1387" y="530"/>
                    </a:lnTo>
                    <a:lnTo>
                      <a:pt x="1403" y="506"/>
                    </a:lnTo>
                    <a:lnTo>
                      <a:pt x="1427" y="502"/>
                    </a:lnTo>
                    <a:lnTo>
                      <a:pt x="1455" y="474"/>
                    </a:lnTo>
                    <a:lnTo>
                      <a:pt x="1475" y="486"/>
                    </a:lnTo>
                    <a:lnTo>
                      <a:pt x="1507" y="462"/>
                    </a:lnTo>
                    <a:lnTo>
                      <a:pt x="1527" y="502"/>
                    </a:lnTo>
                    <a:lnTo>
                      <a:pt x="1535" y="659"/>
                    </a:lnTo>
                    <a:lnTo>
                      <a:pt x="1559" y="996"/>
                    </a:lnTo>
                  </a:path>
                </a:pathLst>
              </a:custGeom>
              <a:noFill/>
              <a:ln w="15875" cap="flat">
                <a:solidFill>
                  <a:srgbClr val="91D3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153" name="Freeform 10"/>
              <p:cNvSpPr>
                <a:spLocks/>
              </p:cNvSpPr>
              <p:nvPr/>
            </p:nvSpPr>
            <p:spPr bwMode="auto">
              <a:xfrm>
                <a:off x="1581150" y="4049713"/>
                <a:ext cx="2557462" cy="657225"/>
              </a:xfrm>
              <a:custGeom>
                <a:avLst/>
                <a:gdLst>
                  <a:gd name="T0" fmla="*/ 20 w 1611"/>
                  <a:gd name="T1" fmla="*/ 0 h 414"/>
                  <a:gd name="T2" fmla="*/ 56 w 1611"/>
                  <a:gd name="T3" fmla="*/ 28 h 414"/>
                  <a:gd name="T4" fmla="*/ 72 w 1611"/>
                  <a:gd name="T5" fmla="*/ 20 h 414"/>
                  <a:gd name="T6" fmla="*/ 92 w 1611"/>
                  <a:gd name="T7" fmla="*/ 60 h 414"/>
                  <a:gd name="T8" fmla="*/ 124 w 1611"/>
                  <a:gd name="T9" fmla="*/ 48 h 414"/>
                  <a:gd name="T10" fmla="*/ 168 w 1611"/>
                  <a:gd name="T11" fmla="*/ 48 h 414"/>
                  <a:gd name="T12" fmla="*/ 188 w 1611"/>
                  <a:gd name="T13" fmla="*/ 28 h 414"/>
                  <a:gd name="T14" fmla="*/ 208 w 1611"/>
                  <a:gd name="T15" fmla="*/ 60 h 414"/>
                  <a:gd name="T16" fmla="*/ 240 w 1611"/>
                  <a:gd name="T17" fmla="*/ 56 h 414"/>
                  <a:gd name="T18" fmla="*/ 273 w 1611"/>
                  <a:gd name="T19" fmla="*/ 84 h 414"/>
                  <a:gd name="T20" fmla="*/ 313 w 1611"/>
                  <a:gd name="T21" fmla="*/ 60 h 414"/>
                  <a:gd name="T22" fmla="*/ 341 w 1611"/>
                  <a:gd name="T23" fmla="*/ 92 h 414"/>
                  <a:gd name="T24" fmla="*/ 365 w 1611"/>
                  <a:gd name="T25" fmla="*/ 100 h 414"/>
                  <a:gd name="T26" fmla="*/ 389 w 1611"/>
                  <a:gd name="T27" fmla="*/ 80 h 414"/>
                  <a:gd name="T28" fmla="*/ 429 w 1611"/>
                  <a:gd name="T29" fmla="*/ 116 h 414"/>
                  <a:gd name="T30" fmla="*/ 465 w 1611"/>
                  <a:gd name="T31" fmla="*/ 84 h 414"/>
                  <a:gd name="T32" fmla="*/ 501 w 1611"/>
                  <a:gd name="T33" fmla="*/ 116 h 414"/>
                  <a:gd name="T34" fmla="*/ 529 w 1611"/>
                  <a:gd name="T35" fmla="*/ 125 h 414"/>
                  <a:gd name="T36" fmla="*/ 557 w 1611"/>
                  <a:gd name="T37" fmla="*/ 116 h 414"/>
                  <a:gd name="T38" fmla="*/ 585 w 1611"/>
                  <a:gd name="T39" fmla="*/ 92 h 414"/>
                  <a:gd name="T40" fmla="*/ 605 w 1611"/>
                  <a:gd name="T41" fmla="*/ 120 h 414"/>
                  <a:gd name="T42" fmla="*/ 653 w 1611"/>
                  <a:gd name="T43" fmla="*/ 100 h 414"/>
                  <a:gd name="T44" fmla="*/ 689 w 1611"/>
                  <a:gd name="T45" fmla="*/ 120 h 414"/>
                  <a:gd name="T46" fmla="*/ 709 w 1611"/>
                  <a:gd name="T47" fmla="*/ 116 h 414"/>
                  <a:gd name="T48" fmla="*/ 753 w 1611"/>
                  <a:gd name="T49" fmla="*/ 137 h 414"/>
                  <a:gd name="T50" fmla="*/ 785 w 1611"/>
                  <a:gd name="T51" fmla="*/ 209 h 414"/>
                  <a:gd name="T52" fmla="*/ 806 w 1611"/>
                  <a:gd name="T53" fmla="*/ 189 h 414"/>
                  <a:gd name="T54" fmla="*/ 838 w 1611"/>
                  <a:gd name="T55" fmla="*/ 185 h 414"/>
                  <a:gd name="T56" fmla="*/ 870 w 1611"/>
                  <a:gd name="T57" fmla="*/ 209 h 414"/>
                  <a:gd name="T58" fmla="*/ 906 w 1611"/>
                  <a:gd name="T59" fmla="*/ 225 h 414"/>
                  <a:gd name="T60" fmla="*/ 962 w 1611"/>
                  <a:gd name="T61" fmla="*/ 197 h 414"/>
                  <a:gd name="T62" fmla="*/ 994 w 1611"/>
                  <a:gd name="T63" fmla="*/ 205 h 414"/>
                  <a:gd name="T64" fmla="*/ 1026 w 1611"/>
                  <a:gd name="T65" fmla="*/ 197 h 414"/>
                  <a:gd name="T66" fmla="*/ 1062 w 1611"/>
                  <a:gd name="T67" fmla="*/ 233 h 414"/>
                  <a:gd name="T68" fmla="*/ 1098 w 1611"/>
                  <a:gd name="T69" fmla="*/ 233 h 414"/>
                  <a:gd name="T70" fmla="*/ 1130 w 1611"/>
                  <a:gd name="T71" fmla="*/ 233 h 414"/>
                  <a:gd name="T72" fmla="*/ 1162 w 1611"/>
                  <a:gd name="T73" fmla="*/ 213 h 414"/>
                  <a:gd name="T74" fmla="*/ 1198 w 1611"/>
                  <a:gd name="T75" fmla="*/ 237 h 414"/>
                  <a:gd name="T76" fmla="*/ 1234 w 1611"/>
                  <a:gd name="T77" fmla="*/ 233 h 414"/>
                  <a:gd name="T78" fmla="*/ 1270 w 1611"/>
                  <a:gd name="T79" fmla="*/ 229 h 414"/>
                  <a:gd name="T80" fmla="*/ 1302 w 1611"/>
                  <a:gd name="T81" fmla="*/ 245 h 414"/>
                  <a:gd name="T82" fmla="*/ 1355 w 1611"/>
                  <a:gd name="T83" fmla="*/ 221 h 414"/>
                  <a:gd name="T84" fmla="*/ 1383 w 1611"/>
                  <a:gd name="T85" fmla="*/ 253 h 414"/>
                  <a:gd name="T86" fmla="*/ 1427 w 1611"/>
                  <a:gd name="T87" fmla="*/ 241 h 414"/>
                  <a:gd name="T88" fmla="*/ 1467 w 1611"/>
                  <a:gd name="T89" fmla="*/ 237 h 414"/>
                  <a:gd name="T90" fmla="*/ 1495 w 1611"/>
                  <a:gd name="T91" fmla="*/ 233 h 414"/>
                  <a:gd name="T92" fmla="*/ 1527 w 1611"/>
                  <a:gd name="T93" fmla="*/ 253 h 414"/>
                  <a:gd name="T94" fmla="*/ 1547 w 1611"/>
                  <a:gd name="T95" fmla="*/ 325 h 414"/>
                  <a:gd name="T96" fmla="*/ 1611 w 1611"/>
                  <a:gd name="T97" fmla="*/ 39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11" h="414">
                    <a:moveTo>
                      <a:pt x="0" y="0"/>
                    </a:moveTo>
                    <a:lnTo>
                      <a:pt x="20" y="0"/>
                    </a:lnTo>
                    <a:lnTo>
                      <a:pt x="48" y="24"/>
                    </a:lnTo>
                    <a:lnTo>
                      <a:pt x="56" y="28"/>
                    </a:lnTo>
                    <a:lnTo>
                      <a:pt x="64" y="20"/>
                    </a:lnTo>
                    <a:lnTo>
                      <a:pt x="72" y="20"/>
                    </a:lnTo>
                    <a:lnTo>
                      <a:pt x="84" y="40"/>
                    </a:lnTo>
                    <a:lnTo>
                      <a:pt x="92" y="60"/>
                    </a:lnTo>
                    <a:lnTo>
                      <a:pt x="108" y="60"/>
                    </a:lnTo>
                    <a:lnTo>
                      <a:pt x="124" y="48"/>
                    </a:lnTo>
                    <a:lnTo>
                      <a:pt x="156" y="56"/>
                    </a:lnTo>
                    <a:lnTo>
                      <a:pt x="168" y="48"/>
                    </a:lnTo>
                    <a:lnTo>
                      <a:pt x="180" y="36"/>
                    </a:lnTo>
                    <a:lnTo>
                      <a:pt x="188" y="28"/>
                    </a:lnTo>
                    <a:lnTo>
                      <a:pt x="196" y="32"/>
                    </a:lnTo>
                    <a:lnTo>
                      <a:pt x="208" y="60"/>
                    </a:lnTo>
                    <a:lnTo>
                      <a:pt x="224" y="76"/>
                    </a:lnTo>
                    <a:lnTo>
                      <a:pt x="240" y="56"/>
                    </a:lnTo>
                    <a:lnTo>
                      <a:pt x="252" y="60"/>
                    </a:lnTo>
                    <a:lnTo>
                      <a:pt x="273" y="84"/>
                    </a:lnTo>
                    <a:lnTo>
                      <a:pt x="297" y="68"/>
                    </a:lnTo>
                    <a:lnTo>
                      <a:pt x="313" y="60"/>
                    </a:lnTo>
                    <a:lnTo>
                      <a:pt x="325" y="64"/>
                    </a:lnTo>
                    <a:lnTo>
                      <a:pt x="341" y="92"/>
                    </a:lnTo>
                    <a:lnTo>
                      <a:pt x="357" y="108"/>
                    </a:lnTo>
                    <a:lnTo>
                      <a:pt x="365" y="100"/>
                    </a:lnTo>
                    <a:lnTo>
                      <a:pt x="381" y="80"/>
                    </a:lnTo>
                    <a:lnTo>
                      <a:pt x="389" y="80"/>
                    </a:lnTo>
                    <a:lnTo>
                      <a:pt x="409" y="92"/>
                    </a:lnTo>
                    <a:lnTo>
                      <a:pt x="429" y="116"/>
                    </a:lnTo>
                    <a:lnTo>
                      <a:pt x="453" y="76"/>
                    </a:lnTo>
                    <a:lnTo>
                      <a:pt x="465" y="84"/>
                    </a:lnTo>
                    <a:lnTo>
                      <a:pt x="489" y="104"/>
                    </a:lnTo>
                    <a:lnTo>
                      <a:pt x="501" y="116"/>
                    </a:lnTo>
                    <a:lnTo>
                      <a:pt x="513" y="104"/>
                    </a:lnTo>
                    <a:lnTo>
                      <a:pt x="529" y="125"/>
                    </a:lnTo>
                    <a:lnTo>
                      <a:pt x="545" y="133"/>
                    </a:lnTo>
                    <a:lnTo>
                      <a:pt x="557" y="116"/>
                    </a:lnTo>
                    <a:lnTo>
                      <a:pt x="573" y="92"/>
                    </a:lnTo>
                    <a:lnTo>
                      <a:pt x="585" y="92"/>
                    </a:lnTo>
                    <a:lnTo>
                      <a:pt x="597" y="108"/>
                    </a:lnTo>
                    <a:lnTo>
                      <a:pt x="605" y="120"/>
                    </a:lnTo>
                    <a:lnTo>
                      <a:pt x="629" y="133"/>
                    </a:lnTo>
                    <a:lnTo>
                      <a:pt x="653" y="100"/>
                    </a:lnTo>
                    <a:lnTo>
                      <a:pt x="673" y="100"/>
                    </a:lnTo>
                    <a:lnTo>
                      <a:pt x="689" y="120"/>
                    </a:lnTo>
                    <a:lnTo>
                      <a:pt x="701" y="116"/>
                    </a:lnTo>
                    <a:lnTo>
                      <a:pt x="709" y="116"/>
                    </a:lnTo>
                    <a:lnTo>
                      <a:pt x="729" y="129"/>
                    </a:lnTo>
                    <a:lnTo>
                      <a:pt x="753" y="137"/>
                    </a:lnTo>
                    <a:lnTo>
                      <a:pt x="765" y="169"/>
                    </a:lnTo>
                    <a:lnTo>
                      <a:pt x="785" y="209"/>
                    </a:lnTo>
                    <a:lnTo>
                      <a:pt x="789" y="205"/>
                    </a:lnTo>
                    <a:lnTo>
                      <a:pt x="806" y="189"/>
                    </a:lnTo>
                    <a:lnTo>
                      <a:pt x="822" y="209"/>
                    </a:lnTo>
                    <a:lnTo>
                      <a:pt x="838" y="185"/>
                    </a:lnTo>
                    <a:lnTo>
                      <a:pt x="858" y="189"/>
                    </a:lnTo>
                    <a:lnTo>
                      <a:pt x="870" y="209"/>
                    </a:lnTo>
                    <a:lnTo>
                      <a:pt x="894" y="217"/>
                    </a:lnTo>
                    <a:lnTo>
                      <a:pt x="906" y="225"/>
                    </a:lnTo>
                    <a:lnTo>
                      <a:pt x="938" y="197"/>
                    </a:lnTo>
                    <a:lnTo>
                      <a:pt x="962" y="197"/>
                    </a:lnTo>
                    <a:lnTo>
                      <a:pt x="974" y="181"/>
                    </a:lnTo>
                    <a:lnTo>
                      <a:pt x="994" y="205"/>
                    </a:lnTo>
                    <a:lnTo>
                      <a:pt x="1022" y="205"/>
                    </a:lnTo>
                    <a:lnTo>
                      <a:pt x="1026" y="197"/>
                    </a:lnTo>
                    <a:lnTo>
                      <a:pt x="1046" y="225"/>
                    </a:lnTo>
                    <a:lnTo>
                      <a:pt x="1062" y="233"/>
                    </a:lnTo>
                    <a:lnTo>
                      <a:pt x="1082" y="205"/>
                    </a:lnTo>
                    <a:lnTo>
                      <a:pt x="1098" y="233"/>
                    </a:lnTo>
                    <a:lnTo>
                      <a:pt x="1110" y="217"/>
                    </a:lnTo>
                    <a:lnTo>
                      <a:pt x="1130" y="233"/>
                    </a:lnTo>
                    <a:lnTo>
                      <a:pt x="1146" y="237"/>
                    </a:lnTo>
                    <a:lnTo>
                      <a:pt x="1162" y="213"/>
                    </a:lnTo>
                    <a:lnTo>
                      <a:pt x="1186" y="237"/>
                    </a:lnTo>
                    <a:lnTo>
                      <a:pt x="1198" y="237"/>
                    </a:lnTo>
                    <a:lnTo>
                      <a:pt x="1214" y="221"/>
                    </a:lnTo>
                    <a:lnTo>
                      <a:pt x="1234" y="233"/>
                    </a:lnTo>
                    <a:lnTo>
                      <a:pt x="1250" y="209"/>
                    </a:lnTo>
                    <a:lnTo>
                      <a:pt x="1270" y="229"/>
                    </a:lnTo>
                    <a:lnTo>
                      <a:pt x="1282" y="241"/>
                    </a:lnTo>
                    <a:lnTo>
                      <a:pt x="1302" y="245"/>
                    </a:lnTo>
                    <a:lnTo>
                      <a:pt x="1330" y="257"/>
                    </a:lnTo>
                    <a:lnTo>
                      <a:pt x="1355" y="221"/>
                    </a:lnTo>
                    <a:lnTo>
                      <a:pt x="1371" y="217"/>
                    </a:lnTo>
                    <a:lnTo>
                      <a:pt x="1383" y="253"/>
                    </a:lnTo>
                    <a:lnTo>
                      <a:pt x="1399" y="229"/>
                    </a:lnTo>
                    <a:lnTo>
                      <a:pt x="1427" y="241"/>
                    </a:lnTo>
                    <a:lnTo>
                      <a:pt x="1455" y="221"/>
                    </a:lnTo>
                    <a:lnTo>
                      <a:pt x="1467" y="237"/>
                    </a:lnTo>
                    <a:lnTo>
                      <a:pt x="1483" y="237"/>
                    </a:lnTo>
                    <a:lnTo>
                      <a:pt x="1495" y="233"/>
                    </a:lnTo>
                    <a:lnTo>
                      <a:pt x="1519" y="245"/>
                    </a:lnTo>
                    <a:lnTo>
                      <a:pt x="1527" y="253"/>
                    </a:lnTo>
                    <a:lnTo>
                      <a:pt x="1535" y="289"/>
                    </a:lnTo>
                    <a:lnTo>
                      <a:pt x="1547" y="325"/>
                    </a:lnTo>
                    <a:lnTo>
                      <a:pt x="1591" y="414"/>
                    </a:lnTo>
                    <a:lnTo>
                      <a:pt x="1611" y="394"/>
                    </a:lnTo>
                  </a:path>
                </a:pathLst>
              </a:custGeom>
              <a:noFill/>
              <a:ln w="15875" cap="flat">
                <a:solidFill>
                  <a:srgbClr val="99EC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154" name="Freeform 11"/>
              <p:cNvSpPr>
                <a:spLocks/>
              </p:cNvSpPr>
              <p:nvPr/>
            </p:nvSpPr>
            <p:spPr bwMode="auto">
              <a:xfrm>
                <a:off x="1574800" y="4056063"/>
                <a:ext cx="2570162" cy="401638"/>
              </a:xfrm>
              <a:custGeom>
                <a:avLst/>
                <a:gdLst>
                  <a:gd name="T0" fmla="*/ 28 w 1619"/>
                  <a:gd name="T1" fmla="*/ 0 h 253"/>
                  <a:gd name="T2" fmla="*/ 76 w 1619"/>
                  <a:gd name="T3" fmla="*/ 20 h 253"/>
                  <a:gd name="T4" fmla="*/ 116 w 1619"/>
                  <a:gd name="T5" fmla="*/ 60 h 253"/>
                  <a:gd name="T6" fmla="*/ 152 w 1619"/>
                  <a:gd name="T7" fmla="*/ 56 h 253"/>
                  <a:gd name="T8" fmla="*/ 196 w 1619"/>
                  <a:gd name="T9" fmla="*/ 28 h 253"/>
                  <a:gd name="T10" fmla="*/ 228 w 1619"/>
                  <a:gd name="T11" fmla="*/ 80 h 253"/>
                  <a:gd name="T12" fmla="*/ 281 w 1619"/>
                  <a:gd name="T13" fmla="*/ 88 h 253"/>
                  <a:gd name="T14" fmla="*/ 333 w 1619"/>
                  <a:gd name="T15" fmla="*/ 76 h 253"/>
                  <a:gd name="T16" fmla="*/ 365 w 1619"/>
                  <a:gd name="T17" fmla="*/ 116 h 253"/>
                  <a:gd name="T18" fmla="*/ 405 w 1619"/>
                  <a:gd name="T19" fmla="*/ 96 h 253"/>
                  <a:gd name="T20" fmla="*/ 453 w 1619"/>
                  <a:gd name="T21" fmla="*/ 84 h 253"/>
                  <a:gd name="T22" fmla="*/ 505 w 1619"/>
                  <a:gd name="T23" fmla="*/ 121 h 253"/>
                  <a:gd name="T24" fmla="*/ 537 w 1619"/>
                  <a:gd name="T25" fmla="*/ 137 h 253"/>
                  <a:gd name="T26" fmla="*/ 569 w 1619"/>
                  <a:gd name="T27" fmla="*/ 112 h 253"/>
                  <a:gd name="T28" fmla="*/ 605 w 1619"/>
                  <a:gd name="T29" fmla="*/ 125 h 253"/>
                  <a:gd name="T30" fmla="*/ 653 w 1619"/>
                  <a:gd name="T31" fmla="*/ 104 h 253"/>
                  <a:gd name="T32" fmla="*/ 693 w 1619"/>
                  <a:gd name="T33" fmla="*/ 129 h 253"/>
                  <a:gd name="T34" fmla="*/ 713 w 1619"/>
                  <a:gd name="T35" fmla="*/ 121 h 253"/>
                  <a:gd name="T36" fmla="*/ 761 w 1619"/>
                  <a:gd name="T37" fmla="*/ 137 h 253"/>
                  <a:gd name="T38" fmla="*/ 801 w 1619"/>
                  <a:gd name="T39" fmla="*/ 169 h 253"/>
                  <a:gd name="T40" fmla="*/ 830 w 1619"/>
                  <a:gd name="T41" fmla="*/ 177 h 253"/>
                  <a:gd name="T42" fmla="*/ 858 w 1619"/>
                  <a:gd name="T43" fmla="*/ 153 h 253"/>
                  <a:gd name="T44" fmla="*/ 902 w 1619"/>
                  <a:gd name="T45" fmla="*/ 185 h 253"/>
                  <a:gd name="T46" fmla="*/ 922 w 1619"/>
                  <a:gd name="T47" fmla="*/ 185 h 253"/>
                  <a:gd name="T48" fmla="*/ 950 w 1619"/>
                  <a:gd name="T49" fmla="*/ 165 h 253"/>
                  <a:gd name="T50" fmla="*/ 978 w 1619"/>
                  <a:gd name="T51" fmla="*/ 149 h 253"/>
                  <a:gd name="T52" fmla="*/ 998 w 1619"/>
                  <a:gd name="T53" fmla="*/ 169 h 253"/>
                  <a:gd name="T54" fmla="*/ 1030 w 1619"/>
                  <a:gd name="T55" fmla="*/ 157 h 253"/>
                  <a:gd name="T56" fmla="*/ 1066 w 1619"/>
                  <a:gd name="T57" fmla="*/ 197 h 253"/>
                  <a:gd name="T58" fmla="*/ 1098 w 1619"/>
                  <a:gd name="T59" fmla="*/ 189 h 253"/>
                  <a:gd name="T60" fmla="*/ 1118 w 1619"/>
                  <a:gd name="T61" fmla="*/ 173 h 253"/>
                  <a:gd name="T62" fmla="*/ 1138 w 1619"/>
                  <a:gd name="T63" fmla="*/ 193 h 253"/>
                  <a:gd name="T64" fmla="*/ 1166 w 1619"/>
                  <a:gd name="T65" fmla="*/ 169 h 253"/>
                  <a:gd name="T66" fmla="*/ 1186 w 1619"/>
                  <a:gd name="T67" fmla="*/ 193 h 253"/>
                  <a:gd name="T68" fmla="*/ 1222 w 1619"/>
                  <a:gd name="T69" fmla="*/ 181 h 253"/>
                  <a:gd name="T70" fmla="*/ 1254 w 1619"/>
                  <a:gd name="T71" fmla="*/ 157 h 253"/>
                  <a:gd name="T72" fmla="*/ 1286 w 1619"/>
                  <a:gd name="T73" fmla="*/ 193 h 253"/>
                  <a:gd name="T74" fmla="*/ 1322 w 1619"/>
                  <a:gd name="T75" fmla="*/ 209 h 253"/>
                  <a:gd name="T76" fmla="*/ 1359 w 1619"/>
                  <a:gd name="T77" fmla="*/ 173 h 253"/>
                  <a:gd name="T78" fmla="*/ 1391 w 1619"/>
                  <a:gd name="T79" fmla="*/ 205 h 253"/>
                  <a:gd name="T80" fmla="*/ 1407 w 1619"/>
                  <a:gd name="T81" fmla="*/ 181 h 253"/>
                  <a:gd name="T82" fmla="*/ 1443 w 1619"/>
                  <a:gd name="T83" fmla="*/ 189 h 253"/>
                  <a:gd name="T84" fmla="*/ 1475 w 1619"/>
                  <a:gd name="T85" fmla="*/ 197 h 253"/>
                  <a:gd name="T86" fmla="*/ 1491 w 1619"/>
                  <a:gd name="T87" fmla="*/ 189 h 253"/>
                  <a:gd name="T88" fmla="*/ 1551 w 1619"/>
                  <a:gd name="T89" fmla="*/ 225 h 253"/>
                  <a:gd name="T90" fmla="*/ 1599 w 1619"/>
                  <a:gd name="T91" fmla="*/ 253 h 253"/>
                  <a:gd name="T92" fmla="*/ 1619 w 1619"/>
                  <a:gd name="T93" fmla="*/ 23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19" h="253">
                    <a:moveTo>
                      <a:pt x="0" y="0"/>
                    </a:moveTo>
                    <a:lnTo>
                      <a:pt x="28" y="0"/>
                    </a:lnTo>
                    <a:lnTo>
                      <a:pt x="60" y="32"/>
                    </a:lnTo>
                    <a:lnTo>
                      <a:pt x="76" y="20"/>
                    </a:lnTo>
                    <a:lnTo>
                      <a:pt x="96" y="60"/>
                    </a:lnTo>
                    <a:lnTo>
                      <a:pt x="116" y="60"/>
                    </a:lnTo>
                    <a:lnTo>
                      <a:pt x="124" y="48"/>
                    </a:lnTo>
                    <a:lnTo>
                      <a:pt x="152" y="56"/>
                    </a:lnTo>
                    <a:lnTo>
                      <a:pt x="160" y="64"/>
                    </a:lnTo>
                    <a:lnTo>
                      <a:pt x="196" y="28"/>
                    </a:lnTo>
                    <a:lnTo>
                      <a:pt x="208" y="56"/>
                    </a:lnTo>
                    <a:lnTo>
                      <a:pt x="228" y="80"/>
                    </a:lnTo>
                    <a:lnTo>
                      <a:pt x="248" y="60"/>
                    </a:lnTo>
                    <a:lnTo>
                      <a:pt x="281" y="88"/>
                    </a:lnTo>
                    <a:lnTo>
                      <a:pt x="313" y="68"/>
                    </a:lnTo>
                    <a:lnTo>
                      <a:pt x="333" y="76"/>
                    </a:lnTo>
                    <a:lnTo>
                      <a:pt x="345" y="100"/>
                    </a:lnTo>
                    <a:lnTo>
                      <a:pt x="365" y="116"/>
                    </a:lnTo>
                    <a:lnTo>
                      <a:pt x="385" y="84"/>
                    </a:lnTo>
                    <a:lnTo>
                      <a:pt x="405" y="96"/>
                    </a:lnTo>
                    <a:lnTo>
                      <a:pt x="433" y="125"/>
                    </a:lnTo>
                    <a:lnTo>
                      <a:pt x="453" y="84"/>
                    </a:lnTo>
                    <a:lnTo>
                      <a:pt x="473" y="92"/>
                    </a:lnTo>
                    <a:lnTo>
                      <a:pt x="505" y="121"/>
                    </a:lnTo>
                    <a:lnTo>
                      <a:pt x="521" y="112"/>
                    </a:lnTo>
                    <a:lnTo>
                      <a:pt x="537" y="137"/>
                    </a:lnTo>
                    <a:lnTo>
                      <a:pt x="553" y="141"/>
                    </a:lnTo>
                    <a:lnTo>
                      <a:pt x="569" y="112"/>
                    </a:lnTo>
                    <a:lnTo>
                      <a:pt x="585" y="96"/>
                    </a:lnTo>
                    <a:lnTo>
                      <a:pt x="605" y="125"/>
                    </a:lnTo>
                    <a:lnTo>
                      <a:pt x="641" y="137"/>
                    </a:lnTo>
                    <a:lnTo>
                      <a:pt x="653" y="104"/>
                    </a:lnTo>
                    <a:lnTo>
                      <a:pt x="677" y="104"/>
                    </a:lnTo>
                    <a:lnTo>
                      <a:pt x="693" y="129"/>
                    </a:lnTo>
                    <a:lnTo>
                      <a:pt x="705" y="121"/>
                    </a:lnTo>
                    <a:lnTo>
                      <a:pt x="713" y="121"/>
                    </a:lnTo>
                    <a:lnTo>
                      <a:pt x="737" y="137"/>
                    </a:lnTo>
                    <a:lnTo>
                      <a:pt x="761" y="137"/>
                    </a:lnTo>
                    <a:lnTo>
                      <a:pt x="789" y="169"/>
                    </a:lnTo>
                    <a:lnTo>
                      <a:pt x="801" y="169"/>
                    </a:lnTo>
                    <a:lnTo>
                      <a:pt x="810" y="153"/>
                    </a:lnTo>
                    <a:lnTo>
                      <a:pt x="830" y="177"/>
                    </a:lnTo>
                    <a:lnTo>
                      <a:pt x="846" y="153"/>
                    </a:lnTo>
                    <a:lnTo>
                      <a:pt x="858" y="153"/>
                    </a:lnTo>
                    <a:lnTo>
                      <a:pt x="878" y="181"/>
                    </a:lnTo>
                    <a:lnTo>
                      <a:pt x="902" y="185"/>
                    </a:lnTo>
                    <a:lnTo>
                      <a:pt x="914" y="193"/>
                    </a:lnTo>
                    <a:lnTo>
                      <a:pt x="922" y="185"/>
                    </a:lnTo>
                    <a:lnTo>
                      <a:pt x="942" y="169"/>
                    </a:lnTo>
                    <a:lnTo>
                      <a:pt x="950" y="165"/>
                    </a:lnTo>
                    <a:lnTo>
                      <a:pt x="970" y="165"/>
                    </a:lnTo>
                    <a:lnTo>
                      <a:pt x="978" y="149"/>
                    </a:lnTo>
                    <a:lnTo>
                      <a:pt x="986" y="149"/>
                    </a:lnTo>
                    <a:lnTo>
                      <a:pt x="998" y="169"/>
                    </a:lnTo>
                    <a:lnTo>
                      <a:pt x="1018" y="169"/>
                    </a:lnTo>
                    <a:lnTo>
                      <a:pt x="1030" y="157"/>
                    </a:lnTo>
                    <a:lnTo>
                      <a:pt x="1042" y="173"/>
                    </a:lnTo>
                    <a:lnTo>
                      <a:pt x="1066" y="197"/>
                    </a:lnTo>
                    <a:lnTo>
                      <a:pt x="1082" y="169"/>
                    </a:lnTo>
                    <a:lnTo>
                      <a:pt x="1098" y="189"/>
                    </a:lnTo>
                    <a:lnTo>
                      <a:pt x="1106" y="189"/>
                    </a:lnTo>
                    <a:lnTo>
                      <a:pt x="1118" y="173"/>
                    </a:lnTo>
                    <a:lnTo>
                      <a:pt x="1130" y="181"/>
                    </a:lnTo>
                    <a:lnTo>
                      <a:pt x="1138" y="193"/>
                    </a:lnTo>
                    <a:lnTo>
                      <a:pt x="1154" y="193"/>
                    </a:lnTo>
                    <a:lnTo>
                      <a:pt x="1166" y="169"/>
                    </a:lnTo>
                    <a:lnTo>
                      <a:pt x="1178" y="177"/>
                    </a:lnTo>
                    <a:lnTo>
                      <a:pt x="1186" y="193"/>
                    </a:lnTo>
                    <a:lnTo>
                      <a:pt x="1206" y="193"/>
                    </a:lnTo>
                    <a:lnTo>
                      <a:pt x="1222" y="181"/>
                    </a:lnTo>
                    <a:lnTo>
                      <a:pt x="1238" y="193"/>
                    </a:lnTo>
                    <a:lnTo>
                      <a:pt x="1254" y="157"/>
                    </a:lnTo>
                    <a:lnTo>
                      <a:pt x="1266" y="177"/>
                    </a:lnTo>
                    <a:lnTo>
                      <a:pt x="1286" y="193"/>
                    </a:lnTo>
                    <a:lnTo>
                      <a:pt x="1314" y="201"/>
                    </a:lnTo>
                    <a:lnTo>
                      <a:pt x="1322" y="209"/>
                    </a:lnTo>
                    <a:lnTo>
                      <a:pt x="1338" y="209"/>
                    </a:lnTo>
                    <a:lnTo>
                      <a:pt x="1359" y="173"/>
                    </a:lnTo>
                    <a:lnTo>
                      <a:pt x="1375" y="173"/>
                    </a:lnTo>
                    <a:lnTo>
                      <a:pt x="1391" y="205"/>
                    </a:lnTo>
                    <a:lnTo>
                      <a:pt x="1399" y="201"/>
                    </a:lnTo>
                    <a:lnTo>
                      <a:pt x="1407" y="181"/>
                    </a:lnTo>
                    <a:lnTo>
                      <a:pt x="1423" y="189"/>
                    </a:lnTo>
                    <a:lnTo>
                      <a:pt x="1443" y="189"/>
                    </a:lnTo>
                    <a:lnTo>
                      <a:pt x="1459" y="173"/>
                    </a:lnTo>
                    <a:lnTo>
                      <a:pt x="1475" y="197"/>
                    </a:lnTo>
                    <a:lnTo>
                      <a:pt x="1487" y="197"/>
                    </a:lnTo>
                    <a:lnTo>
                      <a:pt x="1491" y="189"/>
                    </a:lnTo>
                    <a:lnTo>
                      <a:pt x="1527" y="197"/>
                    </a:lnTo>
                    <a:lnTo>
                      <a:pt x="1551" y="225"/>
                    </a:lnTo>
                    <a:lnTo>
                      <a:pt x="1579" y="225"/>
                    </a:lnTo>
                    <a:lnTo>
                      <a:pt x="1599" y="253"/>
                    </a:lnTo>
                    <a:lnTo>
                      <a:pt x="1607" y="233"/>
                    </a:lnTo>
                    <a:lnTo>
                      <a:pt x="1619" y="233"/>
                    </a:lnTo>
                  </a:path>
                </a:pathLst>
              </a:custGeom>
              <a:noFill/>
              <a:ln w="15875" cap="flat">
                <a:solidFill>
                  <a:srgbClr val="F7FA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155" name="Freeform 12"/>
              <p:cNvSpPr>
                <a:spLocks/>
              </p:cNvSpPr>
              <p:nvPr/>
            </p:nvSpPr>
            <p:spPr bwMode="auto">
              <a:xfrm>
                <a:off x="2763838" y="4214813"/>
                <a:ext cx="1368425" cy="192088"/>
              </a:xfrm>
              <a:custGeom>
                <a:avLst/>
                <a:gdLst>
                  <a:gd name="T0" fmla="*/ 0 w 860"/>
                  <a:gd name="T1" fmla="*/ 0 h 120"/>
                  <a:gd name="T2" fmla="*/ 16 w 860"/>
                  <a:gd name="T3" fmla="*/ 0 h 120"/>
                  <a:gd name="T4" fmla="*/ 32 w 860"/>
                  <a:gd name="T5" fmla="*/ 36 h 120"/>
                  <a:gd name="T6" fmla="*/ 44 w 860"/>
                  <a:gd name="T7" fmla="*/ 44 h 120"/>
                  <a:gd name="T8" fmla="*/ 60 w 860"/>
                  <a:gd name="T9" fmla="*/ 28 h 120"/>
                  <a:gd name="T10" fmla="*/ 80 w 860"/>
                  <a:gd name="T11" fmla="*/ 48 h 120"/>
                  <a:gd name="T12" fmla="*/ 92 w 860"/>
                  <a:gd name="T13" fmla="*/ 28 h 120"/>
                  <a:gd name="T14" fmla="*/ 108 w 860"/>
                  <a:gd name="T15" fmla="*/ 28 h 120"/>
                  <a:gd name="T16" fmla="*/ 128 w 860"/>
                  <a:gd name="T17" fmla="*/ 52 h 120"/>
                  <a:gd name="T18" fmla="*/ 136 w 860"/>
                  <a:gd name="T19" fmla="*/ 60 h 120"/>
                  <a:gd name="T20" fmla="*/ 148 w 860"/>
                  <a:gd name="T21" fmla="*/ 56 h 120"/>
                  <a:gd name="T22" fmla="*/ 156 w 860"/>
                  <a:gd name="T23" fmla="*/ 64 h 120"/>
                  <a:gd name="T24" fmla="*/ 164 w 860"/>
                  <a:gd name="T25" fmla="*/ 68 h 120"/>
                  <a:gd name="T26" fmla="*/ 172 w 860"/>
                  <a:gd name="T27" fmla="*/ 56 h 120"/>
                  <a:gd name="T28" fmla="*/ 196 w 860"/>
                  <a:gd name="T29" fmla="*/ 36 h 120"/>
                  <a:gd name="T30" fmla="*/ 216 w 860"/>
                  <a:gd name="T31" fmla="*/ 36 h 120"/>
                  <a:gd name="T32" fmla="*/ 232 w 860"/>
                  <a:gd name="T33" fmla="*/ 24 h 120"/>
                  <a:gd name="T34" fmla="*/ 248 w 860"/>
                  <a:gd name="T35" fmla="*/ 44 h 120"/>
                  <a:gd name="T36" fmla="*/ 264 w 860"/>
                  <a:gd name="T37" fmla="*/ 44 h 120"/>
                  <a:gd name="T38" fmla="*/ 280 w 860"/>
                  <a:gd name="T39" fmla="*/ 36 h 120"/>
                  <a:gd name="T40" fmla="*/ 292 w 860"/>
                  <a:gd name="T41" fmla="*/ 48 h 120"/>
                  <a:gd name="T42" fmla="*/ 304 w 860"/>
                  <a:gd name="T43" fmla="*/ 68 h 120"/>
                  <a:gd name="T44" fmla="*/ 320 w 860"/>
                  <a:gd name="T45" fmla="*/ 68 h 120"/>
                  <a:gd name="T46" fmla="*/ 332 w 860"/>
                  <a:gd name="T47" fmla="*/ 40 h 120"/>
                  <a:gd name="T48" fmla="*/ 340 w 860"/>
                  <a:gd name="T49" fmla="*/ 48 h 120"/>
                  <a:gd name="T50" fmla="*/ 352 w 860"/>
                  <a:gd name="T51" fmla="*/ 64 h 120"/>
                  <a:gd name="T52" fmla="*/ 364 w 860"/>
                  <a:gd name="T53" fmla="*/ 48 h 120"/>
                  <a:gd name="T54" fmla="*/ 384 w 860"/>
                  <a:gd name="T55" fmla="*/ 60 h 120"/>
                  <a:gd name="T56" fmla="*/ 404 w 860"/>
                  <a:gd name="T57" fmla="*/ 68 h 120"/>
                  <a:gd name="T58" fmla="*/ 416 w 860"/>
                  <a:gd name="T59" fmla="*/ 48 h 120"/>
                  <a:gd name="T60" fmla="*/ 424 w 860"/>
                  <a:gd name="T61" fmla="*/ 48 h 120"/>
                  <a:gd name="T62" fmla="*/ 436 w 860"/>
                  <a:gd name="T63" fmla="*/ 68 h 120"/>
                  <a:gd name="T64" fmla="*/ 456 w 860"/>
                  <a:gd name="T65" fmla="*/ 68 h 120"/>
                  <a:gd name="T66" fmla="*/ 472 w 860"/>
                  <a:gd name="T67" fmla="*/ 52 h 120"/>
                  <a:gd name="T68" fmla="*/ 484 w 860"/>
                  <a:gd name="T69" fmla="*/ 64 h 120"/>
                  <a:gd name="T70" fmla="*/ 492 w 860"/>
                  <a:gd name="T71" fmla="*/ 52 h 120"/>
                  <a:gd name="T72" fmla="*/ 504 w 860"/>
                  <a:gd name="T73" fmla="*/ 32 h 120"/>
                  <a:gd name="T74" fmla="*/ 532 w 860"/>
                  <a:gd name="T75" fmla="*/ 60 h 120"/>
                  <a:gd name="T76" fmla="*/ 548 w 860"/>
                  <a:gd name="T77" fmla="*/ 68 h 120"/>
                  <a:gd name="T78" fmla="*/ 560 w 860"/>
                  <a:gd name="T79" fmla="*/ 72 h 120"/>
                  <a:gd name="T80" fmla="*/ 576 w 860"/>
                  <a:gd name="T81" fmla="*/ 84 h 120"/>
                  <a:gd name="T82" fmla="*/ 592 w 860"/>
                  <a:gd name="T83" fmla="*/ 80 h 120"/>
                  <a:gd name="T84" fmla="*/ 600 w 860"/>
                  <a:gd name="T85" fmla="*/ 52 h 120"/>
                  <a:gd name="T86" fmla="*/ 608 w 860"/>
                  <a:gd name="T87" fmla="*/ 44 h 120"/>
                  <a:gd name="T88" fmla="*/ 624 w 860"/>
                  <a:gd name="T89" fmla="*/ 48 h 120"/>
                  <a:gd name="T90" fmla="*/ 640 w 860"/>
                  <a:gd name="T91" fmla="*/ 80 h 120"/>
                  <a:gd name="T92" fmla="*/ 656 w 860"/>
                  <a:gd name="T93" fmla="*/ 60 h 120"/>
                  <a:gd name="T94" fmla="*/ 692 w 860"/>
                  <a:gd name="T95" fmla="*/ 60 h 120"/>
                  <a:gd name="T96" fmla="*/ 708 w 860"/>
                  <a:gd name="T97" fmla="*/ 44 h 120"/>
                  <a:gd name="T98" fmla="*/ 724 w 860"/>
                  <a:gd name="T99" fmla="*/ 68 h 120"/>
                  <a:gd name="T100" fmla="*/ 740 w 860"/>
                  <a:gd name="T101" fmla="*/ 56 h 120"/>
                  <a:gd name="T102" fmla="*/ 768 w 860"/>
                  <a:gd name="T103" fmla="*/ 68 h 120"/>
                  <a:gd name="T104" fmla="*/ 792 w 860"/>
                  <a:gd name="T105" fmla="*/ 92 h 120"/>
                  <a:gd name="T106" fmla="*/ 832 w 860"/>
                  <a:gd name="T107" fmla="*/ 96 h 120"/>
                  <a:gd name="T108" fmla="*/ 848 w 860"/>
                  <a:gd name="T109" fmla="*/ 120 h 120"/>
                  <a:gd name="T110" fmla="*/ 860 w 860"/>
                  <a:gd name="T11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20">
                    <a:moveTo>
                      <a:pt x="0" y="0"/>
                    </a:moveTo>
                    <a:cubicBezTo>
                      <a:pt x="16" y="0"/>
                      <a:pt x="16" y="0"/>
                      <a:pt x="16" y="0"/>
                    </a:cubicBezTo>
                    <a:cubicBezTo>
                      <a:pt x="32" y="36"/>
                      <a:pt x="32" y="36"/>
                      <a:pt x="32" y="36"/>
                    </a:cubicBezTo>
                    <a:cubicBezTo>
                      <a:pt x="44" y="44"/>
                      <a:pt x="44" y="44"/>
                      <a:pt x="44" y="44"/>
                    </a:cubicBezTo>
                    <a:cubicBezTo>
                      <a:pt x="60" y="28"/>
                      <a:pt x="60" y="28"/>
                      <a:pt x="60" y="28"/>
                    </a:cubicBezTo>
                    <a:cubicBezTo>
                      <a:pt x="80" y="48"/>
                      <a:pt x="80" y="48"/>
                      <a:pt x="80" y="48"/>
                    </a:cubicBezTo>
                    <a:cubicBezTo>
                      <a:pt x="92" y="28"/>
                      <a:pt x="92" y="28"/>
                      <a:pt x="92" y="28"/>
                    </a:cubicBezTo>
                    <a:cubicBezTo>
                      <a:pt x="92" y="28"/>
                      <a:pt x="104" y="28"/>
                      <a:pt x="108" y="28"/>
                    </a:cubicBezTo>
                    <a:cubicBezTo>
                      <a:pt x="112" y="28"/>
                      <a:pt x="128" y="52"/>
                      <a:pt x="128" y="52"/>
                    </a:cubicBezTo>
                    <a:cubicBezTo>
                      <a:pt x="136" y="60"/>
                      <a:pt x="136" y="60"/>
                      <a:pt x="136" y="60"/>
                    </a:cubicBezTo>
                    <a:cubicBezTo>
                      <a:pt x="148" y="56"/>
                      <a:pt x="148" y="56"/>
                      <a:pt x="148" y="56"/>
                    </a:cubicBezTo>
                    <a:cubicBezTo>
                      <a:pt x="156" y="64"/>
                      <a:pt x="156" y="64"/>
                      <a:pt x="156" y="64"/>
                    </a:cubicBezTo>
                    <a:cubicBezTo>
                      <a:pt x="164" y="68"/>
                      <a:pt x="164" y="68"/>
                      <a:pt x="164" y="68"/>
                    </a:cubicBezTo>
                    <a:cubicBezTo>
                      <a:pt x="172" y="56"/>
                      <a:pt x="172" y="56"/>
                      <a:pt x="172" y="56"/>
                    </a:cubicBezTo>
                    <a:cubicBezTo>
                      <a:pt x="196" y="36"/>
                      <a:pt x="196" y="36"/>
                      <a:pt x="196" y="36"/>
                    </a:cubicBezTo>
                    <a:cubicBezTo>
                      <a:pt x="216" y="36"/>
                      <a:pt x="216" y="36"/>
                      <a:pt x="216" y="36"/>
                    </a:cubicBezTo>
                    <a:cubicBezTo>
                      <a:pt x="232" y="24"/>
                      <a:pt x="232" y="24"/>
                      <a:pt x="232" y="24"/>
                    </a:cubicBezTo>
                    <a:cubicBezTo>
                      <a:pt x="248" y="44"/>
                      <a:pt x="248" y="44"/>
                      <a:pt x="248" y="44"/>
                    </a:cubicBezTo>
                    <a:cubicBezTo>
                      <a:pt x="264" y="44"/>
                      <a:pt x="264" y="44"/>
                      <a:pt x="264" y="44"/>
                    </a:cubicBezTo>
                    <a:cubicBezTo>
                      <a:pt x="280" y="36"/>
                      <a:pt x="280" y="36"/>
                      <a:pt x="280" y="36"/>
                    </a:cubicBezTo>
                    <a:cubicBezTo>
                      <a:pt x="280" y="36"/>
                      <a:pt x="288" y="44"/>
                      <a:pt x="292" y="48"/>
                    </a:cubicBezTo>
                    <a:cubicBezTo>
                      <a:pt x="296" y="52"/>
                      <a:pt x="304" y="68"/>
                      <a:pt x="304" y="68"/>
                    </a:cubicBezTo>
                    <a:cubicBezTo>
                      <a:pt x="320" y="68"/>
                      <a:pt x="320" y="68"/>
                      <a:pt x="320" y="68"/>
                    </a:cubicBezTo>
                    <a:cubicBezTo>
                      <a:pt x="332" y="40"/>
                      <a:pt x="332" y="40"/>
                      <a:pt x="332" y="40"/>
                    </a:cubicBezTo>
                    <a:cubicBezTo>
                      <a:pt x="340" y="48"/>
                      <a:pt x="340" y="48"/>
                      <a:pt x="340" y="48"/>
                    </a:cubicBezTo>
                    <a:cubicBezTo>
                      <a:pt x="352" y="64"/>
                      <a:pt x="352" y="64"/>
                      <a:pt x="352" y="64"/>
                    </a:cubicBezTo>
                    <a:cubicBezTo>
                      <a:pt x="364" y="48"/>
                      <a:pt x="364" y="48"/>
                      <a:pt x="364" y="48"/>
                    </a:cubicBezTo>
                    <a:cubicBezTo>
                      <a:pt x="384" y="60"/>
                      <a:pt x="384" y="60"/>
                      <a:pt x="384" y="60"/>
                    </a:cubicBezTo>
                    <a:cubicBezTo>
                      <a:pt x="404" y="68"/>
                      <a:pt x="404" y="68"/>
                      <a:pt x="404" y="68"/>
                    </a:cubicBezTo>
                    <a:cubicBezTo>
                      <a:pt x="416" y="48"/>
                      <a:pt x="416" y="48"/>
                      <a:pt x="416" y="48"/>
                    </a:cubicBezTo>
                    <a:cubicBezTo>
                      <a:pt x="424" y="48"/>
                      <a:pt x="424" y="48"/>
                      <a:pt x="424" y="48"/>
                    </a:cubicBezTo>
                    <a:cubicBezTo>
                      <a:pt x="436" y="68"/>
                      <a:pt x="436" y="68"/>
                      <a:pt x="436" y="68"/>
                    </a:cubicBezTo>
                    <a:cubicBezTo>
                      <a:pt x="456" y="68"/>
                      <a:pt x="456" y="68"/>
                      <a:pt x="456" y="68"/>
                    </a:cubicBezTo>
                    <a:cubicBezTo>
                      <a:pt x="472" y="52"/>
                      <a:pt x="472" y="52"/>
                      <a:pt x="472" y="52"/>
                    </a:cubicBezTo>
                    <a:cubicBezTo>
                      <a:pt x="484" y="64"/>
                      <a:pt x="484" y="64"/>
                      <a:pt x="484" y="64"/>
                    </a:cubicBezTo>
                    <a:cubicBezTo>
                      <a:pt x="492" y="52"/>
                      <a:pt x="492" y="52"/>
                      <a:pt x="492" y="52"/>
                    </a:cubicBezTo>
                    <a:cubicBezTo>
                      <a:pt x="504" y="32"/>
                      <a:pt x="504" y="32"/>
                      <a:pt x="504" y="32"/>
                    </a:cubicBezTo>
                    <a:cubicBezTo>
                      <a:pt x="532" y="60"/>
                      <a:pt x="532" y="60"/>
                      <a:pt x="532" y="60"/>
                    </a:cubicBezTo>
                    <a:cubicBezTo>
                      <a:pt x="548" y="68"/>
                      <a:pt x="548" y="68"/>
                      <a:pt x="548" y="68"/>
                    </a:cubicBezTo>
                    <a:cubicBezTo>
                      <a:pt x="560" y="72"/>
                      <a:pt x="560" y="72"/>
                      <a:pt x="560" y="72"/>
                    </a:cubicBezTo>
                    <a:cubicBezTo>
                      <a:pt x="576" y="84"/>
                      <a:pt x="576" y="84"/>
                      <a:pt x="576" y="84"/>
                    </a:cubicBezTo>
                    <a:cubicBezTo>
                      <a:pt x="592" y="80"/>
                      <a:pt x="592" y="80"/>
                      <a:pt x="592" y="80"/>
                    </a:cubicBezTo>
                    <a:cubicBezTo>
                      <a:pt x="600" y="52"/>
                      <a:pt x="600" y="52"/>
                      <a:pt x="600" y="52"/>
                    </a:cubicBezTo>
                    <a:cubicBezTo>
                      <a:pt x="608" y="44"/>
                      <a:pt x="608" y="44"/>
                      <a:pt x="608" y="44"/>
                    </a:cubicBezTo>
                    <a:cubicBezTo>
                      <a:pt x="624" y="48"/>
                      <a:pt x="624" y="48"/>
                      <a:pt x="624" y="48"/>
                    </a:cubicBezTo>
                    <a:cubicBezTo>
                      <a:pt x="640" y="80"/>
                      <a:pt x="640" y="80"/>
                      <a:pt x="640" y="80"/>
                    </a:cubicBezTo>
                    <a:cubicBezTo>
                      <a:pt x="656" y="60"/>
                      <a:pt x="656" y="60"/>
                      <a:pt x="656" y="60"/>
                    </a:cubicBezTo>
                    <a:cubicBezTo>
                      <a:pt x="692" y="60"/>
                      <a:pt x="692" y="60"/>
                      <a:pt x="692" y="60"/>
                    </a:cubicBezTo>
                    <a:cubicBezTo>
                      <a:pt x="708" y="44"/>
                      <a:pt x="708" y="44"/>
                      <a:pt x="708" y="44"/>
                    </a:cubicBezTo>
                    <a:cubicBezTo>
                      <a:pt x="724" y="68"/>
                      <a:pt x="724" y="68"/>
                      <a:pt x="724" y="68"/>
                    </a:cubicBezTo>
                    <a:cubicBezTo>
                      <a:pt x="740" y="56"/>
                      <a:pt x="740" y="56"/>
                      <a:pt x="740" y="56"/>
                    </a:cubicBezTo>
                    <a:cubicBezTo>
                      <a:pt x="768" y="68"/>
                      <a:pt x="768" y="68"/>
                      <a:pt x="768" y="68"/>
                    </a:cubicBezTo>
                    <a:cubicBezTo>
                      <a:pt x="792" y="92"/>
                      <a:pt x="792" y="92"/>
                      <a:pt x="792" y="92"/>
                    </a:cubicBezTo>
                    <a:cubicBezTo>
                      <a:pt x="832" y="96"/>
                      <a:pt x="832" y="96"/>
                      <a:pt x="832" y="96"/>
                    </a:cubicBezTo>
                    <a:cubicBezTo>
                      <a:pt x="848" y="120"/>
                      <a:pt x="848" y="120"/>
                      <a:pt x="848" y="120"/>
                    </a:cubicBezTo>
                    <a:cubicBezTo>
                      <a:pt x="860" y="100"/>
                      <a:pt x="860" y="100"/>
                      <a:pt x="860" y="100"/>
                    </a:cubicBezTo>
                  </a:path>
                </a:pathLst>
              </a:custGeom>
              <a:noFill/>
              <a:ln w="15875" cap="flat">
                <a:solidFill>
                  <a:srgbClr val="8585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156" name="Freeform 13"/>
              <p:cNvSpPr>
                <a:spLocks/>
              </p:cNvSpPr>
              <p:nvPr/>
            </p:nvSpPr>
            <p:spPr bwMode="auto">
              <a:xfrm>
                <a:off x="1574800" y="4030663"/>
                <a:ext cx="2570162" cy="325438"/>
              </a:xfrm>
              <a:custGeom>
                <a:avLst/>
                <a:gdLst>
                  <a:gd name="T0" fmla="*/ 12 w 1619"/>
                  <a:gd name="T1" fmla="*/ 0 h 205"/>
                  <a:gd name="T2" fmla="*/ 44 w 1619"/>
                  <a:gd name="T3" fmla="*/ 24 h 205"/>
                  <a:gd name="T4" fmla="*/ 68 w 1619"/>
                  <a:gd name="T5" fmla="*/ 32 h 205"/>
                  <a:gd name="T6" fmla="*/ 96 w 1619"/>
                  <a:gd name="T7" fmla="*/ 64 h 205"/>
                  <a:gd name="T8" fmla="*/ 124 w 1619"/>
                  <a:gd name="T9" fmla="*/ 52 h 205"/>
                  <a:gd name="T10" fmla="*/ 160 w 1619"/>
                  <a:gd name="T11" fmla="*/ 60 h 205"/>
                  <a:gd name="T12" fmla="*/ 220 w 1619"/>
                  <a:gd name="T13" fmla="*/ 68 h 205"/>
                  <a:gd name="T14" fmla="*/ 248 w 1619"/>
                  <a:gd name="T15" fmla="*/ 52 h 205"/>
                  <a:gd name="T16" fmla="*/ 281 w 1619"/>
                  <a:gd name="T17" fmla="*/ 84 h 205"/>
                  <a:gd name="T18" fmla="*/ 321 w 1619"/>
                  <a:gd name="T19" fmla="*/ 56 h 205"/>
                  <a:gd name="T20" fmla="*/ 357 w 1619"/>
                  <a:gd name="T21" fmla="*/ 100 h 205"/>
                  <a:gd name="T22" fmla="*/ 381 w 1619"/>
                  <a:gd name="T23" fmla="*/ 72 h 205"/>
                  <a:gd name="T24" fmla="*/ 433 w 1619"/>
                  <a:gd name="T25" fmla="*/ 108 h 205"/>
                  <a:gd name="T26" fmla="*/ 465 w 1619"/>
                  <a:gd name="T27" fmla="*/ 72 h 205"/>
                  <a:gd name="T28" fmla="*/ 505 w 1619"/>
                  <a:gd name="T29" fmla="*/ 104 h 205"/>
                  <a:gd name="T30" fmla="*/ 537 w 1619"/>
                  <a:gd name="T31" fmla="*/ 116 h 205"/>
                  <a:gd name="T32" fmla="*/ 565 w 1619"/>
                  <a:gd name="T33" fmla="*/ 100 h 205"/>
                  <a:gd name="T34" fmla="*/ 589 w 1619"/>
                  <a:gd name="T35" fmla="*/ 76 h 205"/>
                  <a:gd name="T36" fmla="*/ 637 w 1619"/>
                  <a:gd name="T37" fmla="*/ 116 h 205"/>
                  <a:gd name="T38" fmla="*/ 677 w 1619"/>
                  <a:gd name="T39" fmla="*/ 88 h 205"/>
                  <a:gd name="T40" fmla="*/ 705 w 1619"/>
                  <a:gd name="T41" fmla="*/ 96 h 205"/>
                  <a:gd name="T42" fmla="*/ 733 w 1619"/>
                  <a:gd name="T43" fmla="*/ 116 h 205"/>
                  <a:gd name="T44" fmla="*/ 757 w 1619"/>
                  <a:gd name="T45" fmla="*/ 100 h 205"/>
                  <a:gd name="T46" fmla="*/ 793 w 1619"/>
                  <a:gd name="T47" fmla="*/ 149 h 205"/>
                  <a:gd name="T48" fmla="*/ 818 w 1619"/>
                  <a:gd name="T49" fmla="*/ 137 h 205"/>
                  <a:gd name="T50" fmla="*/ 842 w 1619"/>
                  <a:gd name="T51" fmla="*/ 132 h 205"/>
                  <a:gd name="T52" fmla="*/ 866 w 1619"/>
                  <a:gd name="T53" fmla="*/ 137 h 205"/>
                  <a:gd name="T54" fmla="*/ 910 w 1619"/>
                  <a:gd name="T55" fmla="*/ 165 h 205"/>
                  <a:gd name="T56" fmla="*/ 946 w 1619"/>
                  <a:gd name="T57" fmla="*/ 137 h 205"/>
                  <a:gd name="T58" fmla="*/ 982 w 1619"/>
                  <a:gd name="T59" fmla="*/ 116 h 205"/>
                  <a:gd name="T60" fmla="*/ 998 w 1619"/>
                  <a:gd name="T61" fmla="*/ 141 h 205"/>
                  <a:gd name="T62" fmla="*/ 1034 w 1619"/>
                  <a:gd name="T63" fmla="*/ 128 h 205"/>
                  <a:gd name="T64" fmla="*/ 1066 w 1619"/>
                  <a:gd name="T65" fmla="*/ 165 h 205"/>
                  <a:gd name="T66" fmla="*/ 1102 w 1619"/>
                  <a:gd name="T67" fmla="*/ 157 h 205"/>
                  <a:gd name="T68" fmla="*/ 1142 w 1619"/>
                  <a:gd name="T69" fmla="*/ 161 h 205"/>
                  <a:gd name="T70" fmla="*/ 1166 w 1619"/>
                  <a:gd name="T71" fmla="*/ 141 h 205"/>
                  <a:gd name="T72" fmla="*/ 1210 w 1619"/>
                  <a:gd name="T73" fmla="*/ 161 h 205"/>
                  <a:gd name="T74" fmla="*/ 1234 w 1619"/>
                  <a:gd name="T75" fmla="*/ 161 h 205"/>
                  <a:gd name="T76" fmla="*/ 1282 w 1619"/>
                  <a:gd name="T77" fmla="*/ 153 h 205"/>
                  <a:gd name="T78" fmla="*/ 1342 w 1619"/>
                  <a:gd name="T79" fmla="*/ 173 h 205"/>
                  <a:gd name="T80" fmla="*/ 1379 w 1619"/>
                  <a:gd name="T81" fmla="*/ 137 h 205"/>
                  <a:gd name="T82" fmla="*/ 1411 w 1619"/>
                  <a:gd name="T83" fmla="*/ 149 h 205"/>
                  <a:gd name="T84" fmla="*/ 1459 w 1619"/>
                  <a:gd name="T85" fmla="*/ 137 h 205"/>
                  <a:gd name="T86" fmla="*/ 1487 w 1619"/>
                  <a:gd name="T87" fmla="*/ 153 h 205"/>
                  <a:gd name="T88" fmla="*/ 1527 w 1619"/>
                  <a:gd name="T89" fmla="*/ 161 h 205"/>
                  <a:gd name="T90" fmla="*/ 1579 w 1619"/>
                  <a:gd name="T91" fmla="*/ 181 h 205"/>
                  <a:gd name="T92" fmla="*/ 1619 w 1619"/>
                  <a:gd name="T93" fmla="*/ 18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19" h="205">
                    <a:moveTo>
                      <a:pt x="0" y="8"/>
                    </a:moveTo>
                    <a:lnTo>
                      <a:pt x="12" y="0"/>
                    </a:lnTo>
                    <a:lnTo>
                      <a:pt x="24" y="0"/>
                    </a:lnTo>
                    <a:lnTo>
                      <a:pt x="44" y="24"/>
                    </a:lnTo>
                    <a:lnTo>
                      <a:pt x="56" y="36"/>
                    </a:lnTo>
                    <a:lnTo>
                      <a:pt x="68" y="32"/>
                    </a:lnTo>
                    <a:lnTo>
                      <a:pt x="76" y="24"/>
                    </a:lnTo>
                    <a:lnTo>
                      <a:pt x="96" y="64"/>
                    </a:lnTo>
                    <a:lnTo>
                      <a:pt x="116" y="64"/>
                    </a:lnTo>
                    <a:lnTo>
                      <a:pt x="124" y="52"/>
                    </a:lnTo>
                    <a:lnTo>
                      <a:pt x="148" y="48"/>
                    </a:lnTo>
                    <a:lnTo>
                      <a:pt x="160" y="60"/>
                    </a:lnTo>
                    <a:lnTo>
                      <a:pt x="196" y="20"/>
                    </a:lnTo>
                    <a:lnTo>
                      <a:pt x="220" y="68"/>
                    </a:lnTo>
                    <a:lnTo>
                      <a:pt x="232" y="72"/>
                    </a:lnTo>
                    <a:lnTo>
                      <a:pt x="248" y="52"/>
                    </a:lnTo>
                    <a:lnTo>
                      <a:pt x="265" y="60"/>
                    </a:lnTo>
                    <a:lnTo>
                      <a:pt x="281" y="84"/>
                    </a:lnTo>
                    <a:lnTo>
                      <a:pt x="309" y="60"/>
                    </a:lnTo>
                    <a:lnTo>
                      <a:pt x="321" y="56"/>
                    </a:lnTo>
                    <a:lnTo>
                      <a:pt x="333" y="64"/>
                    </a:lnTo>
                    <a:lnTo>
                      <a:pt x="357" y="100"/>
                    </a:lnTo>
                    <a:lnTo>
                      <a:pt x="365" y="100"/>
                    </a:lnTo>
                    <a:lnTo>
                      <a:pt x="381" y="72"/>
                    </a:lnTo>
                    <a:lnTo>
                      <a:pt x="397" y="76"/>
                    </a:lnTo>
                    <a:lnTo>
                      <a:pt x="433" y="108"/>
                    </a:lnTo>
                    <a:lnTo>
                      <a:pt x="449" y="68"/>
                    </a:lnTo>
                    <a:lnTo>
                      <a:pt x="465" y="72"/>
                    </a:lnTo>
                    <a:lnTo>
                      <a:pt x="489" y="84"/>
                    </a:lnTo>
                    <a:lnTo>
                      <a:pt x="505" y="104"/>
                    </a:lnTo>
                    <a:lnTo>
                      <a:pt x="517" y="96"/>
                    </a:lnTo>
                    <a:lnTo>
                      <a:pt x="537" y="116"/>
                    </a:lnTo>
                    <a:lnTo>
                      <a:pt x="553" y="120"/>
                    </a:lnTo>
                    <a:lnTo>
                      <a:pt x="565" y="100"/>
                    </a:lnTo>
                    <a:lnTo>
                      <a:pt x="569" y="88"/>
                    </a:lnTo>
                    <a:lnTo>
                      <a:pt x="589" y="76"/>
                    </a:lnTo>
                    <a:lnTo>
                      <a:pt x="601" y="100"/>
                    </a:lnTo>
                    <a:lnTo>
                      <a:pt x="637" y="116"/>
                    </a:lnTo>
                    <a:lnTo>
                      <a:pt x="653" y="84"/>
                    </a:lnTo>
                    <a:lnTo>
                      <a:pt x="677" y="88"/>
                    </a:lnTo>
                    <a:lnTo>
                      <a:pt x="693" y="112"/>
                    </a:lnTo>
                    <a:lnTo>
                      <a:pt x="705" y="96"/>
                    </a:lnTo>
                    <a:lnTo>
                      <a:pt x="721" y="108"/>
                    </a:lnTo>
                    <a:lnTo>
                      <a:pt x="733" y="116"/>
                    </a:lnTo>
                    <a:lnTo>
                      <a:pt x="745" y="116"/>
                    </a:lnTo>
                    <a:lnTo>
                      <a:pt x="757" y="100"/>
                    </a:lnTo>
                    <a:lnTo>
                      <a:pt x="773" y="120"/>
                    </a:lnTo>
                    <a:lnTo>
                      <a:pt x="793" y="149"/>
                    </a:lnTo>
                    <a:lnTo>
                      <a:pt x="806" y="128"/>
                    </a:lnTo>
                    <a:lnTo>
                      <a:pt x="818" y="137"/>
                    </a:lnTo>
                    <a:lnTo>
                      <a:pt x="826" y="157"/>
                    </a:lnTo>
                    <a:lnTo>
                      <a:pt x="842" y="132"/>
                    </a:lnTo>
                    <a:lnTo>
                      <a:pt x="854" y="128"/>
                    </a:lnTo>
                    <a:lnTo>
                      <a:pt x="866" y="137"/>
                    </a:lnTo>
                    <a:lnTo>
                      <a:pt x="882" y="161"/>
                    </a:lnTo>
                    <a:lnTo>
                      <a:pt x="910" y="165"/>
                    </a:lnTo>
                    <a:lnTo>
                      <a:pt x="922" y="165"/>
                    </a:lnTo>
                    <a:lnTo>
                      <a:pt x="946" y="137"/>
                    </a:lnTo>
                    <a:lnTo>
                      <a:pt x="970" y="137"/>
                    </a:lnTo>
                    <a:lnTo>
                      <a:pt x="982" y="116"/>
                    </a:lnTo>
                    <a:lnTo>
                      <a:pt x="990" y="132"/>
                    </a:lnTo>
                    <a:lnTo>
                      <a:pt x="998" y="141"/>
                    </a:lnTo>
                    <a:lnTo>
                      <a:pt x="1018" y="141"/>
                    </a:lnTo>
                    <a:lnTo>
                      <a:pt x="1034" y="128"/>
                    </a:lnTo>
                    <a:lnTo>
                      <a:pt x="1046" y="153"/>
                    </a:lnTo>
                    <a:lnTo>
                      <a:pt x="1066" y="165"/>
                    </a:lnTo>
                    <a:lnTo>
                      <a:pt x="1086" y="137"/>
                    </a:lnTo>
                    <a:lnTo>
                      <a:pt x="1102" y="157"/>
                    </a:lnTo>
                    <a:lnTo>
                      <a:pt x="1118" y="141"/>
                    </a:lnTo>
                    <a:lnTo>
                      <a:pt x="1142" y="161"/>
                    </a:lnTo>
                    <a:lnTo>
                      <a:pt x="1154" y="161"/>
                    </a:lnTo>
                    <a:lnTo>
                      <a:pt x="1166" y="141"/>
                    </a:lnTo>
                    <a:lnTo>
                      <a:pt x="1186" y="161"/>
                    </a:lnTo>
                    <a:lnTo>
                      <a:pt x="1210" y="161"/>
                    </a:lnTo>
                    <a:lnTo>
                      <a:pt x="1218" y="149"/>
                    </a:lnTo>
                    <a:lnTo>
                      <a:pt x="1234" y="161"/>
                    </a:lnTo>
                    <a:lnTo>
                      <a:pt x="1254" y="128"/>
                    </a:lnTo>
                    <a:lnTo>
                      <a:pt x="1282" y="153"/>
                    </a:lnTo>
                    <a:lnTo>
                      <a:pt x="1322" y="173"/>
                    </a:lnTo>
                    <a:lnTo>
                      <a:pt x="1342" y="173"/>
                    </a:lnTo>
                    <a:lnTo>
                      <a:pt x="1355" y="137"/>
                    </a:lnTo>
                    <a:lnTo>
                      <a:pt x="1379" y="137"/>
                    </a:lnTo>
                    <a:lnTo>
                      <a:pt x="1391" y="173"/>
                    </a:lnTo>
                    <a:lnTo>
                      <a:pt x="1411" y="149"/>
                    </a:lnTo>
                    <a:lnTo>
                      <a:pt x="1451" y="157"/>
                    </a:lnTo>
                    <a:lnTo>
                      <a:pt x="1459" y="137"/>
                    </a:lnTo>
                    <a:lnTo>
                      <a:pt x="1475" y="157"/>
                    </a:lnTo>
                    <a:lnTo>
                      <a:pt x="1487" y="153"/>
                    </a:lnTo>
                    <a:lnTo>
                      <a:pt x="1499" y="149"/>
                    </a:lnTo>
                    <a:lnTo>
                      <a:pt x="1527" y="161"/>
                    </a:lnTo>
                    <a:lnTo>
                      <a:pt x="1543" y="177"/>
                    </a:lnTo>
                    <a:lnTo>
                      <a:pt x="1579" y="181"/>
                    </a:lnTo>
                    <a:lnTo>
                      <a:pt x="1595" y="205"/>
                    </a:lnTo>
                    <a:lnTo>
                      <a:pt x="1619" y="189"/>
                    </a:lnTo>
                  </a:path>
                </a:pathLst>
              </a:custGeom>
              <a:noFill/>
              <a:ln w="15875" cap="flat">
                <a:solidFill>
                  <a:srgbClr val="FF696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sp>
            <p:nvSpPr>
              <p:cNvPr id="157" name="Freeform 14"/>
              <p:cNvSpPr>
                <a:spLocks/>
              </p:cNvSpPr>
              <p:nvPr/>
            </p:nvSpPr>
            <p:spPr bwMode="auto">
              <a:xfrm>
                <a:off x="1574800" y="4037013"/>
                <a:ext cx="2563812" cy="619125"/>
              </a:xfrm>
              <a:custGeom>
                <a:avLst/>
                <a:gdLst>
                  <a:gd name="T0" fmla="*/ 32 w 1612"/>
                  <a:gd name="T1" fmla="*/ 4 h 388"/>
                  <a:gd name="T2" fmla="*/ 72 w 1612"/>
                  <a:gd name="T3" fmla="*/ 20 h 388"/>
                  <a:gd name="T4" fmla="*/ 100 w 1612"/>
                  <a:gd name="T5" fmla="*/ 60 h 388"/>
                  <a:gd name="T6" fmla="*/ 140 w 1612"/>
                  <a:gd name="T7" fmla="*/ 48 h 388"/>
                  <a:gd name="T8" fmla="*/ 172 w 1612"/>
                  <a:gd name="T9" fmla="*/ 52 h 388"/>
                  <a:gd name="T10" fmla="*/ 228 w 1612"/>
                  <a:gd name="T11" fmla="*/ 76 h 388"/>
                  <a:gd name="T12" fmla="*/ 252 w 1612"/>
                  <a:gd name="T13" fmla="*/ 56 h 388"/>
                  <a:gd name="T14" fmla="*/ 292 w 1612"/>
                  <a:gd name="T15" fmla="*/ 76 h 388"/>
                  <a:gd name="T16" fmla="*/ 332 w 1612"/>
                  <a:gd name="T17" fmla="*/ 64 h 388"/>
                  <a:gd name="T18" fmla="*/ 364 w 1612"/>
                  <a:gd name="T19" fmla="*/ 108 h 388"/>
                  <a:gd name="T20" fmla="*/ 396 w 1612"/>
                  <a:gd name="T21" fmla="*/ 80 h 388"/>
                  <a:gd name="T22" fmla="*/ 432 w 1612"/>
                  <a:gd name="T23" fmla="*/ 116 h 388"/>
                  <a:gd name="T24" fmla="*/ 452 w 1612"/>
                  <a:gd name="T25" fmla="*/ 76 h 388"/>
                  <a:gd name="T26" fmla="*/ 496 w 1612"/>
                  <a:gd name="T27" fmla="*/ 104 h 388"/>
                  <a:gd name="T28" fmla="*/ 524 w 1612"/>
                  <a:gd name="T29" fmla="*/ 100 h 388"/>
                  <a:gd name="T30" fmla="*/ 552 w 1612"/>
                  <a:gd name="T31" fmla="*/ 124 h 388"/>
                  <a:gd name="T32" fmla="*/ 576 w 1612"/>
                  <a:gd name="T33" fmla="*/ 88 h 388"/>
                  <a:gd name="T34" fmla="*/ 600 w 1612"/>
                  <a:gd name="T35" fmla="*/ 104 h 388"/>
                  <a:gd name="T36" fmla="*/ 640 w 1612"/>
                  <a:gd name="T37" fmla="*/ 124 h 388"/>
                  <a:gd name="T38" fmla="*/ 656 w 1612"/>
                  <a:gd name="T39" fmla="*/ 88 h 388"/>
                  <a:gd name="T40" fmla="*/ 688 w 1612"/>
                  <a:gd name="T41" fmla="*/ 116 h 388"/>
                  <a:gd name="T42" fmla="*/ 708 w 1612"/>
                  <a:gd name="T43" fmla="*/ 104 h 388"/>
                  <a:gd name="T44" fmla="*/ 740 w 1612"/>
                  <a:gd name="T45" fmla="*/ 124 h 388"/>
                  <a:gd name="T46" fmla="*/ 768 w 1612"/>
                  <a:gd name="T47" fmla="*/ 132 h 388"/>
                  <a:gd name="T48" fmla="*/ 796 w 1612"/>
                  <a:gd name="T49" fmla="*/ 160 h 388"/>
                  <a:gd name="T50" fmla="*/ 816 w 1612"/>
                  <a:gd name="T51" fmla="*/ 156 h 388"/>
                  <a:gd name="T52" fmla="*/ 832 w 1612"/>
                  <a:gd name="T53" fmla="*/ 160 h 388"/>
                  <a:gd name="T54" fmla="*/ 864 w 1612"/>
                  <a:gd name="T55" fmla="*/ 156 h 388"/>
                  <a:gd name="T56" fmla="*/ 892 w 1612"/>
                  <a:gd name="T57" fmla="*/ 180 h 388"/>
                  <a:gd name="T58" fmla="*/ 920 w 1612"/>
                  <a:gd name="T59" fmla="*/ 188 h 388"/>
                  <a:gd name="T60" fmla="*/ 948 w 1612"/>
                  <a:gd name="T61" fmla="*/ 168 h 388"/>
                  <a:gd name="T62" fmla="*/ 988 w 1612"/>
                  <a:gd name="T63" fmla="*/ 180 h 388"/>
                  <a:gd name="T64" fmla="*/ 1020 w 1612"/>
                  <a:gd name="T65" fmla="*/ 184 h 388"/>
                  <a:gd name="T66" fmla="*/ 1052 w 1612"/>
                  <a:gd name="T67" fmla="*/ 208 h 388"/>
                  <a:gd name="T68" fmla="*/ 1076 w 1612"/>
                  <a:gd name="T69" fmla="*/ 196 h 388"/>
                  <a:gd name="T70" fmla="*/ 1096 w 1612"/>
                  <a:gd name="T71" fmla="*/ 212 h 388"/>
                  <a:gd name="T72" fmla="*/ 1116 w 1612"/>
                  <a:gd name="T73" fmla="*/ 200 h 388"/>
                  <a:gd name="T74" fmla="*/ 1148 w 1612"/>
                  <a:gd name="T75" fmla="*/ 216 h 388"/>
                  <a:gd name="T76" fmla="*/ 1176 w 1612"/>
                  <a:gd name="T77" fmla="*/ 208 h 388"/>
                  <a:gd name="T78" fmla="*/ 1220 w 1612"/>
                  <a:gd name="T79" fmla="*/ 220 h 388"/>
                  <a:gd name="T80" fmla="*/ 1244 w 1612"/>
                  <a:gd name="T81" fmla="*/ 212 h 388"/>
                  <a:gd name="T82" fmla="*/ 1268 w 1612"/>
                  <a:gd name="T83" fmla="*/ 216 h 388"/>
                  <a:gd name="T84" fmla="*/ 1304 w 1612"/>
                  <a:gd name="T85" fmla="*/ 236 h 388"/>
                  <a:gd name="T86" fmla="*/ 1336 w 1612"/>
                  <a:gd name="T87" fmla="*/ 256 h 388"/>
                  <a:gd name="T88" fmla="*/ 1352 w 1612"/>
                  <a:gd name="T89" fmla="*/ 228 h 388"/>
                  <a:gd name="T90" fmla="*/ 1380 w 1612"/>
                  <a:gd name="T91" fmla="*/ 248 h 388"/>
                  <a:gd name="T92" fmla="*/ 1404 w 1612"/>
                  <a:gd name="T93" fmla="*/ 248 h 388"/>
                  <a:gd name="T94" fmla="*/ 1440 w 1612"/>
                  <a:gd name="T95" fmla="*/ 256 h 388"/>
                  <a:gd name="T96" fmla="*/ 1464 w 1612"/>
                  <a:gd name="T97" fmla="*/ 252 h 388"/>
                  <a:gd name="T98" fmla="*/ 1488 w 1612"/>
                  <a:gd name="T99" fmla="*/ 260 h 388"/>
                  <a:gd name="T100" fmla="*/ 1524 w 1612"/>
                  <a:gd name="T101" fmla="*/ 272 h 388"/>
                  <a:gd name="T102" fmla="*/ 1564 w 1612"/>
                  <a:gd name="T103" fmla="*/ 292 h 388"/>
                  <a:gd name="T104" fmla="*/ 1596 w 1612"/>
                  <a:gd name="T105" fmla="*/ 364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2" h="388">
                    <a:moveTo>
                      <a:pt x="0" y="4"/>
                    </a:moveTo>
                    <a:cubicBezTo>
                      <a:pt x="20" y="0"/>
                      <a:pt x="20" y="0"/>
                      <a:pt x="20" y="0"/>
                    </a:cubicBezTo>
                    <a:cubicBezTo>
                      <a:pt x="32" y="4"/>
                      <a:pt x="32" y="4"/>
                      <a:pt x="32" y="4"/>
                    </a:cubicBezTo>
                    <a:cubicBezTo>
                      <a:pt x="56" y="32"/>
                      <a:pt x="56" y="32"/>
                      <a:pt x="56" y="32"/>
                    </a:cubicBezTo>
                    <a:cubicBezTo>
                      <a:pt x="64" y="32"/>
                      <a:pt x="64" y="32"/>
                      <a:pt x="64" y="32"/>
                    </a:cubicBezTo>
                    <a:cubicBezTo>
                      <a:pt x="72" y="20"/>
                      <a:pt x="72" y="20"/>
                      <a:pt x="72" y="20"/>
                    </a:cubicBezTo>
                    <a:cubicBezTo>
                      <a:pt x="80" y="20"/>
                      <a:pt x="80" y="20"/>
                      <a:pt x="80" y="20"/>
                    </a:cubicBezTo>
                    <a:cubicBezTo>
                      <a:pt x="92" y="48"/>
                      <a:pt x="92" y="48"/>
                      <a:pt x="92" y="48"/>
                    </a:cubicBezTo>
                    <a:cubicBezTo>
                      <a:pt x="100" y="60"/>
                      <a:pt x="100" y="60"/>
                      <a:pt x="100" y="60"/>
                    </a:cubicBezTo>
                    <a:cubicBezTo>
                      <a:pt x="116" y="60"/>
                      <a:pt x="116" y="60"/>
                      <a:pt x="116" y="60"/>
                    </a:cubicBezTo>
                    <a:cubicBezTo>
                      <a:pt x="124" y="52"/>
                      <a:pt x="124" y="52"/>
                      <a:pt x="124" y="52"/>
                    </a:cubicBezTo>
                    <a:cubicBezTo>
                      <a:pt x="140" y="48"/>
                      <a:pt x="140" y="48"/>
                      <a:pt x="140" y="48"/>
                    </a:cubicBezTo>
                    <a:cubicBezTo>
                      <a:pt x="148" y="48"/>
                      <a:pt x="148" y="48"/>
                      <a:pt x="148" y="48"/>
                    </a:cubicBezTo>
                    <a:cubicBezTo>
                      <a:pt x="160" y="60"/>
                      <a:pt x="160" y="60"/>
                      <a:pt x="160" y="60"/>
                    </a:cubicBezTo>
                    <a:cubicBezTo>
                      <a:pt x="172" y="52"/>
                      <a:pt x="172" y="52"/>
                      <a:pt x="172" y="52"/>
                    </a:cubicBezTo>
                    <a:cubicBezTo>
                      <a:pt x="196" y="20"/>
                      <a:pt x="196" y="20"/>
                      <a:pt x="196" y="20"/>
                    </a:cubicBezTo>
                    <a:cubicBezTo>
                      <a:pt x="208" y="48"/>
                      <a:pt x="208" y="48"/>
                      <a:pt x="208" y="48"/>
                    </a:cubicBezTo>
                    <a:cubicBezTo>
                      <a:pt x="228" y="76"/>
                      <a:pt x="228" y="76"/>
                      <a:pt x="228" y="76"/>
                    </a:cubicBezTo>
                    <a:cubicBezTo>
                      <a:pt x="236" y="68"/>
                      <a:pt x="236" y="68"/>
                      <a:pt x="236" y="68"/>
                    </a:cubicBezTo>
                    <a:cubicBezTo>
                      <a:pt x="244" y="56"/>
                      <a:pt x="244" y="56"/>
                      <a:pt x="244" y="56"/>
                    </a:cubicBezTo>
                    <a:cubicBezTo>
                      <a:pt x="252" y="56"/>
                      <a:pt x="252" y="56"/>
                      <a:pt x="252" y="56"/>
                    </a:cubicBezTo>
                    <a:cubicBezTo>
                      <a:pt x="264" y="64"/>
                      <a:pt x="264" y="64"/>
                      <a:pt x="264" y="64"/>
                    </a:cubicBezTo>
                    <a:cubicBezTo>
                      <a:pt x="280" y="88"/>
                      <a:pt x="280" y="88"/>
                      <a:pt x="280" y="88"/>
                    </a:cubicBezTo>
                    <a:cubicBezTo>
                      <a:pt x="292" y="76"/>
                      <a:pt x="292" y="76"/>
                      <a:pt x="292" y="76"/>
                    </a:cubicBezTo>
                    <a:cubicBezTo>
                      <a:pt x="308" y="64"/>
                      <a:pt x="308" y="64"/>
                      <a:pt x="308" y="64"/>
                    </a:cubicBezTo>
                    <a:cubicBezTo>
                      <a:pt x="316" y="60"/>
                      <a:pt x="316" y="60"/>
                      <a:pt x="316" y="60"/>
                    </a:cubicBezTo>
                    <a:cubicBezTo>
                      <a:pt x="332" y="64"/>
                      <a:pt x="332" y="64"/>
                      <a:pt x="332" y="64"/>
                    </a:cubicBezTo>
                    <a:cubicBezTo>
                      <a:pt x="344" y="92"/>
                      <a:pt x="344" y="92"/>
                      <a:pt x="344" y="92"/>
                    </a:cubicBezTo>
                    <a:cubicBezTo>
                      <a:pt x="352" y="104"/>
                      <a:pt x="352" y="104"/>
                      <a:pt x="352" y="104"/>
                    </a:cubicBezTo>
                    <a:cubicBezTo>
                      <a:pt x="364" y="108"/>
                      <a:pt x="364" y="108"/>
                      <a:pt x="364" y="108"/>
                    </a:cubicBezTo>
                    <a:cubicBezTo>
                      <a:pt x="376" y="88"/>
                      <a:pt x="376" y="88"/>
                      <a:pt x="376" y="88"/>
                    </a:cubicBezTo>
                    <a:cubicBezTo>
                      <a:pt x="384" y="72"/>
                      <a:pt x="384" y="72"/>
                      <a:pt x="384" y="72"/>
                    </a:cubicBezTo>
                    <a:cubicBezTo>
                      <a:pt x="396" y="80"/>
                      <a:pt x="396" y="80"/>
                      <a:pt x="396" y="80"/>
                    </a:cubicBezTo>
                    <a:cubicBezTo>
                      <a:pt x="408" y="88"/>
                      <a:pt x="408" y="88"/>
                      <a:pt x="408" y="88"/>
                    </a:cubicBezTo>
                    <a:cubicBezTo>
                      <a:pt x="420" y="96"/>
                      <a:pt x="420" y="96"/>
                      <a:pt x="420" y="96"/>
                    </a:cubicBezTo>
                    <a:cubicBezTo>
                      <a:pt x="432" y="116"/>
                      <a:pt x="432" y="116"/>
                      <a:pt x="432" y="116"/>
                    </a:cubicBezTo>
                    <a:cubicBezTo>
                      <a:pt x="436" y="104"/>
                      <a:pt x="436" y="104"/>
                      <a:pt x="436" y="104"/>
                    </a:cubicBezTo>
                    <a:cubicBezTo>
                      <a:pt x="448" y="80"/>
                      <a:pt x="448" y="80"/>
                      <a:pt x="448" y="80"/>
                    </a:cubicBezTo>
                    <a:cubicBezTo>
                      <a:pt x="452" y="76"/>
                      <a:pt x="452" y="76"/>
                      <a:pt x="452" y="76"/>
                    </a:cubicBezTo>
                    <a:cubicBezTo>
                      <a:pt x="464" y="76"/>
                      <a:pt x="464" y="76"/>
                      <a:pt x="464" y="76"/>
                    </a:cubicBezTo>
                    <a:cubicBezTo>
                      <a:pt x="472" y="84"/>
                      <a:pt x="472" y="84"/>
                      <a:pt x="472" y="84"/>
                    </a:cubicBezTo>
                    <a:cubicBezTo>
                      <a:pt x="496" y="104"/>
                      <a:pt x="496" y="104"/>
                      <a:pt x="496" y="104"/>
                    </a:cubicBezTo>
                    <a:cubicBezTo>
                      <a:pt x="508" y="108"/>
                      <a:pt x="508" y="108"/>
                      <a:pt x="508" y="108"/>
                    </a:cubicBezTo>
                    <a:cubicBezTo>
                      <a:pt x="512" y="100"/>
                      <a:pt x="512" y="100"/>
                      <a:pt x="512" y="100"/>
                    </a:cubicBezTo>
                    <a:cubicBezTo>
                      <a:pt x="524" y="100"/>
                      <a:pt x="524" y="100"/>
                      <a:pt x="524" y="100"/>
                    </a:cubicBezTo>
                    <a:cubicBezTo>
                      <a:pt x="532" y="116"/>
                      <a:pt x="532" y="116"/>
                      <a:pt x="532" y="116"/>
                    </a:cubicBezTo>
                    <a:cubicBezTo>
                      <a:pt x="544" y="124"/>
                      <a:pt x="544" y="124"/>
                      <a:pt x="544" y="124"/>
                    </a:cubicBezTo>
                    <a:cubicBezTo>
                      <a:pt x="552" y="124"/>
                      <a:pt x="552" y="124"/>
                      <a:pt x="552" y="124"/>
                    </a:cubicBezTo>
                    <a:cubicBezTo>
                      <a:pt x="560" y="116"/>
                      <a:pt x="560" y="116"/>
                      <a:pt x="560" y="116"/>
                    </a:cubicBezTo>
                    <a:cubicBezTo>
                      <a:pt x="568" y="96"/>
                      <a:pt x="568" y="96"/>
                      <a:pt x="568" y="96"/>
                    </a:cubicBezTo>
                    <a:cubicBezTo>
                      <a:pt x="576" y="88"/>
                      <a:pt x="576" y="88"/>
                      <a:pt x="576" y="88"/>
                    </a:cubicBezTo>
                    <a:cubicBezTo>
                      <a:pt x="584" y="84"/>
                      <a:pt x="584" y="84"/>
                      <a:pt x="584" y="84"/>
                    </a:cubicBezTo>
                    <a:cubicBezTo>
                      <a:pt x="588" y="84"/>
                      <a:pt x="588" y="84"/>
                      <a:pt x="588" y="84"/>
                    </a:cubicBezTo>
                    <a:cubicBezTo>
                      <a:pt x="600" y="104"/>
                      <a:pt x="600" y="104"/>
                      <a:pt x="600" y="104"/>
                    </a:cubicBezTo>
                    <a:cubicBezTo>
                      <a:pt x="612" y="112"/>
                      <a:pt x="612" y="112"/>
                      <a:pt x="612" y="112"/>
                    </a:cubicBezTo>
                    <a:cubicBezTo>
                      <a:pt x="624" y="120"/>
                      <a:pt x="624" y="120"/>
                      <a:pt x="624" y="120"/>
                    </a:cubicBezTo>
                    <a:cubicBezTo>
                      <a:pt x="640" y="124"/>
                      <a:pt x="640" y="124"/>
                      <a:pt x="640" y="124"/>
                    </a:cubicBezTo>
                    <a:cubicBezTo>
                      <a:pt x="644" y="112"/>
                      <a:pt x="644" y="112"/>
                      <a:pt x="644" y="112"/>
                    </a:cubicBezTo>
                    <a:cubicBezTo>
                      <a:pt x="652" y="92"/>
                      <a:pt x="652" y="92"/>
                      <a:pt x="652" y="92"/>
                    </a:cubicBezTo>
                    <a:cubicBezTo>
                      <a:pt x="656" y="88"/>
                      <a:pt x="656" y="88"/>
                      <a:pt x="656" y="88"/>
                    </a:cubicBezTo>
                    <a:cubicBezTo>
                      <a:pt x="672" y="88"/>
                      <a:pt x="672" y="88"/>
                      <a:pt x="672" y="88"/>
                    </a:cubicBezTo>
                    <a:cubicBezTo>
                      <a:pt x="684" y="104"/>
                      <a:pt x="684" y="104"/>
                      <a:pt x="684" y="104"/>
                    </a:cubicBezTo>
                    <a:cubicBezTo>
                      <a:pt x="688" y="116"/>
                      <a:pt x="688" y="116"/>
                      <a:pt x="688" y="116"/>
                    </a:cubicBezTo>
                    <a:cubicBezTo>
                      <a:pt x="696" y="112"/>
                      <a:pt x="696" y="112"/>
                      <a:pt x="696" y="112"/>
                    </a:cubicBezTo>
                    <a:cubicBezTo>
                      <a:pt x="704" y="104"/>
                      <a:pt x="704" y="104"/>
                      <a:pt x="704" y="104"/>
                    </a:cubicBezTo>
                    <a:cubicBezTo>
                      <a:pt x="708" y="104"/>
                      <a:pt x="708" y="104"/>
                      <a:pt x="708" y="104"/>
                    </a:cubicBezTo>
                    <a:cubicBezTo>
                      <a:pt x="720" y="112"/>
                      <a:pt x="720" y="112"/>
                      <a:pt x="720" y="112"/>
                    </a:cubicBezTo>
                    <a:cubicBezTo>
                      <a:pt x="728" y="120"/>
                      <a:pt x="728" y="120"/>
                      <a:pt x="728" y="120"/>
                    </a:cubicBezTo>
                    <a:cubicBezTo>
                      <a:pt x="740" y="124"/>
                      <a:pt x="740" y="124"/>
                      <a:pt x="740" y="124"/>
                    </a:cubicBezTo>
                    <a:cubicBezTo>
                      <a:pt x="748" y="120"/>
                      <a:pt x="748" y="120"/>
                      <a:pt x="748" y="120"/>
                    </a:cubicBezTo>
                    <a:cubicBezTo>
                      <a:pt x="760" y="120"/>
                      <a:pt x="760" y="120"/>
                      <a:pt x="760" y="120"/>
                    </a:cubicBezTo>
                    <a:cubicBezTo>
                      <a:pt x="768" y="132"/>
                      <a:pt x="768" y="132"/>
                      <a:pt x="768" y="132"/>
                    </a:cubicBezTo>
                    <a:cubicBezTo>
                      <a:pt x="784" y="156"/>
                      <a:pt x="784" y="156"/>
                      <a:pt x="784" y="156"/>
                    </a:cubicBezTo>
                    <a:cubicBezTo>
                      <a:pt x="792" y="168"/>
                      <a:pt x="792" y="168"/>
                      <a:pt x="792" y="168"/>
                    </a:cubicBezTo>
                    <a:cubicBezTo>
                      <a:pt x="796" y="160"/>
                      <a:pt x="796" y="160"/>
                      <a:pt x="796" y="160"/>
                    </a:cubicBezTo>
                    <a:cubicBezTo>
                      <a:pt x="804" y="152"/>
                      <a:pt x="804" y="152"/>
                      <a:pt x="804" y="152"/>
                    </a:cubicBezTo>
                    <a:cubicBezTo>
                      <a:pt x="808" y="152"/>
                      <a:pt x="808" y="152"/>
                      <a:pt x="808" y="152"/>
                    </a:cubicBezTo>
                    <a:cubicBezTo>
                      <a:pt x="816" y="156"/>
                      <a:pt x="816" y="156"/>
                      <a:pt x="816" y="156"/>
                    </a:cubicBezTo>
                    <a:cubicBezTo>
                      <a:pt x="820" y="168"/>
                      <a:pt x="820" y="168"/>
                      <a:pt x="820" y="168"/>
                    </a:cubicBezTo>
                    <a:cubicBezTo>
                      <a:pt x="828" y="172"/>
                      <a:pt x="828" y="172"/>
                      <a:pt x="828" y="172"/>
                    </a:cubicBezTo>
                    <a:cubicBezTo>
                      <a:pt x="832" y="160"/>
                      <a:pt x="832" y="160"/>
                      <a:pt x="832" y="160"/>
                    </a:cubicBezTo>
                    <a:cubicBezTo>
                      <a:pt x="844" y="152"/>
                      <a:pt x="844" y="152"/>
                      <a:pt x="844" y="152"/>
                    </a:cubicBezTo>
                    <a:cubicBezTo>
                      <a:pt x="852" y="152"/>
                      <a:pt x="852" y="152"/>
                      <a:pt x="852" y="152"/>
                    </a:cubicBezTo>
                    <a:cubicBezTo>
                      <a:pt x="864" y="156"/>
                      <a:pt x="864" y="156"/>
                      <a:pt x="864" y="156"/>
                    </a:cubicBezTo>
                    <a:cubicBezTo>
                      <a:pt x="872" y="172"/>
                      <a:pt x="872" y="172"/>
                      <a:pt x="872" y="172"/>
                    </a:cubicBezTo>
                    <a:cubicBezTo>
                      <a:pt x="880" y="180"/>
                      <a:pt x="880" y="180"/>
                      <a:pt x="880" y="180"/>
                    </a:cubicBezTo>
                    <a:cubicBezTo>
                      <a:pt x="892" y="180"/>
                      <a:pt x="892" y="180"/>
                      <a:pt x="892" y="180"/>
                    </a:cubicBezTo>
                    <a:cubicBezTo>
                      <a:pt x="900" y="188"/>
                      <a:pt x="900" y="188"/>
                      <a:pt x="900" y="188"/>
                    </a:cubicBezTo>
                    <a:cubicBezTo>
                      <a:pt x="908" y="192"/>
                      <a:pt x="908" y="192"/>
                      <a:pt x="908" y="192"/>
                    </a:cubicBezTo>
                    <a:cubicBezTo>
                      <a:pt x="920" y="188"/>
                      <a:pt x="920" y="188"/>
                      <a:pt x="920" y="188"/>
                    </a:cubicBezTo>
                    <a:cubicBezTo>
                      <a:pt x="936" y="176"/>
                      <a:pt x="936" y="176"/>
                      <a:pt x="936" y="176"/>
                    </a:cubicBezTo>
                    <a:cubicBezTo>
                      <a:pt x="940" y="172"/>
                      <a:pt x="940" y="172"/>
                      <a:pt x="940" y="172"/>
                    </a:cubicBezTo>
                    <a:cubicBezTo>
                      <a:pt x="948" y="168"/>
                      <a:pt x="948" y="168"/>
                      <a:pt x="948" y="168"/>
                    </a:cubicBezTo>
                    <a:cubicBezTo>
                      <a:pt x="956" y="168"/>
                      <a:pt x="956" y="168"/>
                      <a:pt x="956" y="168"/>
                    </a:cubicBezTo>
                    <a:cubicBezTo>
                      <a:pt x="976" y="172"/>
                      <a:pt x="976" y="172"/>
                      <a:pt x="976" y="172"/>
                    </a:cubicBezTo>
                    <a:cubicBezTo>
                      <a:pt x="988" y="180"/>
                      <a:pt x="988" y="180"/>
                      <a:pt x="988" y="180"/>
                    </a:cubicBezTo>
                    <a:cubicBezTo>
                      <a:pt x="992" y="188"/>
                      <a:pt x="992" y="188"/>
                      <a:pt x="992" y="188"/>
                    </a:cubicBezTo>
                    <a:cubicBezTo>
                      <a:pt x="1004" y="188"/>
                      <a:pt x="1004" y="188"/>
                      <a:pt x="1004" y="188"/>
                    </a:cubicBezTo>
                    <a:cubicBezTo>
                      <a:pt x="1020" y="184"/>
                      <a:pt x="1020" y="184"/>
                      <a:pt x="1020" y="184"/>
                    </a:cubicBezTo>
                    <a:cubicBezTo>
                      <a:pt x="1028" y="180"/>
                      <a:pt x="1028" y="180"/>
                      <a:pt x="1028" y="180"/>
                    </a:cubicBezTo>
                    <a:cubicBezTo>
                      <a:pt x="1036" y="192"/>
                      <a:pt x="1036" y="192"/>
                      <a:pt x="1036" y="192"/>
                    </a:cubicBezTo>
                    <a:cubicBezTo>
                      <a:pt x="1052" y="208"/>
                      <a:pt x="1052" y="208"/>
                      <a:pt x="1052" y="208"/>
                    </a:cubicBezTo>
                    <a:cubicBezTo>
                      <a:pt x="1064" y="216"/>
                      <a:pt x="1064" y="216"/>
                      <a:pt x="1064" y="216"/>
                    </a:cubicBezTo>
                    <a:cubicBezTo>
                      <a:pt x="1072" y="208"/>
                      <a:pt x="1072" y="208"/>
                      <a:pt x="1072" y="208"/>
                    </a:cubicBezTo>
                    <a:cubicBezTo>
                      <a:pt x="1076" y="196"/>
                      <a:pt x="1076" y="196"/>
                      <a:pt x="1076" y="196"/>
                    </a:cubicBezTo>
                    <a:cubicBezTo>
                      <a:pt x="1084" y="192"/>
                      <a:pt x="1084" y="192"/>
                      <a:pt x="1084" y="192"/>
                    </a:cubicBezTo>
                    <a:cubicBezTo>
                      <a:pt x="1088" y="200"/>
                      <a:pt x="1088" y="200"/>
                      <a:pt x="1088" y="200"/>
                    </a:cubicBezTo>
                    <a:cubicBezTo>
                      <a:pt x="1096" y="212"/>
                      <a:pt x="1096" y="212"/>
                      <a:pt x="1096" y="212"/>
                    </a:cubicBezTo>
                    <a:cubicBezTo>
                      <a:pt x="1104" y="208"/>
                      <a:pt x="1104" y="208"/>
                      <a:pt x="1104" y="208"/>
                    </a:cubicBezTo>
                    <a:cubicBezTo>
                      <a:pt x="1112" y="200"/>
                      <a:pt x="1112" y="200"/>
                      <a:pt x="1112" y="200"/>
                    </a:cubicBezTo>
                    <a:cubicBezTo>
                      <a:pt x="1116" y="200"/>
                      <a:pt x="1116" y="200"/>
                      <a:pt x="1116" y="200"/>
                    </a:cubicBezTo>
                    <a:cubicBezTo>
                      <a:pt x="1124" y="208"/>
                      <a:pt x="1124" y="208"/>
                      <a:pt x="1124" y="208"/>
                    </a:cubicBezTo>
                    <a:cubicBezTo>
                      <a:pt x="1132" y="216"/>
                      <a:pt x="1132" y="216"/>
                      <a:pt x="1132" y="216"/>
                    </a:cubicBezTo>
                    <a:cubicBezTo>
                      <a:pt x="1148" y="216"/>
                      <a:pt x="1148" y="216"/>
                      <a:pt x="1148" y="216"/>
                    </a:cubicBezTo>
                    <a:cubicBezTo>
                      <a:pt x="1156" y="208"/>
                      <a:pt x="1156" y="208"/>
                      <a:pt x="1156" y="208"/>
                    </a:cubicBezTo>
                    <a:cubicBezTo>
                      <a:pt x="1168" y="196"/>
                      <a:pt x="1168" y="196"/>
                      <a:pt x="1168" y="196"/>
                    </a:cubicBezTo>
                    <a:cubicBezTo>
                      <a:pt x="1176" y="208"/>
                      <a:pt x="1176" y="208"/>
                      <a:pt x="1176" y="208"/>
                    </a:cubicBezTo>
                    <a:cubicBezTo>
                      <a:pt x="1184" y="220"/>
                      <a:pt x="1184" y="220"/>
                      <a:pt x="1184" y="220"/>
                    </a:cubicBezTo>
                    <a:cubicBezTo>
                      <a:pt x="1200" y="220"/>
                      <a:pt x="1200" y="220"/>
                      <a:pt x="1200" y="220"/>
                    </a:cubicBezTo>
                    <a:cubicBezTo>
                      <a:pt x="1220" y="220"/>
                      <a:pt x="1220" y="220"/>
                      <a:pt x="1220" y="220"/>
                    </a:cubicBezTo>
                    <a:cubicBezTo>
                      <a:pt x="1232" y="228"/>
                      <a:pt x="1232" y="228"/>
                      <a:pt x="1232" y="228"/>
                    </a:cubicBezTo>
                    <a:cubicBezTo>
                      <a:pt x="1236" y="224"/>
                      <a:pt x="1236" y="224"/>
                      <a:pt x="1236" y="224"/>
                    </a:cubicBezTo>
                    <a:cubicBezTo>
                      <a:pt x="1244" y="212"/>
                      <a:pt x="1244" y="212"/>
                      <a:pt x="1244" y="212"/>
                    </a:cubicBezTo>
                    <a:cubicBezTo>
                      <a:pt x="1252" y="196"/>
                      <a:pt x="1252" y="196"/>
                      <a:pt x="1252" y="196"/>
                    </a:cubicBezTo>
                    <a:cubicBezTo>
                      <a:pt x="1260" y="204"/>
                      <a:pt x="1260" y="204"/>
                      <a:pt x="1260" y="204"/>
                    </a:cubicBezTo>
                    <a:cubicBezTo>
                      <a:pt x="1268" y="216"/>
                      <a:pt x="1268" y="216"/>
                      <a:pt x="1268" y="216"/>
                    </a:cubicBezTo>
                    <a:cubicBezTo>
                      <a:pt x="1284" y="232"/>
                      <a:pt x="1284" y="232"/>
                      <a:pt x="1284" y="232"/>
                    </a:cubicBezTo>
                    <a:cubicBezTo>
                      <a:pt x="1292" y="236"/>
                      <a:pt x="1292" y="236"/>
                      <a:pt x="1292" y="236"/>
                    </a:cubicBezTo>
                    <a:cubicBezTo>
                      <a:pt x="1304" y="236"/>
                      <a:pt x="1304" y="236"/>
                      <a:pt x="1304" y="236"/>
                    </a:cubicBezTo>
                    <a:cubicBezTo>
                      <a:pt x="1312" y="244"/>
                      <a:pt x="1312" y="244"/>
                      <a:pt x="1312" y="244"/>
                    </a:cubicBezTo>
                    <a:cubicBezTo>
                      <a:pt x="1328" y="252"/>
                      <a:pt x="1328" y="252"/>
                      <a:pt x="1328" y="252"/>
                    </a:cubicBezTo>
                    <a:cubicBezTo>
                      <a:pt x="1336" y="256"/>
                      <a:pt x="1336" y="256"/>
                      <a:pt x="1336" y="256"/>
                    </a:cubicBezTo>
                    <a:cubicBezTo>
                      <a:pt x="1340" y="252"/>
                      <a:pt x="1340" y="252"/>
                      <a:pt x="1340" y="252"/>
                    </a:cubicBezTo>
                    <a:cubicBezTo>
                      <a:pt x="1344" y="236"/>
                      <a:pt x="1344" y="236"/>
                      <a:pt x="1344" y="236"/>
                    </a:cubicBezTo>
                    <a:cubicBezTo>
                      <a:pt x="1352" y="228"/>
                      <a:pt x="1352" y="228"/>
                      <a:pt x="1352" y="228"/>
                    </a:cubicBezTo>
                    <a:cubicBezTo>
                      <a:pt x="1364" y="224"/>
                      <a:pt x="1364" y="224"/>
                      <a:pt x="1364" y="224"/>
                    </a:cubicBezTo>
                    <a:cubicBezTo>
                      <a:pt x="1372" y="228"/>
                      <a:pt x="1372" y="228"/>
                      <a:pt x="1372" y="228"/>
                    </a:cubicBezTo>
                    <a:cubicBezTo>
                      <a:pt x="1380" y="248"/>
                      <a:pt x="1380" y="248"/>
                      <a:pt x="1380" y="248"/>
                    </a:cubicBezTo>
                    <a:cubicBezTo>
                      <a:pt x="1388" y="268"/>
                      <a:pt x="1388" y="268"/>
                      <a:pt x="1388" y="268"/>
                    </a:cubicBezTo>
                    <a:cubicBezTo>
                      <a:pt x="1396" y="260"/>
                      <a:pt x="1396" y="260"/>
                      <a:pt x="1396" y="260"/>
                    </a:cubicBezTo>
                    <a:cubicBezTo>
                      <a:pt x="1404" y="248"/>
                      <a:pt x="1404" y="248"/>
                      <a:pt x="1404" y="248"/>
                    </a:cubicBezTo>
                    <a:cubicBezTo>
                      <a:pt x="1412" y="248"/>
                      <a:pt x="1412" y="248"/>
                      <a:pt x="1412" y="248"/>
                    </a:cubicBezTo>
                    <a:cubicBezTo>
                      <a:pt x="1420" y="256"/>
                      <a:pt x="1420" y="256"/>
                      <a:pt x="1420" y="256"/>
                    </a:cubicBezTo>
                    <a:cubicBezTo>
                      <a:pt x="1440" y="256"/>
                      <a:pt x="1440" y="256"/>
                      <a:pt x="1440" y="256"/>
                    </a:cubicBezTo>
                    <a:cubicBezTo>
                      <a:pt x="1452" y="248"/>
                      <a:pt x="1452" y="248"/>
                      <a:pt x="1452" y="248"/>
                    </a:cubicBezTo>
                    <a:cubicBezTo>
                      <a:pt x="1456" y="244"/>
                      <a:pt x="1456" y="244"/>
                      <a:pt x="1456" y="244"/>
                    </a:cubicBezTo>
                    <a:cubicBezTo>
                      <a:pt x="1464" y="252"/>
                      <a:pt x="1464" y="252"/>
                      <a:pt x="1464" y="252"/>
                    </a:cubicBezTo>
                    <a:cubicBezTo>
                      <a:pt x="1468" y="264"/>
                      <a:pt x="1468" y="264"/>
                      <a:pt x="1468" y="264"/>
                    </a:cubicBezTo>
                    <a:cubicBezTo>
                      <a:pt x="1476" y="268"/>
                      <a:pt x="1476" y="268"/>
                      <a:pt x="1476" y="268"/>
                    </a:cubicBezTo>
                    <a:cubicBezTo>
                      <a:pt x="1488" y="260"/>
                      <a:pt x="1488" y="260"/>
                      <a:pt x="1488" y="260"/>
                    </a:cubicBezTo>
                    <a:cubicBezTo>
                      <a:pt x="1492" y="256"/>
                      <a:pt x="1492" y="256"/>
                      <a:pt x="1492" y="256"/>
                    </a:cubicBezTo>
                    <a:cubicBezTo>
                      <a:pt x="1504" y="268"/>
                      <a:pt x="1504" y="268"/>
                      <a:pt x="1504" y="268"/>
                    </a:cubicBezTo>
                    <a:cubicBezTo>
                      <a:pt x="1524" y="272"/>
                      <a:pt x="1524" y="272"/>
                      <a:pt x="1524" y="272"/>
                    </a:cubicBezTo>
                    <a:cubicBezTo>
                      <a:pt x="1536" y="284"/>
                      <a:pt x="1536" y="284"/>
                      <a:pt x="1536" y="284"/>
                    </a:cubicBezTo>
                    <a:cubicBezTo>
                      <a:pt x="1544" y="292"/>
                      <a:pt x="1544" y="292"/>
                      <a:pt x="1544" y="292"/>
                    </a:cubicBezTo>
                    <a:cubicBezTo>
                      <a:pt x="1564" y="292"/>
                      <a:pt x="1564" y="292"/>
                      <a:pt x="1564" y="292"/>
                    </a:cubicBezTo>
                    <a:cubicBezTo>
                      <a:pt x="1576" y="312"/>
                      <a:pt x="1576" y="312"/>
                      <a:pt x="1576" y="312"/>
                    </a:cubicBezTo>
                    <a:cubicBezTo>
                      <a:pt x="1588" y="344"/>
                      <a:pt x="1588" y="344"/>
                      <a:pt x="1588" y="344"/>
                    </a:cubicBezTo>
                    <a:cubicBezTo>
                      <a:pt x="1588" y="344"/>
                      <a:pt x="1596" y="360"/>
                      <a:pt x="1596" y="364"/>
                    </a:cubicBezTo>
                    <a:cubicBezTo>
                      <a:pt x="1596" y="368"/>
                      <a:pt x="1612" y="388"/>
                      <a:pt x="1612" y="388"/>
                    </a:cubicBezTo>
                  </a:path>
                </a:pathLst>
              </a:custGeom>
              <a:noFill/>
              <a:ln w="15875" cap="flat">
                <a:solidFill>
                  <a:srgbClr val="FB65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grpSp>
        <p:sp>
          <p:nvSpPr>
            <p:cNvPr id="90" name="TextBox 89"/>
            <p:cNvSpPr txBox="1"/>
            <p:nvPr/>
          </p:nvSpPr>
          <p:spPr>
            <a:xfrm>
              <a:off x="1148366" y="3744752"/>
              <a:ext cx="444352" cy="215444"/>
            </a:xfrm>
            <a:prstGeom prst="rect">
              <a:avLst/>
            </a:prstGeom>
            <a:noFill/>
          </p:spPr>
          <p:txBody>
            <a:bodyPr wrap="none" rtlCol="0" anchor="ctr">
              <a:noAutofit/>
            </a:bodyPr>
            <a:lstStyle/>
            <a:p>
              <a:pPr algn="r"/>
              <a:r>
                <a:rPr lang="en-US" sz="800" dirty="0"/>
                <a:t>0.235</a:t>
              </a:r>
            </a:p>
          </p:txBody>
        </p:sp>
        <p:sp>
          <p:nvSpPr>
            <p:cNvPr id="91" name="TextBox 90"/>
            <p:cNvSpPr txBox="1"/>
            <p:nvPr/>
          </p:nvSpPr>
          <p:spPr>
            <a:xfrm>
              <a:off x="1148366" y="4078529"/>
              <a:ext cx="444352" cy="215444"/>
            </a:xfrm>
            <a:prstGeom prst="rect">
              <a:avLst/>
            </a:prstGeom>
            <a:noFill/>
          </p:spPr>
          <p:txBody>
            <a:bodyPr wrap="none" rtlCol="0" anchor="ctr">
              <a:noAutofit/>
            </a:bodyPr>
            <a:lstStyle/>
            <a:p>
              <a:pPr algn="r"/>
              <a:r>
                <a:rPr lang="en-US" sz="800" dirty="0"/>
                <a:t>0.230</a:t>
              </a:r>
            </a:p>
          </p:txBody>
        </p:sp>
        <p:sp>
          <p:nvSpPr>
            <p:cNvPr id="92" name="TextBox 91"/>
            <p:cNvSpPr txBox="1"/>
            <p:nvPr/>
          </p:nvSpPr>
          <p:spPr>
            <a:xfrm>
              <a:off x="1148366" y="4403854"/>
              <a:ext cx="444352" cy="215444"/>
            </a:xfrm>
            <a:prstGeom prst="rect">
              <a:avLst/>
            </a:prstGeom>
            <a:noFill/>
          </p:spPr>
          <p:txBody>
            <a:bodyPr wrap="none" rtlCol="0" anchor="ctr">
              <a:noAutofit/>
            </a:bodyPr>
            <a:lstStyle/>
            <a:p>
              <a:pPr algn="r"/>
              <a:r>
                <a:rPr lang="en-US" sz="800" dirty="0"/>
                <a:t>0.225</a:t>
              </a:r>
            </a:p>
          </p:txBody>
        </p:sp>
        <p:sp>
          <p:nvSpPr>
            <p:cNvPr id="93" name="TextBox 92"/>
            <p:cNvSpPr txBox="1"/>
            <p:nvPr/>
          </p:nvSpPr>
          <p:spPr>
            <a:xfrm>
              <a:off x="1148366" y="4736950"/>
              <a:ext cx="444352" cy="215444"/>
            </a:xfrm>
            <a:prstGeom prst="rect">
              <a:avLst/>
            </a:prstGeom>
            <a:noFill/>
          </p:spPr>
          <p:txBody>
            <a:bodyPr wrap="none" rtlCol="0" anchor="ctr">
              <a:noAutofit/>
            </a:bodyPr>
            <a:lstStyle/>
            <a:p>
              <a:pPr algn="r"/>
              <a:r>
                <a:rPr lang="en-US" sz="800" dirty="0"/>
                <a:t>0.220</a:t>
              </a:r>
            </a:p>
          </p:txBody>
        </p:sp>
        <p:sp>
          <p:nvSpPr>
            <p:cNvPr id="94" name="TextBox 93"/>
            <p:cNvSpPr txBox="1"/>
            <p:nvPr/>
          </p:nvSpPr>
          <p:spPr>
            <a:xfrm>
              <a:off x="1148366" y="5069726"/>
              <a:ext cx="444352" cy="215444"/>
            </a:xfrm>
            <a:prstGeom prst="rect">
              <a:avLst/>
            </a:prstGeom>
            <a:noFill/>
          </p:spPr>
          <p:txBody>
            <a:bodyPr wrap="none" rtlCol="0" anchor="ctr">
              <a:noAutofit/>
            </a:bodyPr>
            <a:lstStyle/>
            <a:p>
              <a:pPr algn="r"/>
              <a:r>
                <a:rPr lang="en-US" sz="800" dirty="0"/>
                <a:t>0.215</a:t>
              </a:r>
            </a:p>
          </p:txBody>
        </p:sp>
        <p:sp>
          <p:nvSpPr>
            <p:cNvPr id="95" name="TextBox 94"/>
            <p:cNvSpPr txBox="1"/>
            <p:nvPr/>
          </p:nvSpPr>
          <p:spPr>
            <a:xfrm>
              <a:off x="1148366" y="5394713"/>
              <a:ext cx="444352" cy="215444"/>
            </a:xfrm>
            <a:prstGeom prst="rect">
              <a:avLst/>
            </a:prstGeom>
            <a:noFill/>
          </p:spPr>
          <p:txBody>
            <a:bodyPr wrap="none" rtlCol="0" anchor="ctr">
              <a:noAutofit/>
            </a:bodyPr>
            <a:lstStyle/>
            <a:p>
              <a:pPr algn="r"/>
              <a:r>
                <a:rPr lang="en-US" sz="800" dirty="0"/>
                <a:t>0.210</a:t>
              </a:r>
            </a:p>
          </p:txBody>
        </p:sp>
        <p:sp>
          <p:nvSpPr>
            <p:cNvPr id="96" name="TextBox 95"/>
            <p:cNvSpPr txBox="1"/>
            <p:nvPr/>
          </p:nvSpPr>
          <p:spPr>
            <a:xfrm>
              <a:off x="1148366" y="5730785"/>
              <a:ext cx="444352" cy="215444"/>
            </a:xfrm>
            <a:prstGeom prst="rect">
              <a:avLst/>
            </a:prstGeom>
            <a:noFill/>
          </p:spPr>
          <p:txBody>
            <a:bodyPr wrap="none" rtlCol="0" anchor="ctr">
              <a:noAutofit/>
            </a:bodyPr>
            <a:lstStyle/>
            <a:p>
              <a:pPr algn="r"/>
              <a:r>
                <a:rPr lang="en-US" sz="800" dirty="0"/>
                <a:t>0.205</a:t>
              </a:r>
            </a:p>
          </p:txBody>
        </p:sp>
        <p:sp>
          <p:nvSpPr>
            <p:cNvPr id="97" name="TextBox 96"/>
            <p:cNvSpPr txBox="1"/>
            <p:nvPr/>
          </p:nvSpPr>
          <p:spPr>
            <a:xfrm>
              <a:off x="1148366" y="6056660"/>
              <a:ext cx="444352" cy="215444"/>
            </a:xfrm>
            <a:prstGeom prst="rect">
              <a:avLst/>
            </a:prstGeom>
            <a:noFill/>
          </p:spPr>
          <p:txBody>
            <a:bodyPr wrap="none" rtlCol="0" anchor="ctr">
              <a:noAutofit/>
            </a:bodyPr>
            <a:lstStyle/>
            <a:p>
              <a:pPr algn="r"/>
              <a:r>
                <a:rPr lang="en-US" sz="800" dirty="0"/>
                <a:t>0.200</a:t>
              </a:r>
            </a:p>
          </p:txBody>
        </p:sp>
        <p:sp>
          <p:nvSpPr>
            <p:cNvPr id="98" name="TextBox 97"/>
            <p:cNvSpPr txBox="1"/>
            <p:nvPr/>
          </p:nvSpPr>
          <p:spPr>
            <a:xfrm>
              <a:off x="2352941" y="3518792"/>
              <a:ext cx="955262" cy="276999"/>
            </a:xfrm>
            <a:prstGeom prst="rect">
              <a:avLst/>
            </a:prstGeom>
            <a:noFill/>
          </p:spPr>
          <p:txBody>
            <a:bodyPr wrap="none" rtlCol="0" anchor="ctr">
              <a:noAutofit/>
            </a:bodyPr>
            <a:lstStyle/>
            <a:p>
              <a:pPr algn="ctr"/>
              <a:r>
                <a:rPr lang="en-US" sz="1200" b="1" dirty="0"/>
                <a:t>Train Loss</a:t>
              </a:r>
            </a:p>
          </p:txBody>
        </p:sp>
        <p:sp>
          <p:nvSpPr>
            <p:cNvPr id="99" name="TextBox 98"/>
            <p:cNvSpPr txBox="1"/>
            <p:nvPr/>
          </p:nvSpPr>
          <p:spPr>
            <a:xfrm rot="16200000">
              <a:off x="907346" y="4932491"/>
              <a:ext cx="402675" cy="215444"/>
            </a:xfrm>
            <a:prstGeom prst="rect">
              <a:avLst/>
            </a:prstGeom>
            <a:noFill/>
          </p:spPr>
          <p:txBody>
            <a:bodyPr wrap="none" rtlCol="0" anchor="ctr">
              <a:noAutofit/>
            </a:bodyPr>
            <a:lstStyle/>
            <a:p>
              <a:pPr algn="ctr"/>
              <a:r>
                <a:rPr lang="en-US" sz="800" dirty="0"/>
                <a:t>Loss</a:t>
              </a:r>
            </a:p>
          </p:txBody>
        </p:sp>
        <p:sp>
          <p:nvSpPr>
            <p:cNvPr id="100" name="TextBox 99"/>
            <p:cNvSpPr txBox="1"/>
            <p:nvPr/>
          </p:nvSpPr>
          <p:spPr>
            <a:xfrm>
              <a:off x="2542673" y="6313738"/>
              <a:ext cx="575799" cy="246221"/>
            </a:xfrm>
            <a:prstGeom prst="rect">
              <a:avLst/>
            </a:prstGeom>
            <a:noFill/>
          </p:spPr>
          <p:txBody>
            <a:bodyPr wrap="none" rtlCol="0" anchor="ctr">
              <a:noAutofit/>
            </a:bodyPr>
            <a:lstStyle/>
            <a:p>
              <a:pPr algn="ctr"/>
              <a:r>
                <a:rPr lang="en-US" sz="1000" b="1" dirty="0"/>
                <a:t>Epoch</a:t>
              </a:r>
            </a:p>
          </p:txBody>
        </p:sp>
        <p:sp>
          <p:nvSpPr>
            <p:cNvPr id="101" name="TextBox 100"/>
            <p:cNvSpPr txBox="1"/>
            <p:nvPr/>
          </p:nvSpPr>
          <p:spPr>
            <a:xfrm>
              <a:off x="1412256" y="6138748"/>
              <a:ext cx="242374" cy="215444"/>
            </a:xfrm>
            <a:prstGeom prst="rect">
              <a:avLst/>
            </a:prstGeom>
            <a:noFill/>
          </p:spPr>
          <p:txBody>
            <a:bodyPr wrap="none" rtlCol="0" anchor="ctr">
              <a:noAutofit/>
            </a:bodyPr>
            <a:lstStyle/>
            <a:p>
              <a:pPr algn="ctr"/>
              <a:r>
                <a:rPr lang="en-US" sz="800" dirty="0"/>
                <a:t>0</a:t>
              </a:r>
            </a:p>
          </p:txBody>
        </p:sp>
        <p:sp>
          <p:nvSpPr>
            <p:cNvPr id="102" name="TextBox 101"/>
            <p:cNvSpPr txBox="1"/>
            <p:nvPr/>
          </p:nvSpPr>
          <p:spPr>
            <a:xfrm>
              <a:off x="2016729" y="6138748"/>
              <a:ext cx="328937" cy="215444"/>
            </a:xfrm>
            <a:prstGeom prst="rect">
              <a:avLst/>
            </a:prstGeom>
            <a:noFill/>
          </p:spPr>
          <p:txBody>
            <a:bodyPr wrap="none" rtlCol="0" anchor="ctr">
              <a:noAutofit/>
            </a:bodyPr>
            <a:lstStyle/>
            <a:p>
              <a:pPr algn="ctr"/>
              <a:r>
                <a:rPr lang="en-US" sz="800" dirty="0"/>
                <a:t>0.5</a:t>
              </a:r>
            </a:p>
          </p:txBody>
        </p:sp>
        <p:sp>
          <p:nvSpPr>
            <p:cNvPr id="103" name="TextBox 102"/>
            <p:cNvSpPr txBox="1"/>
            <p:nvPr/>
          </p:nvSpPr>
          <p:spPr>
            <a:xfrm>
              <a:off x="2708037" y="6138748"/>
              <a:ext cx="242375" cy="215444"/>
            </a:xfrm>
            <a:prstGeom prst="rect">
              <a:avLst/>
            </a:prstGeom>
            <a:noFill/>
          </p:spPr>
          <p:txBody>
            <a:bodyPr wrap="none" rtlCol="0" anchor="ctr">
              <a:noAutofit/>
            </a:bodyPr>
            <a:lstStyle/>
            <a:p>
              <a:pPr algn="ctr"/>
              <a:r>
                <a:rPr lang="en-US" sz="800" dirty="0"/>
                <a:t>1</a:t>
              </a:r>
            </a:p>
          </p:txBody>
        </p:sp>
        <p:sp>
          <p:nvSpPr>
            <p:cNvPr id="104" name="TextBox 103"/>
            <p:cNvSpPr txBox="1"/>
            <p:nvPr/>
          </p:nvSpPr>
          <p:spPr>
            <a:xfrm>
              <a:off x="3313879" y="6138748"/>
              <a:ext cx="328937" cy="215444"/>
            </a:xfrm>
            <a:prstGeom prst="rect">
              <a:avLst/>
            </a:prstGeom>
            <a:noFill/>
          </p:spPr>
          <p:txBody>
            <a:bodyPr wrap="none" rtlCol="0" anchor="ctr">
              <a:noAutofit/>
            </a:bodyPr>
            <a:lstStyle/>
            <a:p>
              <a:pPr algn="ctr"/>
              <a:r>
                <a:rPr lang="en-US" sz="800" dirty="0"/>
                <a:t>1.5</a:t>
              </a:r>
            </a:p>
          </p:txBody>
        </p:sp>
        <p:sp>
          <p:nvSpPr>
            <p:cNvPr id="105" name="TextBox 104"/>
            <p:cNvSpPr txBox="1"/>
            <p:nvPr/>
          </p:nvSpPr>
          <p:spPr>
            <a:xfrm>
              <a:off x="4007371" y="6138748"/>
              <a:ext cx="242374" cy="215444"/>
            </a:xfrm>
            <a:prstGeom prst="rect">
              <a:avLst/>
            </a:prstGeom>
            <a:noFill/>
          </p:spPr>
          <p:txBody>
            <a:bodyPr wrap="none" rtlCol="0" anchor="ctr">
              <a:noAutofit/>
            </a:bodyPr>
            <a:lstStyle/>
            <a:p>
              <a:pPr algn="ctr"/>
              <a:r>
                <a:rPr lang="en-US" sz="800" dirty="0"/>
                <a:t>2</a:t>
              </a:r>
            </a:p>
          </p:txBody>
        </p:sp>
        <p:sp>
          <p:nvSpPr>
            <p:cNvPr id="106" name="Rectangle 105" title="Train Loss"/>
            <p:cNvSpPr/>
            <p:nvPr/>
          </p:nvSpPr>
          <p:spPr>
            <a:xfrm>
              <a:off x="1533443" y="3862387"/>
              <a:ext cx="2705181" cy="231933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107" name="Group 106"/>
            <p:cNvGrpSpPr/>
            <p:nvPr/>
          </p:nvGrpSpPr>
          <p:grpSpPr>
            <a:xfrm>
              <a:off x="1533443" y="4194480"/>
              <a:ext cx="45719" cy="1655143"/>
              <a:chOff x="1533443" y="4194480"/>
              <a:chExt cx="195345" cy="1655143"/>
            </a:xfrm>
          </p:grpSpPr>
          <p:cxnSp>
            <p:nvCxnSpPr>
              <p:cNvPr id="146" name="Straight Connector 145"/>
              <p:cNvCxnSpPr/>
              <p:nvPr/>
            </p:nvCxnSpPr>
            <p:spPr>
              <a:xfrm>
                <a:off x="1533443" y="4194480"/>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533443" y="4524580"/>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533443" y="4854260"/>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533443" y="5184360"/>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533443" y="5519943"/>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533443" y="5849623"/>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108" name="Group 107"/>
            <p:cNvGrpSpPr/>
            <p:nvPr/>
          </p:nvGrpSpPr>
          <p:grpSpPr>
            <a:xfrm>
              <a:off x="4195262" y="4194480"/>
              <a:ext cx="45719" cy="1655143"/>
              <a:chOff x="1533443" y="4194480"/>
              <a:chExt cx="195345" cy="1655143"/>
            </a:xfrm>
          </p:grpSpPr>
          <p:cxnSp>
            <p:nvCxnSpPr>
              <p:cNvPr id="140" name="Straight Connector 139"/>
              <p:cNvCxnSpPr/>
              <p:nvPr/>
            </p:nvCxnSpPr>
            <p:spPr>
              <a:xfrm>
                <a:off x="1533443" y="4194480"/>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533443" y="4524580"/>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33443" y="4854260"/>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533443" y="5184360"/>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533443" y="5519943"/>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533443" y="5849623"/>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1590676" y="4194480"/>
              <a:ext cx="2583602" cy="1655143"/>
              <a:chOff x="1533443" y="4194480"/>
              <a:chExt cx="195345" cy="1655143"/>
            </a:xfrm>
          </p:grpSpPr>
          <p:cxnSp>
            <p:nvCxnSpPr>
              <p:cNvPr id="134" name="Straight Connector 133"/>
              <p:cNvCxnSpPr/>
              <p:nvPr/>
            </p:nvCxnSpPr>
            <p:spPr>
              <a:xfrm>
                <a:off x="1533443" y="4194480"/>
                <a:ext cx="195345" cy="0"/>
              </a:xfrm>
              <a:prstGeom prst="line">
                <a:avLst/>
              </a:prstGeom>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533443" y="4524580"/>
                <a:ext cx="195345" cy="0"/>
              </a:xfrm>
              <a:prstGeom prst="line">
                <a:avLst/>
              </a:prstGeom>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533443" y="4854260"/>
                <a:ext cx="195345" cy="0"/>
              </a:xfrm>
              <a:prstGeom prst="line">
                <a:avLst/>
              </a:prstGeom>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533443" y="5184360"/>
                <a:ext cx="195345" cy="0"/>
              </a:xfrm>
              <a:prstGeom prst="line">
                <a:avLst/>
              </a:prstGeom>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533443" y="5519943"/>
                <a:ext cx="195345" cy="0"/>
              </a:xfrm>
              <a:prstGeom prst="line">
                <a:avLst/>
              </a:prstGeom>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533443" y="5849623"/>
                <a:ext cx="195345" cy="0"/>
              </a:xfrm>
              <a:prstGeom prst="line">
                <a:avLst/>
              </a:prstGeom>
              <a:ln>
                <a:solidFill>
                  <a:srgbClr val="BFBFBF"/>
                </a:solidFill>
                <a:prstDash val="sysDot"/>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rot="16200000">
              <a:off x="3130816" y="2905486"/>
              <a:ext cx="45719" cy="1951935"/>
              <a:chOff x="1533439" y="4194480"/>
              <a:chExt cx="195353" cy="1951935"/>
            </a:xfrm>
          </p:grpSpPr>
          <p:cxnSp>
            <p:nvCxnSpPr>
              <p:cNvPr id="130" name="Straight Connector 129"/>
              <p:cNvCxnSpPr/>
              <p:nvPr/>
            </p:nvCxnSpPr>
            <p:spPr>
              <a:xfrm>
                <a:off x="1533443" y="4194480"/>
                <a:ext cx="19534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533441" y="4845294"/>
                <a:ext cx="195344"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533441" y="5495655"/>
                <a:ext cx="195344"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533439" y="6146415"/>
                <a:ext cx="195353"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rot="16200000">
              <a:off x="2021859" y="4067590"/>
              <a:ext cx="2263633" cy="1951935"/>
              <a:chOff x="1533439" y="4194480"/>
              <a:chExt cx="195353" cy="1951935"/>
            </a:xfrm>
          </p:grpSpPr>
          <p:cxnSp>
            <p:nvCxnSpPr>
              <p:cNvPr id="126" name="Straight Connector 125"/>
              <p:cNvCxnSpPr/>
              <p:nvPr/>
            </p:nvCxnSpPr>
            <p:spPr>
              <a:xfrm>
                <a:off x="1533443" y="4194480"/>
                <a:ext cx="195345" cy="0"/>
              </a:xfrm>
              <a:prstGeom prst="line">
                <a:avLst/>
              </a:prstGeom>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533441" y="4845294"/>
                <a:ext cx="195344" cy="0"/>
              </a:xfrm>
              <a:prstGeom prst="line">
                <a:avLst/>
              </a:prstGeom>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533441" y="5495655"/>
                <a:ext cx="195344" cy="0"/>
              </a:xfrm>
              <a:prstGeom prst="line">
                <a:avLst/>
              </a:prstGeom>
              <a:ln>
                <a:solidFill>
                  <a:srgbClr val="BFBFBF"/>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533439" y="6146415"/>
                <a:ext cx="195353" cy="0"/>
              </a:xfrm>
              <a:prstGeom prst="line">
                <a:avLst/>
              </a:prstGeom>
              <a:ln>
                <a:solidFill>
                  <a:srgbClr val="BFBFBF"/>
                </a:solidFill>
                <a:prstDash val="sysDot"/>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1624056" y="5143349"/>
              <a:ext cx="1745642" cy="976463"/>
              <a:chOff x="2676569" y="5143349"/>
              <a:chExt cx="1745642" cy="976463"/>
            </a:xfrm>
          </p:grpSpPr>
          <p:sp>
            <p:nvSpPr>
              <p:cNvPr id="113" name="Rectangle 112"/>
              <p:cNvSpPr/>
              <p:nvPr/>
            </p:nvSpPr>
            <p:spPr>
              <a:xfrm>
                <a:off x="2676569" y="5163581"/>
                <a:ext cx="1692581" cy="95013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14" name="Straight Connector 113"/>
              <p:cNvCxnSpPr/>
              <p:nvPr/>
            </p:nvCxnSpPr>
            <p:spPr>
              <a:xfrm>
                <a:off x="2789513" y="5251016"/>
                <a:ext cx="166524" cy="0"/>
              </a:xfrm>
              <a:prstGeom prst="line">
                <a:avLst/>
              </a:prstGeom>
              <a:ln w="15875">
                <a:solidFill>
                  <a:srgbClr val="8585FF"/>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789513" y="5402614"/>
                <a:ext cx="166524" cy="0"/>
              </a:xfrm>
              <a:prstGeom prst="line">
                <a:avLst/>
              </a:prstGeom>
              <a:ln w="15875">
                <a:solidFill>
                  <a:srgbClr val="91D39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789513" y="5554213"/>
                <a:ext cx="166524" cy="0"/>
              </a:xfrm>
              <a:prstGeom prst="line">
                <a:avLst/>
              </a:prstGeom>
              <a:ln w="15875">
                <a:solidFill>
                  <a:srgbClr val="FF6969"/>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789513" y="5705811"/>
                <a:ext cx="166524" cy="0"/>
              </a:xfrm>
              <a:prstGeom prst="line">
                <a:avLst/>
              </a:prstGeom>
              <a:ln w="15875">
                <a:solidFill>
                  <a:srgbClr val="99ECEA"/>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789513" y="5857647"/>
                <a:ext cx="166524" cy="0"/>
              </a:xfrm>
              <a:prstGeom prst="line">
                <a:avLst/>
              </a:prstGeom>
              <a:ln w="15875">
                <a:solidFill>
                  <a:srgbClr val="FB65F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789513" y="6009245"/>
                <a:ext cx="166524" cy="0"/>
              </a:xfrm>
              <a:prstGeom prst="line">
                <a:avLst/>
              </a:prstGeom>
              <a:ln w="15875">
                <a:solidFill>
                  <a:srgbClr val="F7FA6A"/>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2935907" y="5143349"/>
                <a:ext cx="758541" cy="207031"/>
              </a:xfrm>
              <a:prstGeom prst="rect">
                <a:avLst/>
              </a:prstGeom>
              <a:noFill/>
            </p:spPr>
            <p:txBody>
              <a:bodyPr wrap="none" rtlCol="0" anchor="ctr">
                <a:noAutofit/>
              </a:bodyPr>
              <a:lstStyle/>
              <a:p>
                <a:r>
                  <a:rPr lang="en-US" sz="800" dirty="0"/>
                  <a:t>No Goods id</a:t>
                </a:r>
              </a:p>
            </p:txBody>
          </p:sp>
          <p:sp>
            <p:nvSpPr>
              <p:cNvPr id="121" name="TextBox 120"/>
              <p:cNvSpPr txBox="1"/>
              <p:nvPr/>
            </p:nvSpPr>
            <p:spPr>
              <a:xfrm>
                <a:off x="2935907" y="5297235"/>
                <a:ext cx="1172116" cy="207031"/>
              </a:xfrm>
              <a:prstGeom prst="rect">
                <a:avLst/>
              </a:prstGeom>
              <a:noFill/>
            </p:spPr>
            <p:txBody>
              <a:bodyPr wrap="none" rtlCol="0" anchor="ctr">
                <a:noAutofit/>
              </a:bodyPr>
              <a:lstStyle/>
              <a:p>
                <a:r>
                  <a:rPr lang="en-US" sz="800" dirty="0"/>
                  <a:t>Goods id without Reg</a:t>
                </a:r>
              </a:p>
            </p:txBody>
          </p:sp>
          <p:sp>
            <p:nvSpPr>
              <p:cNvPr id="122" name="TextBox 121"/>
              <p:cNvSpPr txBox="1"/>
              <p:nvPr/>
            </p:nvSpPr>
            <p:spPr>
              <a:xfrm>
                <a:off x="2935907" y="5451122"/>
                <a:ext cx="994183" cy="207031"/>
              </a:xfrm>
              <a:prstGeom prst="rect">
                <a:avLst/>
              </a:prstGeom>
              <a:noFill/>
            </p:spPr>
            <p:txBody>
              <a:bodyPr wrap="none" rtlCol="0" anchor="ctr">
                <a:noAutofit/>
              </a:bodyPr>
              <a:lstStyle/>
              <a:p>
                <a:r>
                  <a:rPr lang="en-US" sz="800" dirty="0"/>
                  <a:t>Goods id Dropout</a:t>
                </a:r>
              </a:p>
            </p:txBody>
          </p:sp>
          <p:sp>
            <p:nvSpPr>
              <p:cNvPr id="123" name="TextBox 122"/>
              <p:cNvSpPr txBox="1"/>
              <p:nvPr/>
            </p:nvSpPr>
            <p:spPr>
              <a:xfrm>
                <a:off x="2935907" y="5605008"/>
                <a:ext cx="854721" cy="207031"/>
              </a:xfrm>
              <a:prstGeom prst="rect">
                <a:avLst/>
              </a:prstGeom>
              <a:noFill/>
            </p:spPr>
            <p:txBody>
              <a:bodyPr wrap="none" rtlCol="0" anchor="ctr">
                <a:noAutofit/>
              </a:bodyPr>
              <a:lstStyle/>
              <a:p>
                <a:r>
                  <a:rPr lang="en-US" sz="800" dirty="0"/>
                  <a:t>Goods id Filter</a:t>
                </a:r>
              </a:p>
            </p:txBody>
          </p:sp>
          <p:sp>
            <p:nvSpPr>
              <p:cNvPr id="124" name="TextBox 123"/>
              <p:cNvSpPr txBox="1"/>
              <p:nvPr/>
            </p:nvSpPr>
            <p:spPr>
              <a:xfrm>
                <a:off x="2935907" y="5758895"/>
                <a:ext cx="1486304" cy="207031"/>
              </a:xfrm>
              <a:prstGeom prst="rect">
                <a:avLst/>
              </a:prstGeom>
              <a:noFill/>
            </p:spPr>
            <p:txBody>
              <a:bodyPr wrap="none" rtlCol="0" anchor="ctr">
                <a:noAutofit/>
              </a:bodyPr>
              <a:lstStyle/>
              <a:p>
                <a:r>
                  <a:rPr lang="en-US" sz="800" dirty="0"/>
                  <a:t>Goods id with Reg in Difacto</a:t>
                </a:r>
              </a:p>
            </p:txBody>
          </p:sp>
          <p:sp>
            <p:nvSpPr>
              <p:cNvPr id="125" name="TextBox 124"/>
              <p:cNvSpPr txBox="1"/>
              <p:nvPr/>
            </p:nvSpPr>
            <p:spPr>
              <a:xfrm>
                <a:off x="2935907" y="5912781"/>
                <a:ext cx="1279517" cy="207031"/>
              </a:xfrm>
              <a:prstGeom prst="rect">
                <a:avLst/>
              </a:prstGeom>
              <a:noFill/>
            </p:spPr>
            <p:txBody>
              <a:bodyPr wrap="none" rtlCol="0" anchor="ctr">
                <a:noAutofit/>
              </a:bodyPr>
              <a:lstStyle/>
              <a:p>
                <a:r>
                  <a:rPr lang="en-US" sz="800" dirty="0"/>
                  <a:t>Goods id with MBA Reg</a:t>
                </a:r>
              </a:p>
            </p:txBody>
          </p:sp>
        </p:grpSp>
      </p:grpSp>
    </p:spTree>
    <p:extLst>
      <p:ext uri="{BB962C8B-B14F-4D97-AF65-F5344CB8AC3E}">
        <p14:creationId xmlns:p14="http://schemas.microsoft.com/office/powerpoint/2010/main" val="33694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Images</a:t>
            </a:r>
          </a:p>
        </p:txBody>
      </p:sp>
      <p:pic>
        <p:nvPicPr>
          <p:cNvPr id="5" name="Content Placeholder 4" descr="Four images, one in each quadrant. The top left is a resting black umbrella. The top right is an upright pink umbrella abutting an ornante floral burst. The bottom left image is a man in a tuxedo holding a bouquet, facing the camera against a gray field. The bottom right image contains three identical men (the same man as in the previous image), each wearing a different color variation of a tuxedo." title="What about Images"/>
          <p:cNvPicPr>
            <a:picLocks noGrp="1" noChangeAspect="1"/>
          </p:cNvPicPr>
          <p:nvPr>
            <p:ph idx="1"/>
          </p:nvPr>
        </p:nvPicPr>
        <p:blipFill>
          <a:blip r:embed="rId3" cstate="print"/>
          <a:stretch>
            <a:fillRect/>
          </a:stretch>
        </p:blipFill>
        <p:spPr>
          <a:xfrm>
            <a:off x="457200" y="1647148"/>
            <a:ext cx="8229600" cy="4432066"/>
          </a:xfrm>
        </p:spPr>
      </p:pic>
      <p:sp>
        <p:nvSpPr>
          <p:cNvPr id="4" name="Rectangle 3">
            <a:extLst>
              <a:ext uri="{FF2B5EF4-FFF2-40B4-BE49-F238E27FC236}">
                <a16:creationId xmlns:a16="http://schemas.microsoft.com/office/drawing/2014/main" id="{C06B6614-5E8C-FA4E-A20F-2919E93884DC}"/>
              </a:ext>
            </a:extLst>
          </p:cNvPr>
          <p:cNvSpPr/>
          <p:nvPr/>
        </p:nvSpPr>
        <p:spPr>
          <a:xfrm>
            <a:off x="8790206" y="6434541"/>
            <a:ext cx="364202" cy="369332"/>
          </a:xfrm>
          <a:prstGeom prst="rect">
            <a:avLst/>
          </a:prstGeom>
        </p:spPr>
        <p:txBody>
          <a:bodyPr wrap="none">
            <a:spAutoFit/>
          </a:bodyPr>
          <a:lstStyle/>
          <a:p>
            <a:r>
              <a:rPr lang="en-US" dirty="0"/>
              <a:t>Q</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457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072FDA-C66D-41E9-B220-2EA1BB71A3F3}"/>
              </a:ext>
            </a:extLst>
          </p:cNvPr>
          <p:cNvSpPr txBox="1">
            <a:spLocks noGrp="1"/>
          </p:cNvSpPr>
          <p:nvPr>
            <p:ph type="title" idx="4294967295"/>
          </p:nvPr>
        </p:nvSpPr>
        <p:spPr>
          <a:xfrm>
            <a:off x="451757" y="457200"/>
            <a:ext cx="8229600" cy="831850"/>
          </a:xfrm>
          <a:prstGeom prst="rect">
            <a:avLst/>
          </a:prstGeom>
          <a:noFill/>
        </p:spPr>
        <p:txBody>
          <a:bodyPr wrap="square" rtlCol="0">
            <a:noAutofit/>
          </a:bodyPr>
          <a:lstStyle/>
          <a:p>
            <a:pPr algn="l"/>
            <a:r>
              <a:rPr lang="en-US" sz="2400" dirty="0">
                <a:latin typeface="+mn-lt"/>
              </a:rPr>
              <a:t>Which image do you think will perform better? (a) or (b)?</a:t>
            </a:r>
            <a:br>
              <a:rPr lang="en-US" sz="2400" dirty="0">
                <a:latin typeface="+mn-lt"/>
              </a:rPr>
            </a:br>
            <a:r>
              <a:rPr lang="en-US" sz="2400" dirty="0">
                <a:latin typeface="+mn-lt"/>
              </a:rPr>
              <a:t>(c) or (d)?</a:t>
            </a:r>
          </a:p>
        </p:txBody>
      </p:sp>
      <p:pic>
        <p:nvPicPr>
          <p:cNvPr id="7" name="Content Placeholder 4" descr="This is a faded version of the same four-quadrant image scheme from before.&#10;&#10;Four images, one in each quadrant. The top left is a resting black umbrella. The top right is an upright pink umbrella abutting an ornante floral burst. The bottom left image is a man in a tuxedo holding a bouquet, facing the camera against a gray field. The bottom right image contains three identical men (the same man as in the previous image), each wearing a different color variation of a tuxedo." title="Which image will perform better?">
            <a:extLst>
              <a:ext uri="{FF2B5EF4-FFF2-40B4-BE49-F238E27FC236}">
                <a16:creationId xmlns:a16="http://schemas.microsoft.com/office/drawing/2014/main" id="{AA99F2BC-F6C8-44B6-9D53-19ED5BD37EAA}"/>
              </a:ext>
            </a:extLst>
          </p:cNvPr>
          <p:cNvPicPr>
            <a:picLocks noChangeAspect="1"/>
          </p:cNvPicPr>
          <p:nvPr/>
        </p:nvPicPr>
        <p:blipFill>
          <a:blip r:embed="rId3" cstate="print">
            <a:alphaModFix amt="37000"/>
          </a:blip>
          <a:srcRect t="-1059" b="-1059"/>
          <a:stretch>
            <a:fillRect/>
          </a:stretch>
        </p:blipFill>
        <p:spPr>
          <a:xfrm>
            <a:off x="458585" y="1596200"/>
            <a:ext cx="8228215" cy="4525200"/>
          </a:xfrm>
          <a:prstGeom prst="rect">
            <a:avLst/>
          </a:prstGeom>
        </p:spPr>
      </p:pic>
    </p:spTree>
    <p:extLst>
      <p:ext uri="{BB962C8B-B14F-4D97-AF65-F5344CB8AC3E}">
        <p14:creationId xmlns:p14="http://schemas.microsoft.com/office/powerpoint/2010/main" val="529512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dirty="0"/>
              <a:t>Why Use an Auction?</a:t>
            </a:r>
          </a:p>
        </p:txBody>
      </p:sp>
      <p:sp>
        <p:nvSpPr>
          <p:cNvPr id="8" name="Content Placeholder 7"/>
          <p:cNvSpPr>
            <a:spLocks noGrp="1"/>
          </p:cNvSpPr>
          <p:nvPr>
            <p:ph idx="1"/>
          </p:nvPr>
        </p:nvSpPr>
        <p:spPr>
          <a:xfrm>
            <a:off x="457200" y="1529860"/>
            <a:ext cx="8229600" cy="504104"/>
          </a:xfrm>
        </p:spPr>
        <p:txBody>
          <a:bodyPr>
            <a:noAutofit/>
          </a:bodyPr>
          <a:lstStyle/>
          <a:p>
            <a:pPr marL="0" indent="0">
              <a:buNone/>
            </a:pPr>
            <a:r>
              <a:rPr lang="en-US" sz="2800" dirty="0"/>
              <a:t>Scale: 100 billion WW queries / month (2018)</a:t>
            </a:r>
          </a:p>
          <a:p>
            <a:pPr marL="0" indent="0">
              <a:buNone/>
            </a:pPr>
            <a:r>
              <a:rPr lang="en-US" sz="2800" dirty="0"/>
              <a:t>Advertiser heterogeneity</a:t>
            </a:r>
          </a:p>
        </p:txBody>
      </p:sp>
      <p:sp>
        <p:nvSpPr>
          <p:cNvPr id="17" name="Rectangle 16"/>
          <p:cNvSpPr/>
          <p:nvPr/>
        </p:nvSpPr>
        <p:spPr>
          <a:xfrm>
            <a:off x="685800" y="6400801"/>
            <a:ext cx="8229600" cy="381000"/>
          </a:xfrm>
          <a:prstGeom prst="rect">
            <a:avLst/>
          </a:prstGeom>
          <a:noFill/>
        </p:spPr>
        <p:txBody>
          <a:bodyPr wrap="none" anchor="b">
            <a:noAutofit/>
          </a:bodyPr>
          <a:lstStyle/>
          <a:p>
            <a:pPr algn="r"/>
            <a:r>
              <a:rPr lang="en-US" sz="1000" dirty="0">
                <a:solidFill>
                  <a:schemeClr val="bg1">
                    <a:lumMod val="50000"/>
                  </a:schemeClr>
                </a:solidFill>
              </a:rPr>
              <a:t>source:</a:t>
            </a:r>
            <a:r>
              <a:rPr lang="en-US" sz="1000" dirty="0"/>
              <a:t> </a:t>
            </a:r>
            <a:r>
              <a:rPr lang="en-US" sz="1000" dirty="0">
                <a:hlinkClick r:id="rId3"/>
              </a:rPr>
              <a:t>https://www.wordstream.com/blog/ws/2016/02/29/google-adwords-industry-benchmarks</a:t>
            </a:r>
            <a:r>
              <a:rPr lang="en-US" sz="1000" dirty="0"/>
              <a:t> </a:t>
            </a:r>
          </a:p>
          <a:p>
            <a:pPr algn="r"/>
            <a:r>
              <a:rPr lang="en-US" sz="1000" dirty="0">
                <a:solidFill>
                  <a:schemeClr val="bg1">
                    <a:lumMod val="50000"/>
                  </a:schemeClr>
                </a:solidFill>
              </a:rPr>
              <a:t>(representing Google AdWords and Display network, 2018 data)</a:t>
            </a:r>
          </a:p>
        </p:txBody>
      </p:sp>
      <p:grpSp>
        <p:nvGrpSpPr>
          <p:cNvPr id="10" name="Group 9" descr="A bar graph shows that different types of industries and services have different costs per click on Google AdWords. Legal services are at the high point, with $6.75 per click." title="Query: Credit Cards"/>
          <p:cNvGrpSpPr/>
          <p:nvPr/>
        </p:nvGrpSpPr>
        <p:grpSpPr>
          <a:xfrm>
            <a:off x="490372" y="2675245"/>
            <a:ext cx="3972091" cy="2906405"/>
            <a:chOff x="490372" y="2675245"/>
            <a:chExt cx="3972091" cy="2906405"/>
          </a:xfrm>
        </p:grpSpPr>
        <p:cxnSp>
          <p:nvCxnSpPr>
            <p:cNvPr id="11" name="Straight Connector 10"/>
            <p:cNvCxnSpPr/>
            <p:nvPr/>
          </p:nvCxnSpPr>
          <p:spPr>
            <a:xfrm>
              <a:off x="733426" y="3338515"/>
              <a:ext cx="0" cy="2243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733425" y="3338515"/>
              <a:ext cx="3729038" cy="1762125"/>
              <a:chOff x="733425" y="3338515"/>
              <a:chExt cx="3729038" cy="1762125"/>
            </a:xfrm>
          </p:grpSpPr>
          <p:cxnSp>
            <p:nvCxnSpPr>
              <p:cNvPr id="195" name="Straight Connector 194"/>
              <p:cNvCxnSpPr/>
              <p:nvPr/>
            </p:nvCxnSpPr>
            <p:spPr>
              <a:xfrm>
                <a:off x="733425" y="5100640"/>
                <a:ext cx="372903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733425" y="4848227"/>
                <a:ext cx="372903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733425" y="4595815"/>
                <a:ext cx="372903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733425" y="4348165"/>
                <a:ext cx="372903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733425" y="4095752"/>
                <a:ext cx="372903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733425" y="3848102"/>
                <a:ext cx="372903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733425" y="3590927"/>
                <a:ext cx="372903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733425" y="3338515"/>
                <a:ext cx="372903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76274" y="3338515"/>
              <a:ext cx="57151" cy="2009774"/>
              <a:chOff x="733425" y="3338515"/>
              <a:chExt cx="3729038" cy="2009774"/>
            </a:xfrm>
          </p:grpSpPr>
          <p:cxnSp>
            <p:nvCxnSpPr>
              <p:cNvPr id="186" name="Straight Connector 185"/>
              <p:cNvCxnSpPr/>
              <p:nvPr/>
            </p:nvCxnSpPr>
            <p:spPr>
              <a:xfrm>
                <a:off x="733425" y="5348289"/>
                <a:ext cx="3729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733425" y="5100640"/>
                <a:ext cx="3729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733425" y="4848227"/>
                <a:ext cx="3729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733425" y="4595815"/>
                <a:ext cx="3729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733425" y="4348165"/>
                <a:ext cx="3729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733425" y="4095752"/>
                <a:ext cx="3729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733425" y="3848102"/>
                <a:ext cx="3729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733425" y="3590927"/>
                <a:ext cx="3729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733425" y="3338515"/>
                <a:ext cx="3729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840581" y="5372100"/>
              <a:ext cx="173832" cy="207682"/>
            </a:xfrm>
            <a:prstGeom prst="rect">
              <a:avLst/>
            </a:prstGeom>
            <a:solidFill>
              <a:srgbClr val="3B755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Rectangle 20"/>
            <p:cNvSpPr/>
            <p:nvPr/>
          </p:nvSpPr>
          <p:spPr>
            <a:xfrm>
              <a:off x="840581" y="4991100"/>
              <a:ext cx="173832" cy="357189"/>
            </a:xfrm>
            <a:prstGeom prst="rect">
              <a:avLst/>
            </a:prstGeom>
            <a:solidFill>
              <a:srgbClr val="3B755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p:cNvSpPr/>
            <p:nvPr/>
          </p:nvSpPr>
          <p:spPr>
            <a:xfrm>
              <a:off x="1066800" y="5372100"/>
              <a:ext cx="173832" cy="207682"/>
            </a:xfrm>
            <a:prstGeom prst="rect">
              <a:avLst/>
            </a:prstGeom>
            <a:solidFill>
              <a:srgbClr val="6A6C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3" name="Rectangle 22"/>
            <p:cNvSpPr/>
            <p:nvPr/>
          </p:nvSpPr>
          <p:spPr>
            <a:xfrm>
              <a:off x="1066800" y="4733926"/>
              <a:ext cx="173832" cy="614364"/>
            </a:xfrm>
            <a:prstGeom prst="rect">
              <a:avLst/>
            </a:prstGeom>
            <a:solidFill>
              <a:srgbClr val="6A6C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4" name="Rectangle 23"/>
            <p:cNvSpPr/>
            <p:nvPr/>
          </p:nvSpPr>
          <p:spPr>
            <a:xfrm>
              <a:off x="1290637" y="5372100"/>
              <a:ext cx="173832" cy="207682"/>
            </a:xfrm>
            <a:prstGeom prst="rect">
              <a:avLst/>
            </a:prstGeom>
            <a:solidFill>
              <a:srgbClr val="CADE2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5" name="Rectangle 24"/>
            <p:cNvSpPr/>
            <p:nvPr/>
          </p:nvSpPr>
          <p:spPr>
            <a:xfrm>
              <a:off x="1290637" y="4517232"/>
              <a:ext cx="173832" cy="831058"/>
            </a:xfrm>
            <a:prstGeom prst="rect">
              <a:avLst/>
            </a:prstGeom>
            <a:solidFill>
              <a:srgbClr val="CADE2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Rectangle 25"/>
            <p:cNvSpPr/>
            <p:nvPr/>
          </p:nvSpPr>
          <p:spPr>
            <a:xfrm>
              <a:off x="1514475" y="5372100"/>
              <a:ext cx="173832" cy="207682"/>
            </a:xfrm>
            <a:prstGeom prst="rect">
              <a:avLst/>
            </a:prstGeom>
            <a:solidFill>
              <a:srgbClr val="E2703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Rectangle 26"/>
            <p:cNvSpPr/>
            <p:nvPr/>
          </p:nvSpPr>
          <p:spPr>
            <a:xfrm>
              <a:off x="1514475" y="3736182"/>
              <a:ext cx="173832" cy="1612108"/>
            </a:xfrm>
            <a:prstGeom prst="rect">
              <a:avLst/>
            </a:prstGeom>
            <a:solidFill>
              <a:srgbClr val="E2703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8" name="Rectangle 27"/>
            <p:cNvSpPr/>
            <p:nvPr/>
          </p:nvSpPr>
          <p:spPr>
            <a:xfrm>
              <a:off x="1738312" y="5372100"/>
              <a:ext cx="173832" cy="207682"/>
            </a:xfrm>
            <a:prstGeom prst="rect">
              <a:avLst/>
            </a:prstGeom>
            <a:solidFill>
              <a:srgbClr val="C03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9" name="Rectangle 28"/>
            <p:cNvSpPr/>
            <p:nvPr/>
          </p:nvSpPr>
          <p:spPr>
            <a:xfrm>
              <a:off x="1738312" y="4660106"/>
              <a:ext cx="173832" cy="688183"/>
            </a:xfrm>
            <a:prstGeom prst="rect">
              <a:avLst/>
            </a:prstGeom>
            <a:solidFill>
              <a:srgbClr val="C03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0" name="Rectangle 29"/>
            <p:cNvSpPr/>
            <p:nvPr/>
          </p:nvSpPr>
          <p:spPr>
            <a:xfrm>
              <a:off x="1971675" y="5372100"/>
              <a:ext cx="173832" cy="207682"/>
            </a:xfrm>
            <a:prstGeom prst="rect">
              <a:avLst/>
            </a:prstGeom>
            <a:solidFill>
              <a:srgbClr val="2578B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1" name="Rectangle 30"/>
            <p:cNvSpPr/>
            <p:nvPr/>
          </p:nvSpPr>
          <p:spPr>
            <a:xfrm>
              <a:off x="1971675" y="5064919"/>
              <a:ext cx="173832" cy="283370"/>
            </a:xfrm>
            <a:prstGeom prst="rect">
              <a:avLst/>
            </a:prstGeom>
            <a:solidFill>
              <a:srgbClr val="2578B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2" name="Rectangle 31"/>
            <p:cNvSpPr/>
            <p:nvPr/>
          </p:nvSpPr>
          <p:spPr>
            <a:xfrm>
              <a:off x="2195512" y="5372100"/>
              <a:ext cx="173832" cy="207682"/>
            </a:xfrm>
            <a:prstGeom prst="rect">
              <a:avLst/>
            </a:prstGeom>
            <a:solidFill>
              <a:srgbClr val="999CA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3" name="Rectangle 32"/>
            <p:cNvSpPr/>
            <p:nvPr/>
          </p:nvSpPr>
          <p:spPr>
            <a:xfrm>
              <a:off x="2195512" y="4745832"/>
              <a:ext cx="173832" cy="602458"/>
            </a:xfrm>
            <a:prstGeom prst="rect">
              <a:avLst/>
            </a:prstGeom>
            <a:solidFill>
              <a:srgbClr val="999CA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Rectangle 33"/>
            <p:cNvSpPr/>
            <p:nvPr/>
          </p:nvSpPr>
          <p:spPr>
            <a:xfrm>
              <a:off x="2419350" y="5372100"/>
              <a:ext cx="173832" cy="207682"/>
            </a:xfrm>
            <a:prstGeom prst="rect">
              <a:avLst/>
            </a:prstGeom>
            <a:solidFill>
              <a:srgbClr val="BC47A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 name="Rectangle 34"/>
            <p:cNvSpPr/>
            <p:nvPr/>
          </p:nvSpPr>
          <p:spPr>
            <a:xfrm>
              <a:off x="2419350" y="4833938"/>
              <a:ext cx="173832" cy="514351"/>
            </a:xfrm>
            <a:prstGeom prst="rect">
              <a:avLst/>
            </a:prstGeom>
            <a:solidFill>
              <a:srgbClr val="BC47A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Rectangle 35"/>
            <p:cNvSpPr/>
            <p:nvPr/>
          </p:nvSpPr>
          <p:spPr>
            <a:xfrm>
              <a:off x="2645568" y="5372100"/>
              <a:ext cx="173832" cy="207682"/>
            </a:xfrm>
            <a:prstGeom prst="rect">
              <a:avLst/>
            </a:prstGeom>
            <a:solidFill>
              <a:srgbClr val="2C727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7" name="Rectangle 36"/>
            <p:cNvSpPr/>
            <p:nvPr/>
          </p:nvSpPr>
          <p:spPr>
            <a:xfrm>
              <a:off x="2645568" y="4481514"/>
              <a:ext cx="173832" cy="866776"/>
            </a:xfrm>
            <a:prstGeom prst="rect">
              <a:avLst/>
            </a:prstGeom>
            <a:solidFill>
              <a:srgbClr val="2C727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Rectangle 37"/>
            <p:cNvSpPr/>
            <p:nvPr/>
          </p:nvSpPr>
          <p:spPr>
            <a:xfrm>
              <a:off x="2871787" y="5372100"/>
              <a:ext cx="173832" cy="207682"/>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9" name="Rectangle 38"/>
            <p:cNvSpPr/>
            <p:nvPr/>
          </p:nvSpPr>
          <p:spPr>
            <a:xfrm>
              <a:off x="2871787" y="4693444"/>
              <a:ext cx="173832" cy="654845"/>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0" name="Rectangle 39"/>
            <p:cNvSpPr/>
            <p:nvPr/>
          </p:nvSpPr>
          <p:spPr>
            <a:xfrm>
              <a:off x="3098006" y="5372100"/>
              <a:ext cx="173832" cy="207682"/>
            </a:xfrm>
            <a:prstGeom prst="rect">
              <a:avLst/>
            </a:prstGeom>
            <a:solidFill>
              <a:srgbClr val="50465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1" name="Rectangle 40"/>
            <p:cNvSpPr/>
            <p:nvPr/>
          </p:nvSpPr>
          <p:spPr>
            <a:xfrm>
              <a:off x="3098006" y="4626770"/>
              <a:ext cx="173832" cy="721520"/>
            </a:xfrm>
            <a:prstGeom prst="rect">
              <a:avLst/>
            </a:prstGeom>
            <a:solidFill>
              <a:srgbClr val="50465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2" name="Rectangle 41"/>
            <p:cNvSpPr/>
            <p:nvPr/>
          </p:nvSpPr>
          <p:spPr>
            <a:xfrm>
              <a:off x="3321843" y="5372100"/>
              <a:ext cx="173832" cy="207682"/>
            </a:xfrm>
            <a:prstGeom prst="rect">
              <a:avLst/>
            </a:prstGeom>
            <a:solidFill>
              <a:srgbClr val="54A83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3" name="Rectangle 42"/>
            <p:cNvSpPr/>
            <p:nvPr/>
          </p:nvSpPr>
          <p:spPr>
            <a:xfrm>
              <a:off x="3321843" y="4719638"/>
              <a:ext cx="173832" cy="628651"/>
            </a:xfrm>
            <a:prstGeom prst="rect">
              <a:avLst/>
            </a:prstGeom>
            <a:solidFill>
              <a:srgbClr val="54A83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4" name="Rectangle 43"/>
            <p:cNvSpPr/>
            <p:nvPr/>
          </p:nvSpPr>
          <p:spPr>
            <a:xfrm>
              <a:off x="3550443" y="5372100"/>
              <a:ext cx="173832" cy="207682"/>
            </a:xfrm>
            <a:prstGeom prst="rect">
              <a:avLst/>
            </a:prstGeom>
            <a:solidFill>
              <a:srgbClr val="E38F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5" name="Rectangle 44"/>
            <p:cNvSpPr/>
            <p:nvPr/>
          </p:nvSpPr>
          <p:spPr>
            <a:xfrm>
              <a:off x="3550443" y="3659981"/>
              <a:ext cx="173832" cy="1688309"/>
            </a:xfrm>
            <a:prstGeom prst="rect">
              <a:avLst/>
            </a:prstGeom>
            <a:solidFill>
              <a:srgbClr val="E38F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Rectangle 45"/>
            <p:cNvSpPr/>
            <p:nvPr/>
          </p:nvSpPr>
          <p:spPr>
            <a:xfrm>
              <a:off x="3774281" y="5372100"/>
              <a:ext cx="173832" cy="207682"/>
            </a:xfrm>
            <a:prstGeom prst="rect">
              <a:avLst/>
            </a:prstGeom>
            <a:solidFill>
              <a:srgbClr val="3C539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7" name="Rectangle 46"/>
            <p:cNvSpPr/>
            <p:nvPr/>
          </p:nvSpPr>
          <p:spPr>
            <a:xfrm>
              <a:off x="3774281" y="4760120"/>
              <a:ext cx="173832" cy="588170"/>
            </a:xfrm>
            <a:prstGeom prst="rect">
              <a:avLst/>
            </a:prstGeom>
            <a:solidFill>
              <a:srgbClr val="3C539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8" name="Rectangle 47"/>
            <p:cNvSpPr/>
            <p:nvPr/>
          </p:nvSpPr>
          <p:spPr>
            <a:xfrm>
              <a:off x="3998118" y="5372100"/>
              <a:ext cx="173832" cy="207682"/>
            </a:xfrm>
            <a:prstGeom prst="rect">
              <a:avLst/>
            </a:prstGeom>
            <a:solidFill>
              <a:srgbClr val="90D2B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9" name="Rectangle 48"/>
            <p:cNvSpPr/>
            <p:nvPr/>
          </p:nvSpPr>
          <p:spPr>
            <a:xfrm>
              <a:off x="3998118" y="4400550"/>
              <a:ext cx="173832" cy="947739"/>
            </a:xfrm>
            <a:prstGeom prst="rect">
              <a:avLst/>
            </a:prstGeom>
            <a:solidFill>
              <a:srgbClr val="90D2B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0" name="Rectangle 49"/>
            <p:cNvSpPr/>
            <p:nvPr/>
          </p:nvSpPr>
          <p:spPr>
            <a:xfrm>
              <a:off x="4221956" y="5372100"/>
              <a:ext cx="173832" cy="207682"/>
            </a:xfrm>
            <a:prstGeom prst="rect">
              <a:avLst/>
            </a:prstGeom>
            <a:solidFill>
              <a:srgbClr val="D584D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1" name="Rectangle 50"/>
            <p:cNvSpPr/>
            <p:nvPr/>
          </p:nvSpPr>
          <p:spPr>
            <a:xfrm>
              <a:off x="4221956" y="4967288"/>
              <a:ext cx="173832" cy="381001"/>
            </a:xfrm>
            <a:prstGeom prst="rect">
              <a:avLst/>
            </a:prstGeom>
            <a:solidFill>
              <a:srgbClr val="D584D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52" name="Straight Connector 51"/>
            <p:cNvCxnSpPr/>
            <p:nvPr/>
          </p:nvCxnSpPr>
          <p:spPr>
            <a:xfrm>
              <a:off x="733425" y="5348289"/>
              <a:ext cx="3729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p:cNvGrpSpPr>
              <a:grpSpLocks noChangeAspect="1"/>
            </p:cNvGrpSpPr>
            <p:nvPr/>
          </p:nvGrpSpPr>
          <p:grpSpPr>
            <a:xfrm>
              <a:off x="868101" y="5410927"/>
              <a:ext cx="118791" cy="137160"/>
              <a:chOff x="-2432050" y="2301875"/>
              <a:chExt cx="307975" cy="355600"/>
            </a:xfrm>
            <a:solidFill>
              <a:schemeClr val="bg1"/>
            </a:solidFill>
          </p:grpSpPr>
          <p:sp>
            <p:nvSpPr>
              <p:cNvPr id="182" name="Freeform 6"/>
              <p:cNvSpPr>
                <a:spLocks noEditPoints="1"/>
              </p:cNvSpPr>
              <p:nvPr/>
            </p:nvSpPr>
            <p:spPr bwMode="auto">
              <a:xfrm>
                <a:off x="-2381250" y="2301875"/>
                <a:ext cx="206375" cy="209550"/>
              </a:xfrm>
              <a:custGeom>
                <a:avLst/>
                <a:gdLst>
                  <a:gd name="T0" fmla="*/ 28 w 130"/>
                  <a:gd name="T1" fmla="*/ 12 h 132"/>
                  <a:gd name="T2" fmla="*/ 0 w 130"/>
                  <a:gd name="T3" fmla="*/ 66 h 132"/>
                  <a:gd name="T4" fmla="*/ 20 w 130"/>
                  <a:gd name="T5" fmla="*/ 112 h 132"/>
                  <a:gd name="T6" fmla="*/ 66 w 130"/>
                  <a:gd name="T7" fmla="*/ 132 h 132"/>
                  <a:gd name="T8" fmla="*/ 120 w 130"/>
                  <a:gd name="T9" fmla="*/ 102 h 132"/>
                  <a:gd name="T10" fmla="*/ 130 w 130"/>
                  <a:gd name="T11" fmla="*/ 52 h 132"/>
                  <a:gd name="T12" fmla="*/ 90 w 130"/>
                  <a:gd name="T13" fmla="*/ 6 h 132"/>
                  <a:gd name="T14" fmla="*/ 2 w 130"/>
                  <a:gd name="T15" fmla="*/ 66 h 132"/>
                  <a:gd name="T16" fmla="*/ 4 w 130"/>
                  <a:gd name="T17" fmla="*/ 66 h 132"/>
                  <a:gd name="T18" fmla="*/ 12 w 130"/>
                  <a:gd name="T19" fmla="*/ 34 h 132"/>
                  <a:gd name="T20" fmla="*/ 22 w 130"/>
                  <a:gd name="T21" fmla="*/ 26 h 132"/>
                  <a:gd name="T22" fmla="*/ 30 w 130"/>
                  <a:gd name="T23" fmla="*/ 26 h 132"/>
                  <a:gd name="T24" fmla="*/ 26 w 130"/>
                  <a:gd name="T25" fmla="*/ 30 h 132"/>
                  <a:gd name="T26" fmla="*/ 14 w 130"/>
                  <a:gd name="T27" fmla="*/ 48 h 132"/>
                  <a:gd name="T28" fmla="*/ 8 w 130"/>
                  <a:gd name="T29" fmla="*/ 50 h 132"/>
                  <a:gd name="T30" fmla="*/ 38 w 130"/>
                  <a:gd name="T31" fmla="*/ 90 h 132"/>
                  <a:gd name="T32" fmla="*/ 34 w 130"/>
                  <a:gd name="T33" fmla="*/ 102 h 132"/>
                  <a:gd name="T34" fmla="*/ 32 w 130"/>
                  <a:gd name="T35" fmla="*/ 110 h 132"/>
                  <a:gd name="T36" fmla="*/ 18 w 130"/>
                  <a:gd name="T37" fmla="*/ 106 h 132"/>
                  <a:gd name="T38" fmla="*/ 16 w 130"/>
                  <a:gd name="T39" fmla="*/ 90 h 132"/>
                  <a:gd name="T40" fmla="*/ 8 w 130"/>
                  <a:gd name="T41" fmla="*/ 78 h 132"/>
                  <a:gd name="T42" fmla="*/ 10 w 130"/>
                  <a:gd name="T43" fmla="*/ 68 h 132"/>
                  <a:gd name="T44" fmla="*/ 20 w 130"/>
                  <a:gd name="T45" fmla="*/ 70 h 132"/>
                  <a:gd name="T46" fmla="*/ 30 w 130"/>
                  <a:gd name="T47" fmla="*/ 82 h 132"/>
                  <a:gd name="T48" fmla="*/ 52 w 130"/>
                  <a:gd name="T49" fmla="*/ 14 h 132"/>
                  <a:gd name="T50" fmla="*/ 44 w 130"/>
                  <a:gd name="T51" fmla="*/ 16 h 132"/>
                  <a:gd name="T52" fmla="*/ 46 w 130"/>
                  <a:gd name="T53" fmla="*/ 10 h 132"/>
                  <a:gd name="T54" fmla="*/ 56 w 130"/>
                  <a:gd name="T55" fmla="*/ 8 h 132"/>
                  <a:gd name="T56" fmla="*/ 66 w 130"/>
                  <a:gd name="T57" fmla="*/ 8 h 132"/>
                  <a:gd name="T58" fmla="*/ 58 w 130"/>
                  <a:gd name="T59" fmla="*/ 12 h 132"/>
                  <a:gd name="T60" fmla="*/ 116 w 130"/>
                  <a:gd name="T61" fmla="*/ 62 h 132"/>
                  <a:gd name="T62" fmla="*/ 112 w 130"/>
                  <a:gd name="T63" fmla="*/ 64 h 132"/>
                  <a:gd name="T64" fmla="*/ 120 w 130"/>
                  <a:gd name="T65" fmla="*/ 74 h 132"/>
                  <a:gd name="T66" fmla="*/ 112 w 130"/>
                  <a:gd name="T67" fmla="*/ 86 h 132"/>
                  <a:gd name="T68" fmla="*/ 100 w 130"/>
                  <a:gd name="T69" fmla="*/ 110 h 132"/>
                  <a:gd name="T70" fmla="*/ 90 w 130"/>
                  <a:gd name="T71" fmla="*/ 110 h 132"/>
                  <a:gd name="T72" fmla="*/ 84 w 130"/>
                  <a:gd name="T73" fmla="*/ 74 h 132"/>
                  <a:gd name="T74" fmla="*/ 66 w 130"/>
                  <a:gd name="T75" fmla="*/ 72 h 132"/>
                  <a:gd name="T76" fmla="*/ 64 w 130"/>
                  <a:gd name="T77" fmla="*/ 52 h 132"/>
                  <a:gd name="T78" fmla="*/ 72 w 130"/>
                  <a:gd name="T79" fmla="*/ 42 h 132"/>
                  <a:gd name="T80" fmla="*/ 80 w 130"/>
                  <a:gd name="T81" fmla="*/ 44 h 132"/>
                  <a:gd name="T82" fmla="*/ 82 w 130"/>
                  <a:gd name="T83" fmla="*/ 40 h 132"/>
                  <a:gd name="T84" fmla="*/ 90 w 130"/>
                  <a:gd name="T85" fmla="*/ 48 h 132"/>
                  <a:gd name="T86" fmla="*/ 98 w 130"/>
                  <a:gd name="T87" fmla="*/ 46 h 132"/>
                  <a:gd name="T88" fmla="*/ 106 w 130"/>
                  <a:gd name="T89" fmla="*/ 40 h 132"/>
                  <a:gd name="T90" fmla="*/ 92 w 130"/>
                  <a:gd name="T91" fmla="*/ 34 h 132"/>
                  <a:gd name="T92" fmla="*/ 86 w 130"/>
                  <a:gd name="T93" fmla="*/ 34 h 132"/>
                  <a:gd name="T94" fmla="*/ 78 w 130"/>
                  <a:gd name="T95" fmla="*/ 34 h 132"/>
                  <a:gd name="T96" fmla="*/ 70 w 130"/>
                  <a:gd name="T97" fmla="*/ 38 h 132"/>
                  <a:gd name="T98" fmla="*/ 76 w 130"/>
                  <a:gd name="T99" fmla="*/ 30 h 132"/>
                  <a:gd name="T100" fmla="*/ 84 w 130"/>
                  <a:gd name="T101" fmla="*/ 26 h 132"/>
                  <a:gd name="T102" fmla="*/ 84 w 130"/>
                  <a:gd name="T103" fmla="*/ 20 h 132"/>
                  <a:gd name="T104" fmla="*/ 92 w 130"/>
                  <a:gd name="T105" fmla="*/ 14 h 132"/>
                  <a:gd name="T106" fmla="*/ 112 w 130"/>
                  <a:gd name="T107" fmla="*/ 28 h 132"/>
                  <a:gd name="T108" fmla="*/ 120 w 130"/>
                  <a:gd name="T109" fmla="*/ 56 h 132"/>
                  <a:gd name="T110" fmla="*/ 120 w 130"/>
                  <a:gd name="T111"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0" h="132">
                    <a:moveTo>
                      <a:pt x="66" y="0"/>
                    </a:moveTo>
                    <a:lnTo>
                      <a:pt x="66" y="0"/>
                    </a:lnTo>
                    <a:lnTo>
                      <a:pt x="52" y="2"/>
                    </a:lnTo>
                    <a:lnTo>
                      <a:pt x="40" y="6"/>
                    </a:lnTo>
                    <a:lnTo>
                      <a:pt x="28" y="12"/>
                    </a:lnTo>
                    <a:lnTo>
                      <a:pt x="20" y="20"/>
                    </a:lnTo>
                    <a:lnTo>
                      <a:pt x="12" y="30"/>
                    </a:lnTo>
                    <a:lnTo>
                      <a:pt x="6" y="40"/>
                    </a:lnTo>
                    <a:lnTo>
                      <a:pt x="2" y="52"/>
                    </a:lnTo>
                    <a:lnTo>
                      <a:pt x="0" y="66"/>
                    </a:lnTo>
                    <a:lnTo>
                      <a:pt x="0" y="66"/>
                    </a:lnTo>
                    <a:lnTo>
                      <a:pt x="2" y="78"/>
                    </a:lnTo>
                    <a:lnTo>
                      <a:pt x="6" y="92"/>
                    </a:lnTo>
                    <a:lnTo>
                      <a:pt x="12" y="102"/>
                    </a:lnTo>
                    <a:lnTo>
                      <a:pt x="20" y="112"/>
                    </a:lnTo>
                    <a:lnTo>
                      <a:pt x="28" y="120"/>
                    </a:lnTo>
                    <a:lnTo>
                      <a:pt x="40" y="126"/>
                    </a:lnTo>
                    <a:lnTo>
                      <a:pt x="52" y="130"/>
                    </a:lnTo>
                    <a:lnTo>
                      <a:pt x="66" y="132"/>
                    </a:lnTo>
                    <a:lnTo>
                      <a:pt x="66" y="132"/>
                    </a:lnTo>
                    <a:lnTo>
                      <a:pt x="78" y="130"/>
                    </a:lnTo>
                    <a:lnTo>
                      <a:pt x="90" y="126"/>
                    </a:lnTo>
                    <a:lnTo>
                      <a:pt x="102" y="120"/>
                    </a:lnTo>
                    <a:lnTo>
                      <a:pt x="112" y="112"/>
                    </a:lnTo>
                    <a:lnTo>
                      <a:pt x="120" y="102"/>
                    </a:lnTo>
                    <a:lnTo>
                      <a:pt x="126" y="92"/>
                    </a:lnTo>
                    <a:lnTo>
                      <a:pt x="130" y="78"/>
                    </a:lnTo>
                    <a:lnTo>
                      <a:pt x="130" y="66"/>
                    </a:lnTo>
                    <a:lnTo>
                      <a:pt x="130" y="66"/>
                    </a:lnTo>
                    <a:lnTo>
                      <a:pt x="130" y="52"/>
                    </a:lnTo>
                    <a:lnTo>
                      <a:pt x="126" y="40"/>
                    </a:lnTo>
                    <a:lnTo>
                      <a:pt x="120" y="30"/>
                    </a:lnTo>
                    <a:lnTo>
                      <a:pt x="112" y="20"/>
                    </a:lnTo>
                    <a:lnTo>
                      <a:pt x="102" y="12"/>
                    </a:lnTo>
                    <a:lnTo>
                      <a:pt x="90" y="6"/>
                    </a:lnTo>
                    <a:lnTo>
                      <a:pt x="78" y="2"/>
                    </a:lnTo>
                    <a:lnTo>
                      <a:pt x="66" y="0"/>
                    </a:lnTo>
                    <a:lnTo>
                      <a:pt x="66" y="0"/>
                    </a:lnTo>
                    <a:close/>
                    <a:moveTo>
                      <a:pt x="4" y="66"/>
                    </a:moveTo>
                    <a:lnTo>
                      <a:pt x="2" y="66"/>
                    </a:lnTo>
                    <a:lnTo>
                      <a:pt x="2" y="60"/>
                    </a:lnTo>
                    <a:lnTo>
                      <a:pt x="2" y="60"/>
                    </a:lnTo>
                    <a:lnTo>
                      <a:pt x="4" y="60"/>
                    </a:lnTo>
                    <a:lnTo>
                      <a:pt x="4" y="62"/>
                    </a:lnTo>
                    <a:lnTo>
                      <a:pt x="4" y="66"/>
                    </a:lnTo>
                    <a:close/>
                    <a:moveTo>
                      <a:pt x="6" y="48"/>
                    </a:moveTo>
                    <a:lnTo>
                      <a:pt x="6" y="48"/>
                    </a:lnTo>
                    <a:lnTo>
                      <a:pt x="6" y="44"/>
                    </a:lnTo>
                    <a:lnTo>
                      <a:pt x="6" y="44"/>
                    </a:lnTo>
                    <a:lnTo>
                      <a:pt x="12" y="34"/>
                    </a:lnTo>
                    <a:lnTo>
                      <a:pt x="12" y="34"/>
                    </a:lnTo>
                    <a:lnTo>
                      <a:pt x="16" y="28"/>
                    </a:lnTo>
                    <a:lnTo>
                      <a:pt x="16" y="28"/>
                    </a:lnTo>
                    <a:lnTo>
                      <a:pt x="22" y="26"/>
                    </a:lnTo>
                    <a:lnTo>
                      <a:pt x="22" y="26"/>
                    </a:lnTo>
                    <a:lnTo>
                      <a:pt x="26" y="24"/>
                    </a:lnTo>
                    <a:lnTo>
                      <a:pt x="26" y="24"/>
                    </a:lnTo>
                    <a:lnTo>
                      <a:pt x="30" y="24"/>
                    </a:lnTo>
                    <a:lnTo>
                      <a:pt x="30" y="24"/>
                    </a:lnTo>
                    <a:lnTo>
                      <a:pt x="30" y="26"/>
                    </a:lnTo>
                    <a:lnTo>
                      <a:pt x="30" y="26"/>
                    </a:lnTo>
                    <a:lnTo>
                      <a:pt x="30" y="30"/>
                    </a:lnTo>
                    <a:lnTo>
                      <a:pt x="30" y="30"/>
                    </a:lnTo>
                    <a:lnTo>
                      <a:pt x="26" y="30"/>
                    </a:lnTo>
                    <a:lnTo>
                      <a:pt x="26" y="30"/>
                    </a:lnTo>
                    <a:lnTo>
                      <a:pt x="22" y="34"/>
                    </a:lnTo>
                    <a:lnTo>
                      <a:pt x="18" y="40"/>
                    </a:lnTo>
                    <a:lnTo>
                      <a:pt x="16" y="44"/>
                    </a:lnTo>
                    <a:lnTo>
                      <a:pt x="16" y="44"/>
                    </a:lnTo>
                    <a:lnTo>
                      <a:pt x="14" y="48"/>
                    </a:lnTo>
                    <a:lnTo>
                      <a:pt x="14" y="48"/>
                    </a:lnTo>
                    <a:lnTo>
                      <a:pt x="12" y="48"/>
                    </a:lnTo>
                    <a:lnTo>
                      <a:pt x="10" y="50"/>
                    </a:lnTo>
                    <a:lnTo>
                      <a:pt x="10" y="50"/>
                    </a:lnTo>
                    <a:lnTo>
                      <a:pt x="8" y="50"/>
                    </a:lnTo>
                    <a:lnTo>
                      <a:pt x="8" y="50"/>
                    </a:lnTo>
                    <a:lnTo>
                      <a:pt x="6" y="50"/>
                    </a:lnTo>
                    <a:lnTo>
                      <a:pt x="6" y="48"/>
                    </a:lnTo>
                    <a:lnTo>
                      <a:pt x="6" y="48"/>
                    </a:lnTo>
                    <a:close/>
                    <a:moveTo>
                      <a:pt x="38" y="90"/>
                    </a:moveTo>
                    <a:lnTo>
                      <a:pt x="38" y="90"/>
                    </a:lnTo>
                    <a:lnTo>
                      <a:pt x="38" y="98"/>
                    </a:lnTo>
                    <a:lnTo>
                      <a:pt x="38" y="98"/>
                    </a:lnTo>
                    <a:lnTo>
                      <a:pt x="38" y="102"/>
                    </a:lnTo>
                    <a:lnTo>
                      <a:pt x="34" y="102"/>
                    </a:lnTo>
                    <a:lnTo>
                      <a:pt x="34" y="102"/>
                    </a:lnTo>
                    <a:lnTo>
                      <a:pt x="32" y="106"/>
                    </a:lnTo>
                    <a:lnTo>
                      <a:pt x="32" y="106"/>
                    </a:lnTo>
                    <a:lnTo>
                      <a:pt x="32" y="110"/>
                    </a:lnTo>
                    <a:lnTo>
                      <a:pt x="32" y="110"/>
                    </a:lnTo>
                    <a:lnTo>
                      <a:pt x="30" y="112"/>
                    </a:lnTo>
                    <a:lnTo>
                      <a:pt x="28" y="116"/>
                    </a:lnTo>
                    <a:lnTo>
                      <a:pt x="28" y="116"/>
                    </a:lnTo>
                    <a:lnTo>
                      <a:pt x="18" y="106"/>
                    </a:lnTo>
                    <a:lnTo>
                      <a:pt x="18" y="106"/>
                    </a:lnTo>
                    <a:lnTo>
                      <a:pt x="18" y="96"/>
                    </a:lnTo>
                    <a:lnTo>
                      <a:pt x="18" y="96"/>
                    </a:lnTo>
                    <a:lnTo>
                      <a:pt x="18" y="94"/>
                    </a:lnTo>
                    <a:lnTo>
                      <a:pt x="16" y="90"/>
                    </a:lnTo>
                    <a:lnTo>
                      <a:pt x="16" y="90"/>
                    </a:lnTo>
                    <a:lnTo>
                      <a:pt x="10" y="84"/>
                    </a:lnTo>
                    <a:lnTo>
                      <a:pt x="10" y="84"/>
                    </a:lnTo>
                    <a:lnTo>
                      <a:pt x="8" y="80"/>
                    </a:lnTo>
                    <a:lnTo>
                      <a:pt x="8" y="78"/>
                    </a:lnTo>
                    <a:lnTo>
                      <a:pt x="8" y="78"/>
                    </a:lnTo>
                    <a:lnTo>
                      <a:pt x="8" y="74"/>
                    </a:lnTo>
                    <a:lnTo>
                      <a:pt x="10" y="72"/>
                    </a:lnTo>
                    <a:lnTo>
                      <a:pt x="10" y="72"/>
                    </a:lnTo>
                    <a:lnTo>
                      <a:pt x="10" y="68"/>
                    </a:lnTo>
                    <a:lnTo>
                      <a:pt x="10" y="68"/>
                    </a:lnTo>
                    <a:lnTo>
                      <a:pt x="12" y="64"/>
                    </a:lnTo>
                    <a:lnTo>
                      <a:pt x="16" y="66"/>
                    </a:lnTo>
                    <a:lnTo>
                      <a:pt x="16" y="66"/>
                    </a:lnTo>
                    <a:lnTo>
                      <a:pt x="20" y="70"/>
                    </a:lnTo>
                    <a:lnTo>
                      <a:pt x="20" y="70"/>
                    </a:lnTo>
                    <a:lnTo>
                      <a:pt x="28" y="76"/>
                    </a:lnTo>
                    <a:lnTo>
                      <a:pt x="28" y="76"/>
                    </a:lnTo>
                    <a:lnTo>
                      <a:pt x="28" y="82"/>
                    </a:lnTo>
                    <a:lnTo>
                      <a:pt x="28" y="82"/>
                    </a:lnTo>
                    <a:lnTo>
                      <a:pt x="30" y="82"/>
                    </a:lnTo>
                    <a:lnTo>
                      <a:pt x="32" y="84"/>
                    </a:lnTo>
                    <a:lnTo>
                      <a:pt x="38" y="84"/>
                    </a:lnTo>
                    <a:lnTo>
                      <a:pt x="38" y="86"/>
                    </a:lnTo>
                    <a:lnTo>
                      <a:pt x="38" y="90"/>
                    </a:lnTo>
                    <a:close/>
                    <a:moveTo>
                      <a:pt x="52" y="14"/>
                    </a:moveTo>
                    <a:lnTo>
                      <a:pt x="52" y="14"/>
                    </a:lnTo>
                    <a:lnTo>
                      <a:pt x="48" y="18"/>
                    </a:lnTo>
                    <a:lnTo>
                      <a:pt x="46" y="18"/>
                    </a:lnTo>
                    <a:lnTo>
                      <a:pt x="44" y="18"/>
                    </a:lnTo>
                    <a:lnTo>
                      <a:pt x="44" y="16"/>
                    </a:lnTo>
                    <a:lnTo>
                      <a:pt x="44" y="16"/>
                    </a:lnTo>
                    <a:lnTo>
                      <a:pt x="48" y="12"/>
                    </a:lnTo>
                    <a:lnTo>
                      <a:pt x="46" y="12"/>
                    </a:lnTo>
                    <a:lnTo>
                      <a:pt x="46" y="12"/>
                    </a:lnTo>
                    <a:lnTo>
                      <a:pt x="46" y="10"/>
                    </a:lnTo>
                    <a:lnTo>
                      <a:pt x="50" y="10"/>
                    </a:lnTo>
                    <a:lnTo>
                      <a:pt x="50" y="10"/>
                    </a:lnTo>
                    <a:lnTo>
                      <a:pt x="52" y="10"/>
                    </a:lnTo>
                    <a:lnTo>
                      <a:pt x="56" y="8"/>
                    </a:lnTo>
                    <a:lnTo>
                      <a:pt x="56" y="8"/>
                    </a:lnTo>
                    <a:lnTo>
                      <a:pt x="62" y="8"/>
                    </a:lnTo>
                    <a:lnTo>
                      <a:pt x="62" y="8"/>
                    </a:lnTo>
                    <a:lnTo>
                      <a:pt x="66" y="8"/>
                    </a:lnTo>
                    <a:lnTo>
                      <a:pt x="66" y="8"/>
                    </a:lnTo>
                    <a:lnTo>
                      <a:pt x="66" y="8"/>
                    </a:lnTo>
                    <a:lnTo>
                      <a:pt x="64" y="10"/>
                    </a:lnTo>
                    <a:lnTo>
                      <a:pt x="64" y="10"/>
                    </a:lnTo>
                    <a:lnTo>
                      <a:pt x="60" y="10"/>
                    </a:lnTo>
                    <a:lnTo>
                      <a:pt x="58" y="12"/>
                    </a:lnTo>
                    <a:lnTo>
                      <a:pt x="58" y="12"/>
                    </a:lnTo>
                    <a:lnTo>
                      <a:pt x="52" y="14"/>
                    </a:lnTo>
                    <a:lnTo>
                      <a:pt x="52" y="14"/>
                    </a:lnTo>
                    <a:close/>
                    <a:moveTo>
                      <a:pt x="120" y="66"/>
                    </a:moveTo>
                    <a:lnTo>
                      <a:pt x="120" y="66"/>
                    </a:lnTo>
                    <a:lnTo>
                      <a:pt x="116" y="62"/>
                    </a:lnTo>
                    <a:lnTo>
                      <a:pt x="116" y="62"/>
                    </a:lnTo>
                    <a:lnTo>
                      <a:pt x="116" y="62"/>
                    </a:lnTo>
                    <a:lnTo>
                      <a:pt x="114" y="62"/>
                    </a:lnTo>
                    <a:lnTo>
                      <a:pt x="114" y="62"/>
                    </a:lnTo>
                    <a:lnTo>
                      <a:pt x="112" y="64"/>
                    </a:lnTo>
                    <a:lnTo>
                      <a:pt x="114" y="66"/>
                    </a:lnTo>
                    <a:lnTo>
                      <a:pt x="116" y="68"/>
                    </a:lnTo>
                    <a:lnTo>
                      <a:pt x="120" y="68"/>
                    </a:lnTo>
                    <a:lnTo>
                      <a:pt x="120" y="74"/>
                    </a:lnTo>
                    <a:lnTo>
                      <a:pt x="120" y="74"/>
                    </a:lnTo>
                    <a:lnTo>
                      <a:pt x="118" y="74"/>
                    </a:lnTo>
                    <a:lnTo>
                      <a:pt x="116" y="78"/>
                    </a:lnTo>
                    <a:lnTo>
                      <a:pt x="116" y="78"/>
                    </a:lnTo>
                    <a:lnTo>
                      <a:pt x="112" y="86"/>
                    </a:lnTo>
                    <a:lnTo>
                      <a:pt x="112" y="86"/>
                    </a:lnTo>
                    <a:lnTo>
                      <a:pt x="108" y="98"/>
                    </a:lnTo>
                    <a:lnTo>
                      <a:pt x="108" y="98"/>
                    </a:lnTo>
                    <a:lnTo>
                      <a:pt x="104" y="104"/>
                    </a:lnTo>
                    <a:lnTo>
                      <a:pt x="100" y="110"/>
                    </a:lnTo>
                    <a:lnTo>
                      <a:pt x="100" y="110"/>
                    </a:lnTo>
                    <a:lnTo>
                      <a:pt x="96" y="112"/>
                    </a:lnTo>
                    <a:lnTo>
                      <a:pt x="94" y="112"/>
                    </a:lnTo>
                    <a:lnTo>
                      <a:pt x="94" y="112"/>
                    </a:lnTo>
                    <a:lnTo>
                      <a:pt x="92" y="112"/>
                    </a:lnTo>
                    <a:lnTo>
                      <a:pt x="90" y="110"/>
                    </a:lnTo>
                    <a:lnTo>
                      <a:pt x="90" y="106"/>
                    </a:lnTo>
                    <a:lnTo>
                      <a:pt x="90" y="106"/>
                    </a:lnTo>
                    <a:lnTo>
                      <a:pt x="90" y="80"/>
                    </a:lnTo>
                    <a:lnTo>
                      <a:pt x="90" y="80"/>
                    </a:lnTo>
                    <a:lnTo>
                      <a:pt x="84" y="74"/>
                    </a:lnTo>
                    <a:lnTo>
                      <a:pt x="84" y="74"/>
                    </a:lnTo>
                    <a:lnTo>
                      <a:pt x="78" y="76"/>
                    </a:lnTo>
                    <a:lnTo>
                      <a:pt x="72" y="76"/>
                    </a:lnTo>
                    <a:lnTo>
                      <a:pt x="72" y="76"/>
                    </a:lnTo>
                    <a:lnTo>
                      <a:pt x="66" y="72"/>
                    </a:lnTo>
                    <a:lnTo>
                      <a:pt x="62" y="66"/>
                    </a:lnTo>
                    <a:lnTo>
                      <a:pt x="62" y="66"/>
                    </a:lnTo>
                    <a:lnTo>
                      <a:pt x="60" y="58"/>
                    </a:lnTo>
                    <a:lnTo>
                      <a:pt x="62" y="56"/>
                    </a:lnTo>
                    <a:lnTo>
                      <a:pt x="64" y="52"/>
                    </a:lnTo>
                    <a:lnTo>
                      <a:pt x="64" y="52"/>
                    </a:lnTo>
                    <a:lnTo>
                      <a:pt x="68" y="50"/>
                    </a:lnTo>
                    <a:lnTo>
                      <a:pt x="70" y="50"/>
                    </a:lnTo>
                    <a:lnTo>
                      <a:pt x="70" y="50"/>
                    </a:lnTo>
                    <a:lnTo>
                      <a:pt x="72" y="42"/>
                    </a:lnTo>
                    <a:lnTo>
                      <a:pt x="72" y="42"/>
                    </a:lnTo>
                    <a:lnTo>
                      <a:pt x="74" y="42"/>
                    </a:lnTo>
                    <a:lnTo>
                      <a:pt x="78" y="42"/>
                    </a:lnTo>
                    <a:lnTo>
                      <a:pt x="78" y="42"/>
                    </a:lnTo>
                    <a:lnTo>
                      <a:pt x="80" y="44"/>
                    </a:lnTo>
                    <a:lnTo>
                      <a:pt x="80" y="44"/>
                    </a:lnTo>
                    <a:lnTo>
                      <a:pt x="80" y="44"/>
                    </a:lnTo>
                    <a:lnTo>
                      <a:pt x="80" y="42"/>
                    </a:lnTo>
                    <a:lnTo>
                      <a:pt x="82" y="40"/>
                    </a:lnTo>
                    <a:lnTo>
                      <a:pt x="82" y="40"/>
                    </a:lnTo>
                    <a:lnTo>
                      <a:pt x="86" y="42"/>
                    </a:lnTo>
                    <a:lnTo>
                      <a:pt x="88" y="44"/>
                    </a:lnTo>
                    <a:lnTo>
                      <a:pt x="88" y="44"/>
                    </a:lnTo>
                    <a:lnTo>
                      <a:pt x="90" y="48"/>
                    </a:lnTo>
                    <a:lnTo>
                      <a:pt x="90" y="48"/>
                    </a:lnTo>
                    <a:lnTo>
                      <a:pt x="94" y="48"/>
                    </a:lnTo>
                    <a:lnTo>
                      <a:pt x="94" y="48"/>
                    </a:lnTo>
                    <a:lnTo>
                      <a:pt x="96" y="44"/>
                    </a:lnTo>
                    <a:lnTo>
                      <a:pt x="96" y="44"/>
                    </a:lnTo>
                    <a:lnTo>
                      <a:pt x="98" y="46"/>
                    </a:lnTo>
                    <a:lnTo>
                      <a:pt x="98" y="48"/>
                    </a:lnTo>
                    <a:lnTo>
                      <a:pt x="106" y="48"/>
                    </a:lnTo>
                    <a:lnTo>
                      <a:pt x="106" y="48"/>
                    </a:lnTo>
                    <a:lnTo>
                      <a:pt x="106" y="44"/>
                    </a:lnTo>
                    <a:lnTo>
                      <a:pt x="106" y="40"/>
                    </a:lnTo>
                    <a:lnTo>
                      <a:pt x="104" y="40"/>
                    </a:lnTo>
                    <a:lnTo>
                      <a:pt x="104" y="40"/>
                    </a:lnTo>
                    <a:lnTo>
                      <a:pt x="94" y="38"/>
                    </a:lnTo>
                    <a:lnTo>
                      <a:pt x="92" y="34"/>
                    </a:lnTo>
                    <a:lnTo>
                      <a:pt x="92" y="34"/>
                    </a:lnTo>
                    <a:lnTo>
                      <a:pt x="90" y="34"/>
                    </a:lnTo>
                    <a:lnTo>
                      <a:pt x="90" y="34"/>
                    </a:lnTo>
                    <a:lnTo>
                      <a:pt x="88" y="36"/>
                    </a:lnTo>
                    <a:lnTo>
                      <a:pt x="88" y="36"/>
                    </a:lnTo>
                    <a:lnTo>
                      <a:pt x="86" y="34"/>
                    </a:lnTo>
                    <a:lnTo>
                      <a:pt x="86" y="34"/>
                    </a:lnTo>
                    <a:lnTo>
                      <a:pt x="86" y="34"/>
                    </a:lnTo>
                    <a:lnTo>
                      <a:pt x="82" y="34"/>
                    </a:lnTo>
                    <a:lnTo>
                      <a:pt x="78" y="34"/>
                    </a:lnTo>
                    <a:lnTo>
                      <a:pt x="78" y="34"/>
                    </a:lnTo>
                    <a:lnTo>
                      <a:pt x="76" y="36"/>
                    </a:lnTo>
                    <a:lnTo>
                      <a:pt x="76" y="36"/>
                    </a:lnTo>
                    <a:lnTo>
                      <a:pt x="74" y="38"/>
                    </a:lnTo>
                    <a:lnTo>
                      <a:pt x="74" y="38"/>
                    </a:lnTo>
                    <a:lnTo>
                      <a:pt x="70" y="38"/>
                    </a:lnTo>
                    <a:lnTo>
                      <a:pt x="70" y="36"/>
                    </a:lnTo>
                    <a:lnTo>
                      <a:pt x="70" y="36"/>
                    </a:lnTo>
                    <a:lnTo>
                      <a:pt x="72" y="34"/>
                    </a:lnTo>
                    <a:lnTo>
                      <a:pt x="72" y="34"/>
                    </a:lnTo>
                    <a:lnTo>
                      <a:pt x="76" y="30"/>
                    </a:lnTo>
                    <a:lnTo>
                      <a:pt x="76" y="30"/>
                    </a:lnTo>
                    <a:lnTo>
                      <a:pt x="78" y="28"/>
                    </a:lnTo>
                    <a:lnTo>
                      <a:pt x="78" y="26"/>
                    </a:lnTo>
                    <a:lnTo>
                      <a:pt x="78" y="26"/>
                    </a:lnTo>
                    <a:lnTo>
                      <a:pt x="84" y="26"/>
                    </a:lnTo>
                    <a:lnTo>
                      <a:pt x="84" y="26"/>
                    </a:lnTo>
                    <a:lnTo>
                      <a:pt x="86" y="24"/>
                    </a:lnTo>
                    <a:lnTo>
                      <a:pt x="84" y="22"/>
                    </a:lnTo>
                    <a:lnTo>
                      <a:pt x="84" y="22"/>
                    </a:lnTo>
                    <a:lnTo>
                      <a:pt x="84" y="20"/>
                    </a:lnTo>
                    <a:lnTo>
                      <a:pt x="84" y="18"/>
                    </a:lnTo>
                    <a:lnTo>
                      <a:pt x="84" y="18"/>
                    </a:lnTo>
                    <a:lnTo>
                      <a:pt x="90" y="16"/>
                    </a:lnTo>
                    <a:lnTo>
                      <a:pt x="90" y="16"/>
                    </a:lnTo>
                    <a:lnTo>
                      <a:pt x="92" y="14"/>
                    </a:lnTo>
                    <a:lnTo>
                      <a:pt x="94" y="14"/>
                    </a:lnTo>
                    <a:lnTo>
                      <a:pt x="94" y="14"/>
                    </a:lnTo>
                    <a:lnTo>
                      <a:pt x="98" y="16"/>
                    </a:lnTo>
                    <a:lnTo>
                      <a:pt x="108" y="22"/>
                    </a:lnTo>
                    <a:lnTo>
                      <a:pt x="112" y="28"/>
                    </a:lnTo>
                    <a:lnTo>
                      <a:pt x="116" y="36"/>
                    </a:lnTo>
                    <a:lnTo>
                      <a:pt x="122" y="44"/>
                    </a:lnTo>
                    <a:lnTo>
                      <a:pt x="124" y="56"/>
                    </a:lnTo>
                    <a:lnTo>
                      <a:pt x="124" y="56"/>
                    </a:lnTo>
                    <a:lnTo>
                      <a:pt x="120" y="56"/>
                    </a:lnTo>
                    <a:lnTo>
                      <a:pt x="120" y="60"/>
                    </a:lnTo>
                    <a:lnTo>
                      <a:pt x="122" y="62"/>
                    </a:lnTo>
                    <a:lnTo>
                      <a:pt x="122" y="62"/>
                    </a:lnTo>
                    <a:lnTo>
                      <a:pt x="120" y="64"/>
                    </a:lnTo>
                    <a:lnTo>
                      <a:pt x="120" y="66"/>
                    </a:lnTo>
                    <a:lnTo>
                      <a:pt x="12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3" name="Freeform 7"/>
              <p:cNvSpPr>
                <a:spLocks/>
              </p:cNvSpPr>
              <p:nvPr/>
            </p:nvSpPr>
            <p:spPr bwMode="auto">
              <a:xfrm>
                <a:off x="-2432050" y="2400300"/>
                <a:ext cx="146050" cy="257175"/>
              </a:xfrm>
              <a:custGeom>
                <a:avLst/>
                <a:gdLst>
                  <a:gd name="T0" fmla="*/ 32 w 92"/>
                  <a:gd name="T1" fmla="*/ 98 h 162"/>
                  <a:gd name="T2" fmla="*/ 32 w 92"/>
                  <a:gd name="T3" fmla="*/ 98 h 162"/>
                  <a:gd name="T4" fmla="*/ 26 w 92"/>
                  <a:gd name="T5" fmla="*/ 88 h 162"/>
                  <a:gd name="T6" fmla="*/ 20 w 92"/>
                  <a:gd name="T7" fmla="*/ 80 h 162"/>
                  <a:gd name="T8" fmla="*/ 18 w 92"/>
                  <a:gd name="T9" fmla="*/ 74 h 162"/>
                  <a:gd name="T10" fmla="*/ 18 w 92"/>
                  <a:gd name="T11" fmla="*/ 74 h 162"/>
                  <a:gd name="T12" fmla="*/ 18 w 92"/>
                  <a:gd name="T13" fmla="*/ 70 h 162"/>
                  <a:gd name="T14" fmla="*/ 18 w 92"/>
                  <a:gd name="T15" fmla="*/ 66 h 162"/>
                  <a:gd name="T16" fmla="*/ 22 w 92"/>
                  <a:gd name="T17" fmla="*/ 62 h 162"/>
                  <a:gd name="T18" fmla="*/ 28 w 92"/>
                  <a:gd name="T19" fmla="*/ 64 h 162"/>
                  <a:gd name="T20" fmla="*/ 28 w 92"/>
                  <a:gd name="T21" fmla="*/ 64 h 162"/>
                  <a:gd name="T22" fmla="*/ 34 w 92"/>
                  <a:gd name="T23" fmla="*/ 70 h 162"/>
                  <a:gd name="T24" fmla="*/ 42 w 92"/>
                  <a:gd name="T25" fmla="*/ 76 h 162"/>
                  <a:gd name="T26" fmla="*/ 56 w 92"/>
                  <a:gd name="T27" fmla="*/ 94 h 162"/>
                  <a:gd name="T28" fmla="*/ 56 w 92"/>
                  <a:gd name="T29" fmla="*/ 94 h 162"/>
                  <a:gd name="T30" fmla="*/ 64 w 92"/>
                  <a:gd name="T31" fmla="*/ 102 h 162"/>
                  <a:gd name="T32" fmla="*/ 74 w 92"/>
                  <a:gd name="T33" fmla="*/ 114 h 162"/>
                  <a:gd name="T34" fmla="*/ 82 w 92"/>
                  <a:gd name="T35" fmla="*/ 132 h 162"/>
                  <a:gd name="T36" fmla="*/ 88 w 92"/>
                  <a:gd name="T37" fmla="*/ 146 h 162"/>
                  <a:gd name="T38" fmla="*/ 92 w 92"/>
                  <a:gd name="T39" fmla="*/ 162 h 162"/>
                  <a:gd name="T40" fmla="*/ 92 w 92"/>
                  <a:gd name="T41" fmla="*/ 162 h 162"/>
                  <a:gd name="T42" fmla="*/ 62 w 92"/>
                  <a:gd name="T43" fmla="*/ 162 h 162"/>
                  <a:gd name="T44" fmla="*/ 62 w 92"/>
                  <a:gd name="T45" fmla="*/ 162 h 162"/>
                  <a:gd name="T46" fmla="*/ 58 w 92"/>
                  <a:gd name="T47" fmla="*/ 156 h 162"/>
                  <a:gd name="T48" fmla="*/ 48 w 92"/>
                  <a:gd name="T49" fmla="*/ 140 h 162"/>
                  <a:gd name="T50" fmla="*/ 48 w 92"/>
                  <a:gd name="T51" fmla="*/ 140 h 162"/>
                  <a:gd name="T52" fmla="*/ 30 w 92"/>
                  <a:gd name="T53" fmla="*/ 120 h 162"/>
                  <a:gd name="T54" fmla="*/ 16 w 92"/>
                  <a:gd name="T55" fmla="*/ 106 h 162"/>
                  <a:gd name="T56" fmla="*/ 16 w 92"/>
                  <a:gd name="T57" fmla="*/ 106 h 162"/>
                  <a:gd name="T58" fmla="*/ 12 w 92"/>
                  <a:gd name="T59" fmla="*/ 100 h 162"/>
                  <a:gd name="T60" fmla="*/ 8 w 92"/>
                  <a:gd name="T61" fmla="*/ 94 h 162"/>
                  <a:gd name="T62" fmla="*/ 6 w 92"/>
                  <a:gd name="T63" fmla="*/ 86 h 162"/>
                  <a:gd name="T64" fmla="*/ 4 w 92"/>
                  <a:gd name="T65" fmla="*/ 70 h 162"/>
                  <a:gd name="T66" fmla="*/ 4 w 92"/>
                  <a:gd name="T67" fmla="*/ 70 h 162"/>
                  <a:gd name="T68" fmla="*/ 0 w 92"/>
                  <a:gd name="T69" fmla="*/ 12 h 162"/>
                  <a:gd name="T70" fmla="*/ 0 w 92"/>
                  <a:gd name="T71" fmla="*/ 12 h 162"/>
                  <a:gd name="T72" fmla="*/ 0 w 92"/>
                  <a:gd name="T73" fmla="*/ 4 h 162"/>
                  <a:gd name="T74" fmla="*/ 2 w 92"/>
                  <a:gd name="T75" fmla="*/ 2 h 162"/>
                  <a:gd name="T76" fmla="*/ 4 w 92"/>
                  <a:gd name="T77" fmla="*/ 0 h 162"/>
                  <a:gd name="T78" fmla="*/ 4 w 92"/>
                  <a:gd name="T79" fmla="*/ 0 h 162"/>
                  <a:gd name="T80" fmla="*/ 8 w 92"/>
                  <a:gd name="T81" fmla="*/ 0 h 162"/>
                  <a:gd name="T82" fmla="*/ 10 w 92"/>
                  <a:gd name="T83" fmla="*/ 2 h 162"/>
                  <a:gd name="T84" fmla="*/ 14 w 92"/>
                  <a:gd name="T85" fmla="*/ 10 h 162"/>
                  <a:gd name="T86" fmla="*/ 14 w 92"/>
                  <a:gd name="T87" fmla="*/ 10 h 162"/>
                  <a:gd name="T88" fmla="*/ 20 w 92"/>
                  <a:gd name="T89" fmla="*/ 26 h 162"/>
                  <a:gd name="T90" fmla="*/ 28 w 92"/>
                  <a:gd name="T91" fmla="*/ 58 h 162"/>
                  <a:gd name="T92" fmla="*/ 28 w 92"/>
                  <a:gd name="T93" fmla="*/ 58 h 162"/>
                  <a:gd name="T94" fmla="*/ 18 w 92"/>
                  <a:gd name="T95" fmla="*/ 60 h 162"/>
                  <a:gd name="T96" fmla="*/ 16 w 92"/>
                  <a:gd name="T97" fmla="*/ 62 h 162"/>
                  <a:gd name="T98" fmla="*/ 14 w 92"/>
                  <a:gd name="T99" fmla="*/ 66 h 162"/>
                  <a:gd name="T100" fmla="*/ 14 w 92"/>
                  <a:gd name="T101" fmla="*/ 66 h 162"/>
                  <a:gd name="T102" fmla="*/ 16 w 92"/>
                  <a:gd name="T103" fmla="*/ 72 h 162"/>
                  <a:gd name="T104" fmla="*/ 18 w 92"/>
                  <a:gd name="T105" fmla="*/ 80 h 162"/>
                  <a:gd name="T106" fmla="*/ 24 w 92"/>
                  <a:gd name="T107" fmla="*/ 88 h 162"/>
                  <a:gd name="T108" fmla="*/ 32 w 92"/>
                  <a:gd name="T109" fmla="*/ 98 h 162"/>
                  <a:gd name="T110" fmla="*/ 32 w 92"/>
                  <a:gd name="T111"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162">
                    <a:moveTo>
                      <a:pt x="32" y="98"/>
                    </a:moveTo>
                    <a:lnTo>
                      <a:pt x="32" y="98"/>
                    </a:lnTo>
                    <a:lnTo>
                      <a:pt x="26" y="88"/>
                    </a:lnTo>
                    <a:lnTo>
                      <a:pt x="20" y="80"/>
                    </a:lnTo>
                    <a:lnTo>
                      <a:pt x="18" y="74"/>
                    </a:lnTo>
                    <a:lnTo>
                      <a:pt x="18" y="74"/>
                    </a:lnTo>
                    <a:lnTo>
                      <a:pt x="18" y="70"/>
                    </a:lnTo>
                    <a:lnTo>
                      <a:pt x="18" y="66"/>
                    </a:lnTo>
                    <a:lnTo>
                      <a:pt x="22" y="62"/>
                    </a:lnTo>
                    <a:lnTo>
                      <a:pt x="28" y="64"/>
                    </a:lnTo>
                    <a:lnTo>
                      <a:pt x="28" y="64"/>
                    </a:lnTo>
                    <a:lnTo>
                      <a:pt x="34" y="70"/>
                    </a:lnTo>
                    <a:lnTo>
                      <a:pt x="42" y="76"/>
                    </a:lnTo>
                    <a:lnTo>
                      <a:pt x="56" y="94"/>
                    </a:lnTo>
                    <a:lnTo>
                      <a:pt x="56" y="94"/>
                    </a:lnTo>
                    <a:lnTo>
                      <a:pt x="64" y="102"/>
                    </a:lnTo>
                    <a:lnTo>
                      <a:pt x="74" y="114"/>
                    </a:lnTo>
                    <a:lnTo>
                      <a:pt x="82" y="132"/>
                    </a:lnTo>
                    <a:lnTo>
                      <a:pt x="88" y="146"/>
                    </a:lnTo>
                    <a:lnTo>
                      <a:pt x="92" y="162"/>
                    </a:lnTo>
                    <a:lnTo>
                      <a:pt x="92" y="162"/>
                    </a:lnTo>
                    <a:lnTo>
                      <a:pt x="62" y="162"/>
                    </a:lnTo>
                    <a:lnTo>
                      <a:pt x="62" y="162"/>
                    </a:lnTo>
                    <a:lnTo>
                      <a:pt x="58" y="156"/>
                    </a:lnTo>
                    <a:lnTo>
                      <a:pt x="48" y="140"/>
                    </a:lnTo>
                    <a:lnTo>
                      <a:pt x="48" y="140"/>
                    </a:lnTo>
                    <a:lnTo>
                      <a:pt x="30" y="120"/>
                    </a:lnTo>
                    <a:lnTo>
                      <a:pt x="16" y="106"/>
                    </a:lnTo>
                    <a:lnTo>
                      <a:pt x="16" y="106"/>
                    </a:lnTo>
                    <a:lnTo>
                      <a:pt x="12" y="100"/>
                    </a:lnTo>
                    <a:lnTo>
                      <a:pt x="8" y="94"/>
                    </a:lnTo>
                    <a:lnTo>
                      <a:pt x="6" y="86"/>
                    </a:lnTo>
                    <a:lnTo>
                      <a:pt x="4" y="70"/>
                    </a:lnTo>
                    <a:lnTo>
                      <a:pt x="4" y="70"/>
                    </a:lnTo>
                    <a:lnTo>
                      <a:pt x="0" y="12"/>
                    </a:lnTo>
                    <a:lnTo>
                      <a:pt x="0" y="12"/>
                    </a:lnTo>
                    <a:lnTo>
                      <a:pt x="0" y="4"/>
                    </a:lnTo>
                    <a:lnTo>
                      <a:pt x="2" y="2"/>
                    </a:lnTo>
                    <a:lnTo>
                      <a:pt x="4" y="0"/>
                    </a:lnTo>
                    <a:lnTo>
                      <a:pt x="4" y="0"/>
                    </a:lnTo>
                    <a:lnTo>
                      <a:pt x="8" y="0"/>
                    </a:lnTo>
                    <a:lnTo>
                      <a:pt x="10" y="2"/>
                    </a:lnTo>
                    <a:lnTo>
                      <a:pt x="14" y="10"/>
                    </a:lnTo>
                    <a:lnTo>
                      <a:pt x="14" y="10"/>
                    </a:lnTo>
                    <a:lnTo>
                      <a:pt x="20" y="26"/>
                    </a:lnTo>
                    <a:lnTo>
                      <a:pt x="28" y="58"/>
                    </a:lnTo>
                    <a:lnTo>
                      <a:pt x="28" y="58"/>
                    </a:lnTo>
                    <a:lnTo>
                      <a:pt x="18" y="60"/>
                    </a:lnTo>
                    <a:lnTo>
                      <a:pt x="16" y="62"/>
                    </a:lnTo>
                    <a:lnTo>
                      <a:pt x="14" y="66"/>
                    </a:lnTo>
                    <a:lnTo>
                      <a:pt x="14" y="66"/>
                    </a:lnTo>
                    <a:lnTo>
                      <a:pt x="16" y="72"/>
                    </a:lnTo>
                    <a:lnTo>
                      <a:pt x="18" y="80"/>
                    </a:lnTo>
                    <a:lnTo>
                      <a:pt x="24" y="88"/>
                    </a:lnTo>
                    <a:lnTo>
                      <a:pt x="32" y="98"/>
                    </a:lnTo>
                    <a:lnTo>
                      <a:pt x="32"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4" name="Freeform 8"/>
              <p:cNvSpPr>
                <a:spLocks/>
              </p:cNvSpPr>
              <p:nvPr/>
            </p:nvSpPr>
            <p:spPr bwMode="auto">
              <a:xfrm>
                <a:off x="-2266950" y="2400300"/>
                <a:ext cx="142875" cy="257175"/>
              </a:xfrm>
              <a:custGeom>
                <a:avLst/>
                <a:gdLst>
                  <a:gd name="T0" fmla="*/ 86 w 90"/>
                  <a:gd name="T1" fmla="*/ 70 h 162"/>
                  <a:gd name="T2" fmla="*/ 86 w 90"/>
                  <a:gd name="T3" fmla="*/ 70 h 162"/>
                  <a:gd name="T4" fmla="*/ 90 w 90"/>
                  <a:gd name="T5" fmla="*/ 12 h 162"/>
                  <a:gd name="T6" fmla="*/ 90 w 90"/>
                  <a:gd name="T7" fmla="*/ 12 h 162"/>
                  <a:gd name="T8" fmla="*/ 90 w 90"/>
                  <a:gd name="T9" fmla="*/ 4 h 162"/>
                  <a:gd name="T10" fmla="*/ 88 w 90"/>
                  <a:gd name="T11" fmla="*/ 2 h 162"/>
                  <a:gd name="T12" fmla="*/ 86 w 90"/>
                  <a:gd name="T13" fmla="*/ 0 h 162"/>
                  <a:gd name="T14" fmla="*/ 86 w 90"/>
                  <a:gd name="T15" fmla="*/ 0 h 162"/>
                  <a:gd name="T16" fmla="*/ 82 w 90"/>
                  <a:gd name="T17" fmla="*/ 0 h 162"/>
                  <a:gd name="T18" fmla="*/ 80 w 90"/>
                  <a:gd name="T19" fmla="*/ 2 h 162"/>
                  <a:gd name="T20" fmla="*/ 76 w 90"/>
                  <a:gd name="T21" fmla="*/ 10 h 162"/>
                  <a:gd name="T22" fmla="*/ 76 w 90"/>
                  <a:gd name="T23" fmla="*/ 10 h 162"/>
                  <a:gd name="T24" fmla="*/ 72 w 90"/>
                  <a:gd name="T25" fmla="*/ 26 h 162"/>
                  <a:gd name="T26" fmla="*/ 64 w 90"/>
                  <a:gd name="T27" fmla="*/ 58 h 162"/>
                  <a:gd name="T28" fmla="*/ 64 w 90"/>
                  <a:gd name="T29" fmla="*/ 58 h 162"/>
                  <a:gd name="T30" fmla="*/ 72 w 90"/>
                  <a:gd name="T31" fmla="*/ 60 h 162"/>
                  <a:gd name="T32" fmla="*/ 74 w 90"/>
                  <a:gd name="T33" fmla="*/ 62 h 162"/>
                  <a:gd name="T34" fmla="*/ 76 w 90"/>
                  <a:gd name="T35" fmla="*/ 66 h 162"/>
                  <a:gd name="T36" fmla="*/ 76 w 90"/>
                  <a:gd name="T37" fmla="*/ 66 h 162"/>
                  <a:gd name="T38" fmla="*/ 74 w 90"/>
                  <a:gd name="T39" fmla="*/ 72 h 162"/>
                  <a:gd name="T40" fmla="*/ 72 w 90"/>
                  <a:gd name="T41" fmla="*/ 80 h 162"/>
                  <a:gd name="T42" fmla="*/ 66 w 90"/>
                  <a:gd name="T43" fmla="*/ 88 h 162"/>
                  <a:gd name="T44" fmla="*/ 58 w 90"/>
                  <a:gd name="T45" fmla="*/ 98 h 162"/>
                  <a:gd name="T46" fmla="*/ 58 w 90"/>
                  <a:gd name="T47" fmla="*/ 98 h 162"/>
                  <a:gd name="T48" fmla="*/ 64 w 90"/>
                  <a:gd name="T49" fmla="*/ 88 h 162"/>
                  <a:gd name="T50" fmla="*/ 70 w 90"/>
                  <a:gd name="T51" fmla="*/ 80 h 162"/>
                  <a:gd name="T52" fmla="*/ 72 w 90"/>
                  <a:gd name="T53" fmla="*/ 74 h 162"/>
                  <a:gd name="T54" fmla="*/ 72 w 90"/>
                  <a:gd name="T55" fmla="*/ 74 h 162"/>
                  <a:gd name="T56" fmla="*/ 74 w 90"/>
                  <a:gd name="T57" fmla="*/ 70 h 162"/>
                  <a:gd name="T58" fmla="*/ 72 w 90"/>
                  <a:gd name="T59" fmla="*/ 66 h 162"/>
                  <a:gd name="T60" fmla="*/ 70 w 90"/>
                  <a:gd name="T61" fmla="*/ 62 h 162"/>
                  <a:gd name="T62" fmla="*/ 62 w 90"/>
                  <a:gd name="T63" fmla="*/ 64 h 162"/>
                  <a:gd name="T64" fmla="*/ 62 w 90"/>
                  <a:gd name="T65" fmla="*/ 64 h 162"/>
                  <a:gd name="T66" fmla="*/ 56 w 90"/>
                  <a:gd name="T67" fmla="*/ 70 h 162"/>
                  <a:gd name="T68" fmla="*/ 48 w 90"/>
                  <a:gd name="T69" fmla="*/ 76 h 162"/>
                  <a:gd name="T70" fmla="*/ 34 w 90"/>
                  <a:gd name="T71" fmla="*/ 94 h 162"/>
                  <a:gd name="T72" fmla="*/ 34 w 90"/>
                  <a:gd name="T73" fmla="*/ 94 h 162"/>
                  <a:gd name="T74" fmla="*/ 26 w 90"/>
                  <a:gd name="T75" fmla="*/ 102 h 162"/>
                  <a:gd name="T76" fmla="*/ 16 w 90"/>
                  <a:gd name="T77" fmla="*/ 114 h 162"/>
                  <a:gd name="T78" fmla="*/ 8 w 90"/>
                  <a:gd name="T79" fmla="*/ 132 h 162"/>
                  <a:gd name="T80" fmla="*/ 4 w 90"/>
                  <a:gd name="T81" fmla="*/ 146 h 162"/>
                  <a:gd name="T82" fmla="*/ 0 w 90"/>
                  <a:gd name="T83" fmla="*/ 162 h 162"/>
                  <a:gd name="T84" fmla="*/ 0 w 90"/>
                  <a:gd name="T85" fmla="*/ 162 h 162"/>
                  <a:gd name="T86" fmla="*/ 28 w 90"/>
                  <a:gd name="T87" fmla="*/ 162 h 162"/>
                  <a:gd name="T88" fmla="*/ 28 w 90"/>
                  <a:gd name="T89" fmla="*/ 162 h 162"/>
                  <a:gd name="T90" fmla="*/ 32 w 90"/>
                  <a:gd name="T91" fmla="*/ 156 h 162"/>
                  <a:gd name="T92" fmla="*/ 42 w 90"/>
                  <a:gd name="T93" fmla="*/ 140 h 162"/>
                  <a:gd name="T94" fmla="*/ 86 w 90"/>
                  <a:gd name="T95" fmla="*/ 7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162">
                    <a:moveTo>
                      <a:pt x="86" y="70"/>
                    </a:moveTo>
                    <a:lnTo>
                      <a:pt x="86" y="70"/>
                    </a:lnTo>
                    <a:lnTo>
                      <a:pt x="90" y="12"/>
                    </a:lnTo>
                    <a:lnTo>
                      <a:pt x="90" y="12"/>
                    </a:lnTo>
                    <a:lnTo>
                      <a:pt x="90" y="4"/>
                    </a:lnTo>
                    <a:lnTo>
                      <a:pt x="88" y="2"/>
                    </a:lnTo>
                    <a:lnTo>
                      <a:pt x="86" y="0"/>
                    </a:lnTo>
                    <a:lnTo>
                      <a:pt x="86" y="0"/>
                    </a:lnTo>
                    <a:lnTo>
                      <a:pt x="82" y="0"/>
                    </a:lnTo>
                    <a:lnTo>
                      <a:pt x="80" y="2"/>
                    </a:lnTo>
                    <a:lnTo>
                      <a:pt x="76" y="10"/>
                    </a:lnTo>
                    <a:lnTo>
                      <a:pt x="76" y="10"/>
                    </a:lnTo>
                    <a:lnTo>
                      <a:pt x="72" y="26"/>
                    </a:lnTo>
                    <a:lnTo>
                      <a:pt x="64" y="58"/>
                    </a:lnTo>
                    <a:lnTo>
                      <a:pt x="64" y="58"/>
                    </a:lnTo>
                    <a:lnTo>
                      <a:pt x="72" y="60"/>
                    </a:lnTo>
                    <a:lnTo>
                      <a:pt x="74" y="62"/>
                    </a:lnTo>
                    <a:lnTo>
                      <a:pt x="76" y="66"/>
                    </a:lnTo>
                    <a:lnTo>
                      <a:pt x="76" y="66"/>
                    </a:lnTo>
                    <a:lnTo>
                      <a:pt x="74" y="72"/>
                    </a:lnTo>
                    <a:lnTo>
                      <a:pt x="72" y="80"/>
                    </a:lnTo>
                    <a:lnTo>
                      <a:pt x="66" y="88"/>
                    </a:lnTo>
                    <a:lnTo>
                      <a:pt x="58" y="98"/>
                    </a:lnTo>
                    <a:lnTo>
                      <a:pt x="58" y="98"/>
                    </a:lnTo>
                    <a:lnTo>
                      <a:pt x="64" y="88"/>
                    </a:lnTo>
                    <a:lnTo>
                      <a:pt x="70" y="80"/>
                    </a:lnTo>
                    <a:lnTo>
                      <a:pt x="72" y="74"/>
                    </a:lnTo>
                    <a:lnTo>
                      <a:pt x="72" y="74"/>
                    </a:lnTo>
                    <a:lnTo>
                      <a:pt x="74" y="70"/>
                    </a:lnTo>
                    <a:lnTo>
                      <a:pt x="72" y="66"/>
                    </a:lnTo>
                    <a:lnTo>
                      <a:pt x="70" y="62"/>
                    </a:lnTo>
                    <a:lnTo>
                      <a:pt x="62" y="64"/>
                    </a:lnTo>
                    <a:lnTo>
                      <a:pt x="62" y="64"/>
                    </a:lnTo>
                    <a:lnTo>
                      <a:pt x="56" y="70"/>
                    </a:lnTo>
                    <a:lnTo>
                      <a:pt x="48" y="76"/>
                    </a:lnTo>
                    <a:lnTo>
                      <a:pt x="34" y="94"/>
                    </a:lnTo>
                    <a:lnTo>
                      <a:pt x="34" y="94"/>
                    </a:lnTo>
                    <a:lnTo>
                      <a:pt x="26" y="102"/>
                    </a:lnTo>
                    <a:lnTo>
                      <a:pt x="16" y="114"/>
                    </a:lnTo>
                    <a:lnTo>
                      <a:pt x="8" y="132"/>
                    </a:lnTo>
                    <a:lnTo>
                      <a:pt x="4" y="146"/>
                    </a:lnTo>
                    <a:lnTo>
                      <a:pt x="0" y="162"/>
                    </a:lnTo>
                    <a:lnTo>
                      <a:pt x="0" y="162"/>
                    </a:lnTo>
                    <a:lnTo>
                      <a:pt x="28" y="162"/>
                    </a:lnTo>
                    <a:lnTo>
                      <a:pt x="28" y="162"/>
                    </a:lnTo>
                    <a:lnTo>
                      <a:pt x="32" y="156"/>
                    </a:lnTo>
                    <a:lnTo>
                      <a:pt x="42" y="140"/>
                    </a:lnTo>
                    <a:lnTo>
                      <a:pt x="86"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5" name="Freeform 9"/>
              <p:cNvSpPr>
                <a:spLocks/>
              </p:cNvSpPr>
              <p:nvPr/>
            </p:nvSpPr>
            <p:spPr bwMode="auto">
              <a:xfrm>
                <a:off x="-2266950" y="2400300"/>
                <a:ext cx="142875" cy="257175"/>
              </a:xfrm>
              <a:custGeom>
                <a:avLst/>
                <a:gdLst>
                  <a:gd name="T0" fmla="*/ 86 w 90"/>
                  <a:gd name="T1" fmla="*/ 70 h 162"/>
                  <a:gd name="T2" fmla="*/ 86 w 90"/>
                  <a:gd name="T3" fmla="*/ 70 h 162"/>
                  <a:gd name="T4" fmla="*/ 90 w 90"/>
                  <a:gd name="T5" fmla="*/ 12 h 162"/>
                  <a:gd name="T6" fmla="*/ 90 w 90"/>
                  <a:gd name="T7" fmla="*/ 12 h 162"/>
                  <a:gd name="T8" fmla="*/ 90 w 90"/>
                  <a:gd name="T9" fmla="*/ 4 h 162"/>
                  <a:gd name="T10" fmla="*/ 88 w 90"/>
                  <a:gd name="T11" fmla="*/ 2 h 162"/>
                  <a:gd name="T12" fmla="*/ 86 w 90"/>
                  <a:gd name="T13" fmla="*/ 0 h 162"/>
                  <a:gd name="T14" fmla="*/ 86 w 90"/>
                  <a:gd name="T15" fmla="*/ 0 h 162"/>
                  <a:gd name="T16" fmla="*/ 82 w 90"/>
                  <a:gd name="T17" fmla="*/ 0 h 162"/>
                  <a:gd name="T18" fmla="*/ 80 w 90"/>
                  <a:gd name="T19" fmla="*/ 2 h 162"/>
                  <a:gd name="T20" fmla="*/ 76 w 90"/>
                  <a:gd name="T21" fmla="*/ 10 h 162"/>
                  <a:gd name="T22" fmla="*/ 76 w 90"/>
                  <a:gd name="T23" fmla="*/ 10 h 162"/>
                  <a:gd name="T24" fmla="*/ 72 w 90"/>
                  <a:gd name="T25" fmla="*/ 26 h 162"/>
                  <a:gd name="T26" fmla="*/ 64 w 90"/>
                  <a:gd name="T27" fmla="*/ 58 h 162"/>
                  <a:gd name="T28" fmla="*/ 64 w 90"/>
                  <a:gd name="T29" fmla="*/ 58 h 162"/>
                  <a:gd name="T30" fmla="*/ 72 w 90"/>
                  <a:gd name="T31" fmla="*/ 60 h 162"/>
                  <a:gd name="T32" fmla="*/ 74 w 90"/>
                  <a:gd name="T33" fmla="*/ 62 h 162"/>
                  <a:gd name="T34" fmla="*/ 76 w 90"/>
                  <a:gd name="T35" fmla="*/ 66 h 162"/>
                  <a:gd name="T36" fmla="*/ 76 w 90"/>
                  <a:gd name="T37" fmla="*/ 66 h 162"/>
                  <a:gd name="T38" fmla="*/ 74 w 90"/>
                  <a:gd name="T39" fmla="*/ 72 h 162"/>
                  <a:gd name="T40" fmla="*/ 72 w 90"/>
                  <a:gd name="T41" fmla="*/ 80 h 162"/>
                  <a:gd name="T42" fmla="*/ 66 w 90"/>
                  <a:gd name="T43" fmla="*/ 88 h 162"/>
                  <a:gd name="T44" fmla="*/ 58 w 90"/>
                  <a:gd name="T45" fmla="*/ 98 h 162"/>
                  <a:gd name="T46" fmla="*/ 58 w 90"/>
                  <a:gd name="T47" fmla="*/ 98 h 162"/>
                  <a:gd name="T48" fmla="*/ 64 w 90"/>
                  <a:gd name="T49" fmla="*/ 88 h 162"/>
                  <a:gd name="T50" fmla="*/ 70 w 90"/>
                  <a:gd name="T51" fmla="*/ 80 h 162"/>
                  <a:gd name="T52" fmla="*/ 72 w 90"/>
                  <a:gd name="T53" fmla="*/ 74 h 162"/>
                  <a:gd name="T54" fmla="*/ 72 w 90"/>
                  <a:gd name="T55" fmla="*/ 74 h 162"/>
                  <a:gd name="T56" fmla="*/ 74 w 90"/>
                  <a:gd name="T57" fmla="*/ 70 h 162"/>
                  <a:gd name="T58" fmla="*/ 72 w 90"/>
                  <a:gd name="T59" fmla="*/ 66 h 162"/>
                  <a:gd name="T60" fmla="*/ 70 w 90"/>
                  <a:gd name="T61" fmla="*/ 62 h 162"/>
                  <a:gd name="T62" fmla="*/ 62 w 90"/>
                  <a:gd name="T63" fmla="*/ 64 h 162"/>
                  <a:gd name="T64" fmla="*/ 62 w 90"/>
                  <a:gd name="T65" fmla="*/ 64 h 162"/>
                  <a:gd name="T66" fmla="*/ 56 w 90"/>
                  <a:gd name="T67" fmla="*/ 70 h 162"/>
                  <a:gd name="T68" fmla="*/ 48 w 90"/>
                  <a:gd name="T69" fmla="*/ 76 h 162"/>
                  <a:gd name="T70" fmla="*/ 34 w 90"/>
                  <a:gd name="T71" fmla="*/ 94 h 162"/>
                  <a:gd name="T72" fmla="*/ 34 w 90"/>
                  <a:gd name="T73" fmla="*/ 94 h 162"/>
                  <a:gd name="T74" fmla="*/ 26 w 90"/>
                  <a:gd name="T75" fmla="*/ 102 h 162"/>
                  <a:gd name="T76" fmla="*/ 16 w 90"/>
                  <a:gd name="T77" fmla="*/ 114 h 162"/>
                  <a:gd name="T78" fmla="*/ 8 w 90"/>
                  <a:gd name="T79" fmla="*/ 132 h 162"/>
                  <a:gd name="T80" fmla="*/ 4 w 90"/>
                  <a:gd name="T81" fmla="*/ 146 h 162"/>
                  <a:gd name="T82" fmla="*/ 0 w 90"/>
                  <a:gd name="T83" fmla="*/ 162 h 162"/>
                  <a:gd name="T84" fmla="*/ 0 w 90"/>
                  <a:gd name="T85" fmla="*/ 162 h 162"/>
                  <a:gd name="T86" fmla="*/ 28 w 90"/>
                  <a:gd name="T87" fmla="*/ 162 h 162"/>
                  <a:gd name="T88" fmla="*/ 28 w 90"/>
                  <a:gd name="T89" fmla="*/ 162 h 162"/>
                  <a:gd name="T90" fmla="*/ 32 w 90"/>
                  <a:gd name="T91" fmla="*/ 156 h 162"/>
                  <a:gd name="T92" fmla="*/ 42 w 90"/>
                  <a:gd name="T93" fmla="*/ 14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162">
                    <a:moveTo>
                      <a:pt x="86" y="70"/>
                    </a:moveTo>
                    <a:lnTo>
                      <a:pt x="86" y="70"/>
                    </a:lnTo>
                    <a:lnTo>
                      <a:pt x="90" y="12"/>
                    </a:lnTo>
                    <a:lnTo>
                      <a:pt x="90" y="12"/>
                    </a:lnTo>
                    <a:lnTo>
                      <a:pt x="90" y="4"/>
                    </a:lnTo>
                    <a:lnTo>
                      <a:pt x="88" y="2"/>
                    </a:lnTo>
                    <a:lnTo>
                      <a:pt x="86" y="0"/>
                    </a:lnTo>
                    <a:lnTo>
                      <a:pt x="86" y="0"/>
                    </a:lnTo>
                    <a:lnTo>
                      <a:pt x="82" y="0"/>
                    </a:lnTo>
                    <a:lnTo>
                      <a:pt x="80" y="2"/>
                    </a:lnTo>
                    <a:lnTo>
                      <a:pt x="76" y="10"/>
                    </a:lnTo>
                    <a:lnTo>
                      <a:pt x="76" y="10"/>
                    </a:lnTo>
                    <a:lnTo>
                      <a:pt x="72" y="26"/>
                    </a:lnTo>
                    <a:lnTo>
                      <a:pt x="64" y="58"/>
                    </a:lnTo>
                    <a:lnTo>
                      <a:pt x="64" y="58"/>
                    </a:lnTo>
                    <a:lnTo>
                      <a:pt x="72" y="60"/>
                    </a:lnTo>
                    <a:lnTo>
                      <a:pt x="74" y="62"/>
                    </a:lnTo>
                    <a:lnTo>
                      <a:pt x="76" y="66"/>
                    </a:lnTo>
                    <a:lnTo>
                      <a:pt x="76" y="66"/>
                    </a:lnTo>
                    <a:lnTo>
                      <a:pt x="74" y="72"/>
                    </a:lnTo>
                    <a:lnTo>
                      <a:pt x="72" y="80"/>
                    </a:lnTo>
                    <a:lnTo>
                      <a:pt x="66" y="88"/>
                    </a:lnTo>
                    <a:lnTo>
                      <a:pt x="58" y="98"/>
                    </a:lnTo>
                    <a:lnTo>
                      <a:pt x="58" y="98"/>
                    </a:lnTo>
                    <a:lnTo>
                      <a:pt x="64" y="88"/>
                    </a:lnTo>
                    <a:lnTo>
                      <a:pt x="70" y="80"/>
                    </a:lnTo>
                    <a:lnTo>
                      <a:pt x="72" y="74"/>
                    </a:lnTo>
                    <a:lnTo>
                      <a:pt x="72" y="74"/>
                    </a:lnTo>
                    <a:lnTo>
                      <a:pt x="74" y="70"/>
                    </a:lnTo>
                    <a:lnTo>
                      <a:pt x="72" y="66"/>
                    </a:lnTo>
                    <a:lnTo>
                      <a:pt x="70" y="62"/>
                    </a:lnTo>
                    <a:lnTo>
                      <a:pt x="62" y="64"/>
                    </a:lnTo>
                    <a:lnTo>
                      <a:pt x="62" y="64"/>
                    </a:lnTo>
                    <a:lnTo>
                      <a:pt x="56" y="70"/>
                    </a:lnTo>
                    <a:lnTo>
                      <a:pt x="48" y="76"/>
                    </a:lnTo>
                    <a:lnTo>
                      <a:pt x="34" y="94"/>
                    </a:lnTo>
                    <a:lnTo>
                      <a:pt x="34" y="94"/>
                    </a:lnTo>
                    <a:lnTo>
                      <a:pt x="26" y="102"/>
                    </a:lnTo>
                    <a:lnTo>
                      <a:pt x="16" y="114"/>
                    </a:lnTo>
                    <a:lnTo>
                      <a:pt x="8" y="132"/>
                    </a:lnTo>
                    <a:lnTo>
                      <a:pt x="4" y="146"/>
                    </a:lnTo>
                    <a:lnTo>
                      <a:pt x="0" y="162"/>
                    </a:lnTo>
                    <a:lnTo>
                      <a:pt x="0" y="162"/>
                    </a:lnTo>
                    <a:lnTo>
                      <a:pt x="28" y="162"/>
                    </a:lnTo>
                    <a:lnTo>
                      <a:pt x="28" y="162"/>
                    </a:lnTo>
                    <a:lnTo>
                      <a:pt x="32" y="156"/>
                    </a:lnTo>
                    <a:lnTo>
                      <a:pt x="42" y="14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4" name="Freeform 10"/>
            <p:cNvSpPr>
              <a:spLocks noChangeAspect="1" noEditPoints="1"/>
            </p:cNvSpPr>
            <p:nvPr/>
          </p:nvSpPr>
          <p:spPr bwMode="auto">
            <a:xfrm>
              <a:off x="1085136" y="5430017"/>
              <a:ext cx="137160" cy="98981"/>
            </a:xfrm>
            <a:custGeom>
              <a:avLst/>
              <a:gdLst>
                <a:gd name="T0" fmla="*/ 194 w 194"/>
                <a:gd name="T1" fmla="*/ 42 h 140"/>
                <a:gd name="T2" fmla="*/ 190 w 194"/>
                <a:gd name="T3" fmla="*/ 42 h 140"/>
                <a:gd name="T4" fmla="*/ 166 w 194"/>
                <a:gd name="T5" fmla="*/ 28 h 140"/>
                <a:gd name="T6" fmla="*/ 136 w 194"/>
                <a:gd name="T7" fmla="*/ 4 h 140"/>
                <a:gd name="T8" fmla="*/ 76 w 194"/>
                <a:gd name="T9" fmla="*/ 2 h 140"/>
                <a:gd name="T10" fmla="*/ 46 w 194"/>
                <a:gd name="T11" fmla="*/ 8 h 140"/>
                <a:gd name="T12" fmla="*/ 26 w 194"/>
                <a:gd name="T13" fmla="*/ 30 h 140"/>
                <a:gd name="T14" fmla="*/ 22 w 194"/>
                <a:gd name="T15" fmla="*/ 42 h 140"/>
                <a:gd name="T16" fmla="*/ 2 w 194"/>
                <a:gd name="T17" fmla="*/ 42 h 140"/>
                <a:gd name="T18" fmla="*/ 0 w 194"/>
                <a:gd name="T19" fmla="*/ 46 h 140"/>
                <a:gd name="T20" fmla="*/ 2 w 194"/>
                <a:gd name="T21" fmla="*/ 64 h 140"/>
                <a:gd name="T22" fmla="*/ 6 w 194"/>
                <a:gd name="T23" fmla="*/ 66 h 140"/>
                <a:gd name="T24" fmla="*/ 10 w 194"/>
                <a:gd name="T25" fmla="*/ 70 h 140"/>
                <a:gd name="T26" fmla="*/ 4 w 194"/>
                <a:gd name="T27" fmla="*/ 96 h 140"/>
                <a:gd name="T28" fmla="*/ 14 w 194"/>
                <a:gd name="T29" fmla="*/ 114 h 140"/>
                <a:gd name="T30" fmla="*/ 16 w 194"/>
                <a:gd name="T31" fmla="*/ 136 h 140"/>
                <a:gd name="T32" fmla="*/ 20 w 194"/>
                <a:gd name="T33" fmla="*/ 140 h 140"/>
                <a:gd name="T34" fmla="*/ 46 w 194"/>
                <a:gd name="T35" fmla="*/ 138 h 140"/>
                <a:gd name="T36" fmla="*/ 48 w 194"/>
                <a:gd name="T37" fmla="*/ 134 h 140"/>
                <a:gd name="T38" fmla="*/ 146 w 194"/>
                <a:gd name="T39" fmla="*/ 126 h 140"/>
                <a:gd name="T40" fmla="*/ 146 w 194"/>
                <a:gd name="T41" fmla="*/ 136 h 140"/>
                <a:gd name="T42" fmla="*/ 150 w 194"/>
                <a:gd name="T43" fmla="*/ 140 h 140"/>
                <a:gd name="T44" fmla="*/ 178 w 194"/>
                <a:gd name="T45" fmla="*/ 138 h 140"/>
                <a:gd name="T46" fmla="*/ 180 w 194"/>
                <a:gd name="T47" fmla="*/ 134 h 140"/>
                <a:gd name="T48" fmla="*/ 188 w 194"/>
                <a:gd name="T49" fmla="*/ 104 h 140"/>
                <a:gd name="T50" fmla="*/ 190 w 194"/>
                <a:gd name="T51" fmla="*/ 80 h 140"/>
                <a:gd name="T52" fmla="*/ 182 w 194"/>
                <a:gd name="T53" fmla="*/ 66 h 140"/>
                <a:gd name="T54" fmla="*/ 190 w 194"/>
                <a:gd name="T55" fmla="*/ 66 h 140"/>
                <a:gd name="T56" fmla="*/ 194 w 194"/>
                <a:gd name="T57" fmla="*/ 62 h 140"/>
                <a:gd name="T58" fmla="*/ 94 w 194"/>
                <a:gd name="T59" fmla="*/ 16 h 140"/>
                <a:gd name="T60" fmla="*/ 124 w 194"/>
                <a:gd name="T61" fmla="*/ 20 h 140"/>
                <a:gd name="T62" fmla="*/ 148 w 194"/>
                <a:gd name="T63" fmla="*/ 32 h 140"/>
                <a:gd name="T64" fmla="*/ 156 w 194"/>
                <a:gd name="T65" fmla="*/ 50 h 140"/>
                <a:gd name="T66" fmla="*/ 40 w 194"/>
                <a:gd name="T67" fmla="*/ 44 h 140"/>
                <a:gd name="T68" fmla="*/ 54 w 194"/>
                <a:gd name="T69" fmla="*/ 26 h 140"/>
                <a:gd name="T70" fmla="*/ 94 w 194"/>
                <a:gd name="T71" fmla="*/ 16 h 140"/>
                <a:gd name="T72" fmla="*/ 42 w 194"/>
                <a:gd name="T73" fmla="*/ 104 h 140"/>
                <a:gd name="T74" fmla="*/ 28 w 194"/>
                <a:gd name="T75" fmla="*/ 96 h 140"/>
                <a:gd name="T76" fmla="*/ 28 w 194"/>
                <a:gd name="T77" fmla="*/ 84 h 140"/>
                <a:gd name="T78" fmla="*/ 42 w 194"/>
                <a:gd name="T79" fmla="*/ 76 h 140"/>
                <a:gd name="T80" fmla="*/ 52 w 194"/>
                <a:gd name="T81" fmla="*/ 80 h 140"/>
                <a:gd name="T82" fmla="*/ 56 w 194"/>
                <a:gd name="T83" fmla="*/ 90 h 140"/>
                <a:gd name="T84" fmla="*/ 46 w 194"/>
                <a:gd name="T85" fmla="*/ 102 h 140"/>
                <a:gd name="T86" fmla="*/ 154 w 194"/>
                <a:gd name="T87" fmla="*/ 104 h 140"/>
                <a:gd name="T88" fmla="*/ 144 w 194"/>
                <a:gd name="T89" fmla="*/ 100 h 140"/>
                <a:gd name="T90" fmla="*/ 140 w 194"/>
                <a:gd name="T91" fmla="*/ 90 h 140"/>
                <a:gd name="T92" fmla="*/ 148 w 194"/>
                <a:gd name="T93" fmla="*/ 78 h 140"/>
                <a:gd name="T94" fmla="*/ 158 w 194"/>
                <a:gd name="T95" fmla="*/ 78 h 140"/>
                <a:gd name="T96" fmla="*/ 168 w 194"/>
                <a:gd name="T97" fmla="*/ 90 h 140"/>
                <a:gd name="T98" fmla="*/ 162 w 194"/>
                <a:gd name="T99" fmla="*/ 100 h 140"/>
                <a:gd name="T100" fmla="*/ 154 w 194"/>
                <a:gd name="T101" fmla="*/ 10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140">
                  <a:moveTo>
                    <a:pt x="194" y="46"/>
                  </a:moveTo>
                  <a:lnTo>
                    <a:pt x="194" y="46"/>
                  </a:lnTo>
                  <a:lnTo>
                    <a:pt x="194" y="42"/>
                  </a:lnTo>
                  <a:lnTo>
                    <a:pt x="192" y="42"/>
                  </a:lnTo>
                  <a:lnTo>
                    <a:pt x="190" y="42"/>
                  </a:lnTo>
                  <a:lnTo>
                    <a:pt x="190" y="42"/>
                  </a:lnTo>
                  <a:lnTo>
                    <a:pt x="170" y="42"/>
                  </a:lnTo>
                  <a:lnTo>
                    <a:pt x="170" y="42"/>
                  </a:lnTo>
                  <a:lnTo>
                    <a:pt x="166" y="28"/>
                  </a:lnTo>
                  <a:lnTo>
                    <a:pt x="158" y="16"/>
                  </a:lnTo>
                  <a:lnTo>
                    <a:pt x="148" y="10"/>
                  </a:lnTo>
                  <a:lnTo>
                    <a:pt x="136" y="4"/>
                  </a:lnTo>
                  <a:lnTo>
                    <a:pt x="124" y="2"/>
                  </a:lnTo>
                  <a:lnTo>
                    <a:pt x="110" y="0"/>
                  </a:lnTo>
                  <a:lnTo>
                    <a:pt x="76" y="2"/>
                  </a:lnTo>
                  <a:lnTo>
                    <a:pt x="76" y="2"/>
                  </a:lnTo>
                  <a:lnTo>
                    <a:pt x="60" y="4"/>
                  </a:lnTo>
                  <a:lnTo>
                    <a:pt x="46" y="8"/>
                  </a:lnTo>
                  <a:lnTo>
                    <a:pt x="38" y="16"/>
                  </a:lnTo>
                  <a:lnTo>
                    <a:pt x="30" y="22"/>
                  </a:lnTo>
                  <a:lnTo>
                    <a:pt x="26" y="30"/>
                  </a:lnTo>
                  <a:lnTo>
                    <a:pt x="24" y="36"/>
                  </a:lnTo>
                  <a:lnTo>
                    <a:pt x="22" y="42"/>
                  </a:lnTo>
                  <a:lnTo>
                    <a:pt x="22" y="42"/>
                  </a:lnTo>
                  <a:lnTo>
                    <a:pt x="4" y="42"/>
                  </a:lnTo>
                  <a:lnTo>
                    <a:pt x="4" y="42"/>
                  </a:lnTo>
                  <a:lnTo>
                    <a:pt x="2" y="42"/>
                  </a:lnTo>
                  <a:lnTo>
                    <a:pt x="0" y="42"/>
                  </a:lnTo>
                  <a:lnTo>
                    <a:pt x="0" y="46"/>
                  </a:lnTo>
                  <a:lnTo>
                    <a:pt x="0" y="46"/>
                  </a:lnTo>
                  <a:lnTo>
                    <a:pt x="0" y="62"/>
                  </a:lnTo>
                  <a:lnTo>
                    <a:pt x="0" y="62"/>
                  </a:lnTo>
                  <a:lnTo>
                    <a:pt x="2" y="64"/>
                  </a:lnTo>
                  <a:lnTo>
                    <a:pt x="4" y="66"/>
                  </a:lnTo>
                  <a:lnTo>
                    <a:pt x="6" y="66"/>
                  </a:lnTo>
                  <a:lnTo>
                    <a:pt x="6" y="66"/>
                  </a:lnTo>
                  <a:lnTo>
                    <a:pt x="12" y="66"/>
                  </a:lnTo>
                  <a:lnTo>
                    <a:pt x="12" y="66"/>
                  </a:lnTo>
                  <a:lnTo>
                    <a:pt x="10" y="70"/>
                  </a:lnTo>
                  <a:lnTo>
                    <a:pt x="4" y="80"/>
                  </a:lnTo>
                  <a:lnTo>
                    <a:pt x="4" y="88"/>
                  </a:lnTo>
                  <a:lnTo>
                    <a:pt x="4" y="96"/>
                  </a:lnTo>
                  <a:lnTo>
                    <a:pt x="8" y="104"/>
                  </a:lnTo>
                  <a:lnTo>
                    <a:pt x="14" y="114"/>
                  </a:lnTo>
                  <a:lnTo>
                    <a:pt x="14" y="114"/>
                  </a:lnTo>
                  <a:lnTo>
                    <a:pt x="14" y="134"/>
                  </a:lnTo>
                  <a:lnTo>
                    <a:pt x="14" y="134"/>
                  </a:lnTo>
                  <a:lnTo>
                    <a:pt x="16" y="136"/>
                  </a:lnTo>
                  <a:lnTo>
                    <a:pt x="18" y="138"/>
                  </a:lnTo>
                  <a:lnTo>
                    <a:pt x="20" y="140"/>
                  </a:lnTo>
                  <a:lnTo>
                    <a:pt x="20" y="140"/>
                  </a:lnTo>
                  <a:lnTo>
                    <a:pt x="44" y="140"/>
                  </a:lnTo>
                  <a:lnTo>
                    <a:pt x="44" y="140"/>
                  </a:lnTo>
                  <a:lnTo>
                    <a:pt x="46" y="138"/>
                  </a:lnTo>
                  <a:lnTo>
                    <a:pt x="48" y="136"/>
                  </a:lnTo>
                  <a:lnTo>
                    <a:pt x="48" y="134"/>
                  </a:lnTo>
                  <a:lnTo>
                    <a:pt x="48" y="134"/>
                  </a:lnTo>
                  <a:lnTo>
                    <a:pt x="48" y="126"/>
                  </a:lnTo>
                  <a:lnTo>
                    <a:pt x="146" y="126"/>
                  </a:lnTo>
                  <a:lnTo>
                    <a:pt x="146" y="126"/>
                  </a:lnTo>
                  <a:lnTo>
                    <a:pt x="146" y="134"/>
                  </a:lnTo>
                  <a:lnTo>
                    <a:pt x="146" y="134"/>
                  </a:lnTo>
                  <a:lnTo>
                    <a:pt x="146" y="136"/>
                  </a:lnTo>
                  <a:lnTo>
                    <a:pt x="148" y="138"/>
                  </a:lnTo>
                  <a:lnTo>
                    <a:pt x="150" y="140"/>
                  </a:lnTo>
                  <a:lnTo>
                    <a:pt x="150" y="140"/>
                  </a:lnTo>
                  <a:lnTo>
                    <a:pt x="174" y="140"/>
                  </a:lnTo>
                  <a:lnTo>
                    <a:pt x="174" y="140"/>
                  </a:lnTo>
                  <a:lnTo>
                    <a:pt x="178" y="138"/>
                  </a:lnTo>
                  <a:lnTo>
                    <a:pt x="178" y="136"/>
                  </a:lnTo>
                  <a:lnTo>
                    <a:pt x="180" y="134"/>
                  </a:lnTo>
                  <a:lnTo>
                    <a:pt x="180" y="134"/>
                  </a:lnTo>
                  <a:lnTo>
                    <a:pt x="180" y="114"/>
                  </a:lnTo>
                  <a:lnTo>
                    <a:pt x="180" y="114"/>
                  </a:lnTo>
                  <a:lnTo>
                    <a:pt x="188" y="104"/>
                  </a:lnTo>
                  <a:lnTo>
                    <a:pt x="190" y="96"/>
                  </a:lnTo>
                  <a:lnTo>
                    <a:pt x="192" y="88"/>
                  </a:lnTo>
                  <a:lnTo>
                    <a:pt x="190" y="80"/>
                  </a:lnTo>
                  <a:lnTo>
                    <a:pt x="184" y="70"/>
                  </a:lnTo>
                  <a:lnTo>
                    <a:pt x="182" y="66"/>
                  </a:lnTo>
                  <a:lnTo>
                    <a:pt x="182" y="66"/>
                  </a:lnTo>
                  <a:lnTo>
                    <a:pt x="188" y="66"/>
                  </a:lnTo>
                  <a:lnTo>
                    <a:pt x="188" y="66"/>
                  </a:lnTo>
                  <a:lnTo>
                    <a:pt x="190" y="66"/>
                  </a:lnTo>
                  <a:lnTo>
                    <a:pt x="192" y="64"/>
                  </a:lnTo>
                  <a:lnTo>
                    <a:pt x="194" y="62"/>
                  </a:lnTo>
                  <a:lnTo>
                    <a:pt x="194" y="62"/>
                  </a:lnTo>
                  <a:lnTo>
                    <a:pt x="194" y="46"/>
                  </a:lnTo>
                  <a:lnTo>
                    <a:pt x="194" y="46"/>
                  </a:lnTo>
                  <a:close/>
                  <a:moveTo>
                    <a:pt x="94" y="16"/>
                  </a:moveTo>
                  <a:lnTo>
                    <a:pt x="94" y="16"/>
                  </a:lnTo>
                  <a:lnTo>
                    <a:pt x="112" y="18"/>
                  </a:lnTo>
                  <a:lnTo>
                    <a:pt x="124" y="20"/>
                  </a:lnTo>
                  <a:lnTo>
                    <a:pt x="134" y="22"/>
                  </a:lnTo>
                  <a:lnTo>
                    <a:pt x="142" y="26"/>
                  </a:lnTo>
                  <a:lnTo>
                    <a:pt x="148" y="32"/>
                  </a:lnTo>
                  <a:lnTo>
                    <a:pt x="152" y="38"/>
                  </a:lnTo>
                  <a:lnTo>
                    <a:pt x="156" y="50"/>
                  </a:lnTo>
                  <a:lnTo>
                    <a:pt x="156" y="50"/>
                  </a:lnTo>
                  <a:lnTo>
                    <a:pt x="38" y="48"/>
                  </a:lnTo>
                  <a:lnTo>
                    <a:pt x="38" y="48"/>
                  </a:lnTo>
                  <a:lnTo>
                    <a:pt x="40" y="44"/>
                  </a:lnTo>
                  <a:lnTo>
                    <a:pt x="42" y="38"/>
                  </a:lnTo>
                  <a:lnTo>
                    <a:pt x="48" y="32"/>
                  </a:lnTo>
                  <a:lnTo>
                    <a:pt x="54" y="26"/>
                  </a:lnTo>
                  <a:lnTo>
                    <a:pt x="66" y="22"/>
                  </a:lnTo>
                  <a:lnTo>
                    <a:pt x="78" y="18"/>
                  </a:lnTo>
                  <a:lnTo>
                    <a:pt x="94" y="16"/>
                  </a:lnTo>
                  <a:lnTo>
                    <a:pt x="94" y="16"/>
                  </a:lnTo>
                  <a:close/>
                  <a:moveTo>
                    <a:pt x="42" y="104"/>
                  </a:moveTo>
                  <a:lnTo>
                    <a:pt x="42" y="104"/>
                  </a:lnTo>
                  <a:lnTo>
                    <a:pt x="36" y="102"/>
                  </a:lnTo>
                  <a:lnTo>
                    <a:pt x="32" y="100"/>
                  </a:lnTo>
                  <a:lnTo>
                    <a:pt x="28" y="96"/>
                  </a:lnTo>
                  <a:lnTo>
                    <a:pt x="28" y="90"/>
                  </a:lnTo>
                  <a:lnTo>
                    <a:pt x="28" y="90"/>
                  </a:lnTo>
                  <a:lnTo>
                    <a:pt x="28" y="84"/>
                  </a:lnTo>
                  <a:lnTo>
                    <a:pt x="32" y="80"/>
                  </a:lnTo>
                  <a:lnTo>
                    <a:pt x="36" y="78"/>
                  </a:lnTo>
                  <a:lnTo>
                    <a:pt x="42" y="76"/>
                  </a:lnTo>
                  <a:lnTo>
                    <a:pt x="42" y="76"/>
                  </a:lnTo>
                  <a:lnTo>
                    <a:pt x="46" y="78"/>
                  </a:lnTo>
                  <a:lnTo>
                    <a:pt x="52" y="80"/>
                  </a:lnTo>
                  <a:lnTo>
                    <a:pt x="54" y="84"/>
                  </a:lnTo>
                  <a:lnTo>
                    <a:pt x="56" y="90"/>
                  </a:lnTo>
                  <a:lnTo>
                    <a:pt x="56" y="90"/>
                  </a:lnTo>
                  <a:lnTo>
                    <a:pt x="54" y="96"/>
                  </a:lnTo>
                  <a:lnTo>
                    <a:pt x="52" y="100"/>
                  </a:lnTo>
                  <a:lnTo>
                    <a:pt x="46" y="102"/>
                  </a:lnTo>
                  <a:lnTo>
                    <a:pt x="42" y="104"/>
                  </a:lnTo>
                  <a:lnTo>
                    <a:pt x="42" y="104"/>
                  </a:lnTo>
                  <a:close/>
                  <a:moveTo>
                    <a:pt x="154" y="104"/>
                  </a:moveTo>
                  <a:lnTo>
                    <a:pt x="154" y="104"/>
                  </a:lnTo>
                  <a:lnTo>
                    <a:pt x="148" y="102"/>
                  </a:lnTo>
                  <a:lnTo>
                    <a:pt x="144" y="100"/>
                  </a:lnTo>
                  <a:lnTo>
                    <a:pt x="140" y="96"/>
                  </a:lnTo>
                  <a:lnTo>
                    <a:pt x="140" y="90"/>
                  </a:lnTo>
                  <a:lnTo>
                    <a:pt x="140" y="90"/>
                  </a:lnTo>
                  <a:lnTo>
                    <a:pt x="140" y="84"/>
                  </a:lnTo>
                  <a:lnTo>
                    <a:pt x="144" y="80"/>
                  </a:lnTo>
                  <a:lnTo>
                    <a:pt x="148" y="78"/>
                  </a:lnTo>
                  <a:lnTo>
                    <a:pt x="154" y="76"/>
                  </a:lnTo>
                  <a:lnTo>
                    <a:pt x="154" y="76"/>
                  </a:lnTo>
                  <a:lnTo>
                    <a:pt x="158" y="78"/>
                  </a:lnTo>
                  <a:lnTo>
                    <a:pt x="162" y="80"/>
                  </a:lnTo>
                  <a:lnTo>
                    <a:pt x="166" y="84"/>
                  </a:lnTo>
                  <a:lnTo>
                    <a:pt x="168" y="90"/>
                  </a:lnTo>
                  <a:lnTo>
                    <a:pt x="168" y="90"/>
                  </a:lnTo>
                  <a:lnTo>
                    <a:pt x="166" y="96"/>
                  </a:lnTo>
                  <a:lnTo>
                    <a:pt x="162" y="100"/>
                  </a:lnTo>
                  <a:lnTo>
                    <a:pt x="158" y="102"/>
                  </a:lnTo>
                  <a:lnTo>
                    <a:pt x="154" y="104"/>
                  </a:lnTo>
                  <a:lnTo>
                    <a:pt x="154" y="104"/>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55" name="Group 54"/>
            <p:cNvGrpSpPr>
              <a:grpSpLocks noChangeAspect="1"/>
            </p:cNvGrpSpPr>
            <p:nvPr/>
          </p:nvGrpSpPr>
          <p:grpSpPr>
            <a:xfrm>
              <a:off x="1308973" y="5438892"/>
              <a:ext cx="137160" cy="81231"/>
              <a:chOff x="-1457325" y="2381250"/>
              <a:chExt cx="327025" cy="193675"/>
            </a:xfrm>
            <a:solidFill>
              <a:schemeClr val="bg1"/>
            </a:solidFill>
          </p:grpSpPr>
          <p:sp>
            <p:nvSpPr>
              <p:cNvPr id="176" name="Freeform 11"/>
              <p:cNvSpPr>
                <a:spLocks/>
              </p:cNvSpPr>
              <p:nvPr/>
            </p:nvSpPr>
            <p:spPr bwMode="auto">
              <a:xfrm>
                <a:off x="-1346200" y="2400300"/>
                <a:ext cx="215900" cy="120650"/>
              </a:xfrm>
              <a:custGeom>
                <a:avLst/>
                <a:gdLst>
                  <a:gd name="T0" fmla="*/ 4 w 136"/>
                  <a:gd name="T1" fmla="*/ 28 h 76"/>
                  <a:gd name="T2" fmla="*/ 4 w 136"/>
                  <a:gd name="T3" fmla="*/ 28 h 76"/>
                  <a:gd name="T4" fmla="*/ 2 w 136"/>
                  <a:gd name="T5" fmla="*/ 34 h 76"/>
                  <a:gd name="T6" fmla="*/ 0 w 136"/>
                  <a:gd name="T7" fmla="*/ 38 h 76"/>
                  <a:gd name="T8" fmla="*/ 2 w 136"/>
                  <a:gd name="T9" fmla="*/ 42 h 76"/>
                  <a:gd name="T10" fmla="*/ 2 w 136"/>
                  <a:gd name="T11" fmla="*/ 44 h 76"/>
                  <a:gd name="T12" fmla="*/ 2 w 136"/>
                  <a:gd name="T13" fmla="*/ 44 h 76"/>
                  <a:gd name="T14" fmla="*/ 4 w 136"/>
                  <a:gd name="T15" fmla="*/ 46 h 76"/>
                  <a:gd name="T16" fmla="*/ 8 w 136"/>
                  <a:gd name="T17" fmla="*/ 46 h 76"/>
                  <a:gd name="T18" fmla="*/ 12 w 136"/>
                  <a:gd name="T19" fmla="*/ 44 h 76"/>
                  <a:gd name="T20" fmla="*/ 12 w 136"/>
                  <a:gd name="T21" fmla="*/ 44 h 76"/>
                  <a:gd name="T22" fmla="*/ 24 w 136"/>
                  <a:gd name="T23" fmla="*/ 30 h 76"/>
                  <a:gd name="T24" fmla="*/ 24 w 136"/>
                  <a:gd name="T25" fmla="*/ 30 h 76"/>
                  <a:gd name="T26" fmla="*/ 30 w 136"/>
                  <a:gd name="T27" fmla="*/ 28 h 76"/>
                  <a:gd name="T28" fmla="*/ 36 w 136"/>
                  <a:gd name="T29" fmla="*/ 26 h 76"/>
                  <a:gd name="T30" fmla="*/ 36 w 136"/>
                  <a:gd name="T31" fmla="*/ 26 h 76"/>
                  <a:gd name="T32" fmla="*/ 42 w 136"/>
                  <a:gd name="T33" fmla="*/ 28 h 76"/>
                  <a:gd name="T34" fmla="*/ 46 w 136"/>
                  <a:gd name="T35" fmla="*/ 32 h 76"/>
                  <a:gd name="T36" fmla="*/ 46 w 136"/>
                  <a:gd name="T37" fmla="*/ 32 h 76"/>
                  <a:gd name="T38" fmla="*/ 64 w 136"/>
                  <a:gd name="T39" fmla="*/ 50 h 76"/>
                  <a:gd name="T40" fmla="*/ 88 w 136"/>
                  <a:gd name="T41" fmla="*/ 76 h 76"/>
                  <a:gd name="T42" fmla="*/ 88 w 136"/>
                  <a:gd name="T43" fmla="*/ 76 h 76"/>
                  <a:gd name="T44" fmla="*/ 98 w 136"/>
                  <a:gd name="T45" fmla="*/ 70 h 76"/>
                  <a:gd name="T46" fmla="*/ 112 w 136"/>
                  <a:gd name="T47" fmla="*/ 64 h 76"/>
                  <a:gd name="T48" fmla="*/ 136 w 136"/>
                  <a:gd name="T49" fmla="*/ 56 h 76"/>
                  <a:gd name="T50" fmla="*/ 136 w 136"/>
                  <a:gd name="T51" fmla="*/ 56 h 76"/>
                  <a:gd name="T52" fmla="*/ 132 w 136"/>
                  <a:gd name="T53" fmla="*/ 42 h 76"/>
                  <a:gd name="T54" fmla="*/ 128 w 136"/>
                  <a:gd name="T55" fmla="*/ 30 h 76"/>
                  <a:gd name="T56" fmla="*/ 124 w 136"/>
                  <a:gd name="T57" fmla="*/ 20 h 76"/>
                  <a:gd name="T58" fmla="*/ 118 w 136"/>
                  <a:gd name="T59" fmla="*/ 14 h 76"/>
                  <a:gd name="T60" fmla="*/ 110 w 136"/>
                  <a:gd name="T61" fmla="*/ 4 h 76"/>
                  <a:gd name="T62" fmla="*/ 106 w 136"/>
                  <a:gd name="T63" fmla="*/ 0 h 76"/>
                  <a:gd name="T64" fmla="*/ 106 w 136"/>
                  <a:gd name="T65" fmla="*/ 0 h 76"/>
                  <a:gd name="T66" fmla="*/ 88 w 136"/>
                  <a:gd name="T67" fmla="*/ 12 h 76"/>
                  <a:gd name="T68" fmla="*/ 88 w 136"/>
                  <a:gd name="T69" fmla="*/ 12 h 76"/>
                  <a:gd name="T70" fmla="*/ 82 w 136"/>
                  <a:gd name="T71" fmla="*/ 16 h 76"/>
                  <a:gd name="T72" fmla="*/ 74 w 136"/>
                  <a:gd name="T73" fmla="*/ 16 h 76"/>
                  <a:gd name="T74" fmla="*/ 74 w 136"/>
                  <a:gd name="T75" fmla="*/ 16 h 76"/>
                  <a:gd name="T76" fmla="*/ 52 w 136"/>
                  <a:gd name="T77" fmla="*/ 4 h 76"/>
                  <a:gd name="T78" fmla="*/ 52 w 136"/>
                  <a:gd name="T79" fmla="*/ 4 h 76"/>
                  <a:gd name="T80" fmla="*/ 46 w 136"/>
                  <a:gd name="T81" fmla="*/ 2 h 76"/>
                  <a:gd name="T82" fmla="*/ 42 w 136"/>
                  <a:gd name="T83" fmla="*/ 2 h 76"/>
                  <a:gd name="T84" fmla="*/ 28 w 136"/>
                  <a:gd name="T85" fmla="*/ 6 h 76"/>
                  <a:gd name="T86" fmla="*/ 28 w 136"/>
                  <a:gd name="T87" fmla="*/ 6 h 76"/>
                  <a:gd name="T88" fmla="*/ 20 w 136"/>
                  <a:gd name="T89" fmla="*/ 10 h 76"/>
                  <a:gd name="T90" fmla="*/ 14 w 136"/>
                  <a:gd name="T91" fmla="*/ 16 h 76"/>
                  <a:gd name="T92" fmla="*/ 4 w 136"/>
                  <a:gd name="T93" fmla="*/ 28 h 76"/>
                  <a:gd name="T94" fmla="*/ 4 w 136"/>
                  <a:gd name="T95"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6" h="76">
                    <a:moveTo>
                      <a:pt x="4" y="28"/>
                    </a:moveTo>
                    <a:lnTo>
                      <a:pt x="4" y="28"/>
                    </a:lnTo>
                    <a:lnTo>
                      <a:pt x="2" y="34"/>
                    </a:lnTo>
                    <a:lnTo>
                      <a:pt x="0" y="38"/>
                    </a:lnTo>
                    <a:lnTo>
                      <a:pt x="2" y="42"/>
                    </a:lnTo>
                    <a:lnTo>
                      <a:pt x="2" y="44"/>
                    </a:lnTo>
                    <a:lnTo>
                      <a:pt x="2" y="44"/>
                    </a:lnTo>
                    <a:lnTo>
                      <a:pt x="4" y="46"/>
                    </a:lnTo>
                    <a:lnTo>
                      <a:pt x="8" y="46"/>
                    </a:lnTo>
                    <a:lnTo>
                      <a:pt x="12" y="44"/>
                    </a:lnTo>
                    <a:lnTo>
                      <a:pt x="12" y="44"/>
                    </a:lnTo>
                    <a:lnTo>
                      <a:pt x="24" y="30"/>
                    </a:lnTo>
                    <a:lnTo>
                      <a:pt x="24" y="30"/>
                    </a:lnTo>
                    <a:lnTo>
                      <a:pt x="30" y="28"/>
                    </a:lnTo>
                    <a:lnTo>
                      <a:pt x="36" y="26"/>
                    </a:lnTo>
                    <a:lnTo>
                      <a:pt x="36" y="26"/>
                    </a:lnTo>
                    <a:lnTo>
                      <a:pt x="42" y="28"/>
                    </a:lnTo>
                    <a:lnTo>
                      <a:pt x="46" y="32"/>
                    </a:lnTo>
                    <a:lnTo>
                      <a:pt x="46" y="32"/>
                    </a:lnTo>
                    <a:lnTo>
                      <a:pt x="64" y="50"/>
                    </a:lnTo>
                    <a:lnTo>
                      <a:pt x="88" y="76"/>
                    </a:lnTo>
                    <a:lnTo>
                      <a:pt x="88" y="76"/>
                    </a:lnTo>
                    <a:lnTo>
                      <a:pt x="98" y="70"/>
                    </a:lnTo>
                    <a:lnTo>
                      <a:pt x="112" y="64"/>
                    </a:lnTo>
                    <a:lnTo>
                      <a:pt x="136" y="56"/>
                    </a:lnTo>
                    <a:lnTo>
                      <a:pt x="136" y="56"/>
                    </a:lnTo>
                    <a:lnTo>
                      <a:pt x="132" y="42"/>
                    </a:lnTo>
                    <a:lnTo>
                      <a:pt x="128" y="30"/>
                    </a:lnTo>
                    <a:lnTo>
                      <a:pt x="124" y="20"/>
                    </a:lnTo>
                    <a:lnTo>
                      <a:pt x="118" y="14"/>
                    </a:lnTo>
                    <a:lnTo>
                      <a:pt x="110" y="4"/>
                    </a:lnTo>
                    <a:lnTo>
                      <a:pt x="106" y="0"/>
                    </a:lnTo>
                    <a:lnTo>
                      <a:pt x="106" y="0"/>
                    </a:lnTo>
                    <a:lnTo>
                      <a:pt x="88" y="12"/>
                    </a:lnTo>
                    <a:lnTo>
                      <a:pt x="88" y="12"/>
                    </a:lnTo>
                    <a:lnTo>
                      <a:pt x="82" y="16"/>
                    </a:lnTo>
                    <a:lnTo>
                      <a:pt x="74" y="16"/>
                    </a:lnTo>
                    <a:lnTo>
                      <a:pt x="74" y="16"/>
                    </a:lnTo>
                    <a:lnTo>
                      <a:pt x="52" y="4"/>
                    </a:lnTo>
                    <a:lnTo>
                      <a:pt x="52" y="4"/>
                    </a:lnTo>
                    <a:lnTo>
                      <a:pt x="46" y="2"/>
                    </a:lnTo>
                    <a:lnTo>
                      <a:pt x="42" y="2"/>
                    </a:lnTo>
                    <a:lnTo>
                      <a:pt x="28" y="6"/>
                    </a:lnTo>
                    <a:lnTo>
                      <a:pt x="28" y="6"/>
                    </a:lnTo>
                    <a:lnTo>
                      <a:pt x="20" y="10"/>
                    </a:lnTo>
                    <a:lnTo>
                      <a:pt x="14" y="16"/>
                    </a:lnTo>
                    <a:lnTo>
                      <a:pt x="4" y="28"/>
                    </a:lnTo>
                    <a:lnTo>
                      <a:pt x="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7" name="Freeform 12"/>
              <p:cNvSpPr>
                <a:spLocks/>
              </p:cNvSpPr>
              <p:nvPr/>
            </p:nvSpPr>
            <p:spPr bwMode="auto">
              <a:xfrm>
                <a:off x="-1457325" y="2381250"/>
                <a:ext cx="250825" cy="193675"/>
              </a:xfrm>
              <a:custGeom>
                <a:avLst/>
                <a:gdLst>
                  <a:gd name="T0" fmla="*/ 116 w 158"/>
                  <a:gd name="T1" fmla="*/ 46 h 122"/>
                  <a:gd name="T2" fmla="*/ 108 w 158"/>
                  <a:gd name="T3" fmla="*/ 42 h 122"/>
                  <a:gd name="T4" fmla="*/ 100 w 158"/>
                  <a:gd name="T5" fmla="*/ 44 h 122"/>
                  <a:gd name="T6" fmla="*/ 92 w 158"/>
                  <a:gd name="T7" fmla="*/ 50 h 122"/>
                  <a:gd name="T8" fmla="*/ 82 w 158"/>
                  <a:gd name="T9" fmla="*/ 58 h 122"/>
                  <a:gd name="T10" fmla="*/ 76 w 158"/>
                  <a:gd name="T11" fmla="*/ 60 h 122"/>
                  <a:gd name="T12" fmla="*/ 68 w 158"/>
                  <a:gd name="T13" fmla="*/ 56 h 122"/>
                  <a:gd name="T14" fmla="*/ 68 w 158"/>
                  <a:gd name="T15" fmla="*/ 48 h 122"/>
                  <a:gd name="T16" fmla="*/ 78 w 158"/>
                  <a:gd name="T17" fmla="*/ 30 h 122"/>
                  <a:gd name="T18" fmla="*/ 90 w 158"/>
                  <a:gd name="T19" fmla="*/ 18 h 122"/>
                  <a:gd name="T20" fmla="*/ 74 w 158"/>
                  <a:gd name="T21" fmla="*/ 18 h 122"/>
                  <a:gd name="T22" fmla="*/ 46 w 158"/>
                  <a:gd name="T23" fmla="*/ 12 h 122"/>
                  <a:gd name="T24" fmla="*/ 24 w 158"/>
                  <a:gd name="T25" fmla="*/ 4 h 122"/>
                  <a:gd name="T26" fmla="*/ 20 w 158"/>
                  <a:gd name="T27" fmla="*/ 0 h 122"/>
                  <a:gd name="T28" fmla="*/ 2 w 158"/>
                  <a:gd name="T29" fmla="*/ 28 h 122"/>
                  <a:gd name="T30" fmla="*/ 0 w 158"/>
                  <a:gd name="T31" fmla="*/ 52 h 122"/>
                  <a:gd name="T32" fmla="*/ 16 w 158"/>
                  <a:gd name="T33" fmla="*/ 58 h 122"/>
                  <a:gd name="T34" fmla="*/ 36 w 158"/>
                  <a:gd name="T35" fmla="*/ 74 h 122"/>
                  <a:gd name="T36" fmla="*/ 38 w 158"/>
                  <a:gd name="T37" fmla="*/ 74 h 122"/>
                  <a:gd name="T38" fmla="*/ 38 w 158"/>
                  <a:gd name="T39" fmla="*/ 74 h 122"/>
                  <a:gd name="T40" fmla="*/ 52 w 158"/>
                  <a:gd name="T41" fmla="*/ 62 h 122"/>
                  <a:gd name="T42" fmla="*/ 58 w 158"/>
                  <a:gd name="T43" fmla="*/ 62 h 122"/>
                  <a:gd name="T44" fmla="*/ 64 w 158"/>
                  <a:gd name="T45" fmla="*/ 66 h 122"/>
                  <a:gd name="T46" fmla="*/ 68 w 158"/>
                  <a:gd name="T47" fmla="*/ 74 h 122"/>
                  <a:gd name="T48" fmla="*/ 68 w 158"/>
                  <a:gd name="T49" fmla="*/ 80 h 122"/>
                  <a:gd name="T50" fmla="*/ 78 w 158"/>
                  <a:gd name="T51" fmla="*/ 86 h 122"/>
                  <a:gd name="T52" fmla="*/ 80 w 158"/>
                  <a:gd name="T53" fmla="*/ 96 h 122"/>
                  <a:gd name="T54" fmla="*/ 86 w 158"/>
                  <a:gd name="T55" fmla="*/ 96 h 122"/>
                  <a:gd name="T56" fmla="*/ 92 w 158"/>
                  <a:gd name="T57" fmla="*/ 106 h 122"/>
                  <a:gd name="T58" fmla="*/ 94 w 158"/>
                  <a:gd name="T59" fmla="*/ 104 h 122"/>
                  <a:gd name="T60" fmla="*/ 102 w 158"/>
                  <a:gd name="T61" fmla="*/ 110 h 122"/>
                  <a:gd name="T62" fmla="*/ 102 w 158"/>
                  <a:gd name="T63" fmla="*/ 114 h 122"/>
                  <a:gd name="T64" fmla="*/ 102 w 158"/>
                  <a:gd name="T65" fmla="*/ 114 h 122"/>
                  <a:gd name="T66" fmla="*/ 94 w 158"/>
                  <a:gd name="T67" fmla="*/ 120 h 122"/>
                  <a:gd name="T68" fmla="*/ 118 w 158"/>
                  <a:gd name="T69" fmla="*/ 120 h 122"/>
                  <a:gd name="T70" fmla="*/ 138 w 158"/>
                  <a:gd name="T71" fmla="*/ 112 h 122"/>
                  <a:gd name="T72" fmla="*/ 158 w 158"/>
                  <a:gd name="T73" fmla="*/ 98 h 122"/>
                  <a:gd name="T74" fmla="*/ 158 w 158"/>
                  <a:gd name="T75" fmla="*/ 94 h 122"/>
                  <a:gd name="T76" fmla="*/ 156 w 158"/>
                  <a:gd name="T77" fmla="*/ 90 h 122"/>
                  <a:gd name="T78" fmla="*/ 138 w 158"/>
                  <a:gd name="T79" fmla="*/ 70 h 122"/>
                  <a:gd name="T80" fmla="*/ 116 w 158"/>
                  <a:gd name="T81" fmla="*/ 4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22">
                    <a:moveTo>
                      <a:pt x="116" y="46"/>
                    </a:moveTo>
                    <a:lnTo>
                      <a:pt x="116" y="46"/>
                    </a:lnTo>
                    <a:lnTo>
                      <a:pt x="112" y="44"/>
                    </a:lnTo>
                    <a:lnTo>
                      <a:pt x="108" y="42"/>
                    </a:lnTo>
                    <a:lnTo>
                      <a:pt x="100" y="44"/>
                    </a:lnTo>
                    <a:lnTo>
                      <a:pt x="100" y="44"/>
                    </a:lnTo>
                    <a:lnTo>
                      <a:pt x="96" y="46"/>
                    </a:lnTo>
                    <a:lnTo>
                      <a:pt x="92" y="50"/>
                    </a:lnTo>
                    <a:lnTo>
                      <a:pt x="86" y="54"/>
                    </a:lnTo>
                    <a:lnTo>
                      <a:pt x="82" y="58"/>
                    </a:lnTo>
                    <a:lnTo>
                      <a:pt x="82" y="58"/>
                    </a:lnTo>
                    <a:lnTo>
                      <a:pt x="76" y="60"/>
                    </a:lnTo>
                    <a:lnTo>
                      <a:pt x="72" y="60"/>
                    </a:lnTo>
                    <a:lnTo>
                      <a:pt x="68" y="56"/>
                    </a:lnTo>
                    <a:lnTo>
                      <a:pt x="68" y="48"/>
                    </a:lnTo>
                    <a:lnTo>
                      <a:pt x="68" y="48"/>
                    </a:lnTo>
                    <a:lnTo>
                      <a:pt x="72" y="38"/>
                    </a:lnTo>
                    <a:lnTo>
                      <a:pt x="78" y="30"/>
                    </a:lnTo>
                    <a:lnTo>
                      <a:pt x="84" y="24"/>
                    </a:lnTo>
                    <a:lnTo>
                      <a:pt x="90" y="18"/>
                    </a:lnTo>
                    <a:lnTo>
                      <a:pt x="90" y="18"/>
                    </a:lnTo>
                    <a:lnTo>
                      <a:pt x="74" y="18"/>
                    </a:lnTo>
                    <a:lnTo>
                      <a:pt x="58" y="16"/>
                    </a:lnTo>
                    <a:lnTo>
                      <a:pt x="46" y="12"/>
                    </a:lnTo>
                    <a:lnTo>
                      <a:pt x="36" y="10"/>
                    </a:lnTo>
                    <a:lnTo>
                      <a:pt x="24" y="4"/>
                    </a:lnTo>
                    <a:lnTo>
                      <a:pt x="20" y="0"/>
                    </a:lnTo>
                    <a:lnTo>
                      <a:pt x="20" y="0"/>
                    </a:lnTo>
                    <a:lnTo>
                      <a:pt x="8" y="14"/>
                    </a:lnTo>
                    <a:lnTo>
                      <a:pt x="2" y="28"/>
                    </a:lnTo>
                    <a:lnTo>
                      <a:pt x="0" y="40"/>
                    </a:lnTo>
                    <a:lnTo>
                      <a:pt x="0" y="52"/>
                    </a:lnTo>
                    <a:lnTo>
                      <a:pt x="0" y="52"/>
                    </a:lnTo>
                    <a:lnTo>
                      <a:pt x="16" y="58"/>
                    </a:lnTo>
                    <a:lnTo>
                      <a:pt x="26" y="66"/>
                    </a:lnTo>
                    <a:lnTo>
                      <a:pt x="36" y="74"/>
                    </a:lnTo>
                    <a:lnTo>
                      <a:pt x="36" y="74"/>
                    </a:lnTo>
                    <a:lnTo>
                      <a:pt x="38" y="74"/>
                    </a:lnTo>
                    <a:lnTo>
                      <a:pt x="38" y="74"/>
                    </a:lnTo>
                    <a:lnTo>
                      <a:pt x="38" y="74"/>
                    </a:lnTo>
                    <a:lnTo>
                      <a:pt x="44" y="70"/>
                    </a:lnTo>
                    <a:lnTo>
                      <a:pt x="52" y="62"/>
                    </a:lnTo>
                    <a:lnTo>
                      <a:pt x="52" y="62"/>
                    </a:lnTo>
                    <a:lnTo>
                      <a:pt x="58" y="62"/>
                    </a:lnTo>
                    <a:lnTo>
                      <a:pt x="62" y="64"/>
                    </a:lnTo>
                    <a:lnTo>
                      <a:pt x="64" y="66"/>
                    </a:lnTo>
                    <a:lnTo>
                      <a:pt x="66" y="68"/>
                    </a:lnTo>
                    <a:lnTo>
                      <a:pt x="68" y="74"/>
                    </a:lnTo>
                    <a:lnTo>
                      <a:pt x="68" y="80"/>
                    </a:lnTo>
                    <a:lnTo>
                      <a:pt x="68" y="80"/>
                    </a:lnTo>
                    <a:lnTo>
                      <a:pt x="76" y="82"/>
                    </a:lnTo>
                    <a:lnTo>
                      <a:pt x="78" y="86"/>
                    </a:lnTo>
                    <a:lnTo>
                      <a:pt x="80" y="92"/>
                    </a:lnTo>
                    <a:lnTo>
                      <a:pt x="80" y="96"/>
                    </a:lnTo>
                    <a:lnTo>
                      <a:pt x="80" y="96"/>
                    </a:lnTo>
                    <a:lnTo>
                      <a:pt x="86" y="96"/>
                    </a:lnTo>
                    <a:lnTo>
                      <a:pt x="88" y="98"/>
                    </a:lnTo>
                    <a:lnTo>
                      <a:pt x="92" y="106"/>
                    </a:lnTo>
                    <a:lnTo>
                      <a:pt x="92" y="106"/>
                    </a:lnTo>
                    <a:lnTo>
                      <a:pt x="94" y="104"/>
                    </a:lnTo>
                    <a:lnTo>
                      <a:pt x="96" y="106"/>
                    </a:lnTo>
                    <a:lnTo>
                      <a:pt x="102" y="110"/>
                    </a:lnTo>
                    <a:lnTo>
                      <a:pt x="102" y="110"/>
                    </a:lnTo>
                    <a:lnTo>
                      <a:pt x="102" y="114"/>
                    </a:lnTo>
                    <a:lnTo>
                      <a:pt x="102" y="114"/>
                    </a:lnTo>
                    <a:lnTo>
                      <a:pt x="102" y="114"/>
                    </a:lnTo>
                    <a:lnTo>
                      <a:pt x="94" y="120"/>
                    </a:lnTo>
                    <a:lnTo>
                      <a:pt x="94" y="120"/>
                    </a:lnTo>
                    <a:lnTo>
                      <a:pt x="106" y="122"/>
                    </a:lnTo>
                    <a:lnTo>
                      <a:pt x="118" y="120"/>
                    </a:lnTo>
                    <a:lnTo>
                      <a:pt x="128" y="116"/>
                    </a:lnTo>
                    <a:lnTo>
                      <a:pt x="138" y="112"/>
                    </a:lnTo>
                    <a:lnTo>
                      <a:pt x="150" y="104"/>
                    </a:lnTo>
                    <a:lnTo>
                      <a:pt x="158" y="98"/>
                    </a:lnTo>
                    <a:lnTo>
                      <a:pt x="158" y="98"/>
                    </a:lnTo>
                    <a:lnTo>
                      <a:pt x="158" y="94"/>
                    </a:lnTo>
                    <a:lnTo>
                      <a:pt x="158" y="92"/>
                    </a:lnTo>
                    <a:lnTo>
                      <a:pt x="156" y="90"/>
                    </a:lnTo>
                    <a:lnTo>
                      <a:pt x="156" y="90"/>
                    </a:lnTo>
                    <a:lnTo>
                      <a:pt x="138" y="70"/>
                    </a:lnTo>
                    <a:lnTo>
                      <a:pt x="116" y="46"/>
                    </a:lnTo>
                    <a:lnTo>
                      <a:pt x="116"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8" name="Freeform 13"/>
              <p:cNvSpPr>
                <a:spLocks/>
              </p:cNvSpPr>
              <p:nvPr/>
            </p:nvSpPr>
            <p:spPr bwMode="auto">
              <a:xfrm>
                <a:off x="-1397000" y="2482850"/>
                <a:ext cx="44450" cy="44450"/>
              </a:xfrm>
              <a:custGeom>
                <a:avLst/>
                <a:gdLst>
                  <a:gd name="T0" fmla="*/ 26 w 28"/>
                  <a:gd name="T1" fmla="*/ 16 h 28"/>
                  <a:gd name="T2" fmla="*/ 26 w 28"/>
                  <a:gd name="T3" fmla="*/ 16 h 28"/>
                  <a:gd name="T4" fmla="*/ 28 w 28"/>
                  <a:gd name="T5" fmla="*/ 12 h 28"/>
                  <a:gd name="T6" fmla="*/ 28 w 28"/>
                  <a:gd name="T7" fmla="*/ 10 h 28"/>
                  <a:gd name="T8" fmla="*/ 28 w 28"/>
                  <a:gd name="T9" fmla="*/ 6 h 28"/>
                  <a:gd name="T10" fmla="*/ 26 w 28"/>
                  <a:gd name="T11" fmla="*/ 2 h 28"/>
                  <a:gd name="T12" fmla="*/ 26 w 28"/>
                  <a:gd name="T13" fmla="*/ 2 h 28"/>
                  <a:gd name="T14" fmla="*/ 22 w 28"/>
                  <a:gd name="T15" fmla="*/ 0 h 28"/>
                  <a:gd name="T16" fmla="*/ 20 w 28"/>
                  <a:gd name="T17" fmla="*/ 0 h 28"/>
                  <a:gd name="T18" fmla="*/ 16 w 28"/>
                  <a:gd name="T19" fmla="*/ 0 h 28"/>
                  <a:gd name="T20" fmla="*/ 12 w 28"/>
                  <a:gd name="T21" fmla="*/ 2 h 28"/>
                  <a:gd name="T22" fmla="*/ 2 w 28"/>
                  <a:gd name="T23" fmla="*/ 12 h 28"/>
                  <a:gd name="T24" fmla="*/ 2 w 28"/>
                  <a:gd name="T25" fmla="*/ 12 h 28"/>
                  <a:gd name="T26" fmla="*/ 0 w 28"/>
                  <a:gd name="T27" fmla="*/ 14 h 28"/>
                  <a:gd name="T28" fmla="*/ 0 w 28"/>
                  <a:gd name="T29" fmla="*/ 18 h 28"/>
                  <a:gd name="T30" fmla="*/ 0 w 28"/>
                  <a:gd name="T31" fmla="*/ 20 h 28"/>
                  <a:gd name="T32" fmla="*/ 2 w 28"/>
                  <a:gd name="T33" fmla="*/ 24 h 28"/>
                  <a:gd name="T34" fmla="*/ 2 w 28"/>
                  <a:gd name="T35" fmla="*/ 24 h 28"/>
                  <a:gd name="T36" fmla="*/ 6 w 28"/>
                  <a:gd name="T37" fmla="*/ 26 h 28"/>
                  <a:gd name="T38" fmla="*/ 8 w 28"/>
                  <a:gd name="T39" fmla="*/ 28 h 28"/>
                  <a:gd name="T40" fmla="*/ 12 w 28"/>
                  <a:gd name="T41" fmla="*/ 26 h 28"/>
                  <a:gd name="T42" fmla="*/ 16 w 28"/>
                  <a:gd name="T43" fmla="*/ 24 h 28"/>
                  <a:gd name="T44" fmla="*/ 26 w 28"/>
                  <a:gd name="T4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8">
                    <a:moveTo>
                      <a:pt x="26" y="16"/>
                    </a:moveTo>
                    <a:lnTo>
                      <a:pt x="26" y="16"/>
                    </a:lnTo>
                    <a:lnTo>
                      <a:pt x="28" y="12"/>
                    </a:lnTo>
                    <a:lnTo>
                      <a:pt x="28" y="10"/>
                    </a:lnTo>
                    <a:lnTo>
                      <a:pt x="28" y="6"/>
                    </a:lnTo>
                    <a:lnTo>
                      <a:pt x="26" y="2"/>
                    </a:lnTo>
                    <a:lnTo>
                      <a:pt x="26" y="2"/>
                    </a:lnTo>
                    <a:lnTo>
                      <a:pt x="22" y="0"/>
                    </a:lnTo>
                    <a:lnTo>
                      <a:pt x="20" y="0"/>
                    </a:lnTo>
                    <a:lnTo>
                      <a:pt x="16" y="0"/>
                    </a:lnTo>
                    <a:lnTo>
                      <a:pt x="12" y="2"/>
                    </a:lnTo>
                    <a:lnTo>
                      <a:pt x="2" y="12"/>
                    </a:lnTo>
                    <a:lnTo>
                      <a:pt x="2" y="12"/>
                    </a:lnTo>
                    <a:lnTo>
                      <a:pt x="0" y="14"/>
                    </a:lnTo>
                    <a:lnTo>
                      <a:pt x="0" y="18"/>
                    </a:lnTo>
                    <a:lnTo>
                      <a:pt x="0" y="20"/>
                    </a:lnTo>
                    <a:lnTo>
                      <a:pt x="2" y="24"/>
                    </a:lnTo>
                    <a:lnTo>
                      <a:pt x="2" y="24"/>
                    </a:lnTo>
                    <a:lnTo>
                      <a:pt x="6" y="26"/>
                    </a:lnTo>
                    <a:lnTo>
                      <a:pt x="8" y="28"/>
                    </a:lnTo>
                    <a:lnTo>
                      <a:pt x="12" y="26"/>
                    </a:lnTo>
                    <a:lnTo>
                      <a:pt x="16" y="24"/>
                    </a:lnTo>
                    <a:lnTo>
                      <a:pt x="2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9" name="Freeform 14"/>
              <p:cNvSpPr>
                <a:spLocks/>
              </p:cNvSpPr>
              <p:nvPr/>
            </p:nvSpPr>
            <p:spPr bwMode="auto">
              <a:xfrm>
                <a:off x="-1374775" y="2511425"/>
                <a:ext cx="41275" cy="41275"/>
              </a:xfrm>
              <a:custGeom>
                <a:avLst/>
                <a:gdLst>
                  <a:gd name="T0" fmla="*/ 24 w 26"/>
                  <a:gd name="T1" fmla="*/ 4 h 26"/>
                  <a:gd name="T2" fmla="*/ 24 w 26"/>
                  <a:gd name="T3" fmla="*/ 4 h 26"/>
                  <a:gd name="T4" fmla="*/ 20 w 26"/>
                  <a:gd name="T5" fmla="*/ 2 h 26"/>
                  <a:gd name="T6" fmla="*/ 18 w 26"/>
                  <a:gd name="T7" fmla="*/ 0 h 26"/>
                  <a:gd name="T8" fmla="*/ 14 w 26"/>
                  <a:gd name="T9" fmla="*/ 0 h 26"/>
                  <a:gd name="T10" fmla="*/ 12 w 26"/>
                  <a:gd name="T11" fmla="*/ 2 h 26"/>
                  <a:gd name="T12" fmla="*/ 2 w 26"/>
                  <a:gd name="T13" fmla="*/ 10 h 26"/>
                  <a:gd name="T14" fmla="*/ 2 w 26"/>
                  <a:gd name="T15" fmla="*/ 10 h 26"/>
                  <a:gd name="T16" fmla="*/ 0 w 26"/>
                  <a:gd name="T17" fmla="*/ 14 h 26"/>
                  <a:gd name="T18" fmla="*/ 0 w 26"/>
                  <a:gd name="T19" fmla="*/ 16 h 26"/>
                  <a:gd name="T20" fmla="*/ 0 w 26"/>
                  <a:gd name="T21" fmla="*/ 20 h 26"/>
                  <a:gd name="T22" fmla="*/ 2 w 26"/>
                  <a:gd name="T23" fmla="*/ 22 h 26"/>
                  <a:gd name="T24" fmla="*/ 2 w 26"/>
                  <a:gd name="T25" fmla="*/ 22 h 26"/>
                  <a:gd name="T26" fmla="*/ 4 w 26"/>
                  <a:gd name="T27" fmla="*/ 24 h 26"/>
                  <a:gd name="T28" fmla="*/ 8 w 26"/>
                  <a:gd name="T29" fmla="*/ 26 h 26"/>
                  <a:gd name="T30" fmla="*/ 10 w 26"/>
                  <a:gd name="T31" fmla="*/ 24 h 26"/>
                  <a:gd name="T32" fmla="*/ 14 w 26"/>
                  <a:gd name="T33" fmla="*/ 24 h 26"/>
                  <a:gd name="T34" fmla="*/ 22 w 26"/>
                  <a:gd name="T35" fmla="*/ 14 h 26"/>
                  <a:gd name="T36" fmla="*/ 22 w 26"/>
                  <a:gd name="T37" fmla="*/ 14 h 26"/>
                  <a:gd name="T38" fmla="*/ 24 w 26"/>
                  <a:gd name="T39" fmla="*/ 12 h 26"/>
                  <a:gd name="T40" fmla="*/ 26 w 26"/>
                  <a:gd name="T41" fmla="*/ 10 h 26"/>
                  <a:gd name="T42" fmla="*/ 24 w 26"/>
                  <a:gd name="T43" fmla="*/ 6 h 26"/>
                  <a:gd name="T44" fmla="*/ 24 w 26"/>
                  <a:gd name="T45" fmla="*/ 4 h 26"/>
                  <a:gd name="T46" fmla="*/ 24 w 26"/>
                  <a:gd name="T4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6">
                    <a:moveTo>
                      <a:pt x="24" y="4"/>
                    </a:moveTo>
                    <a:lnTo>
                      <a:pt x="24" y="4"/>
                    </a:lnTo>
                    <a:lnTo>
                      <a:pt x="20" y="2"/>
                    </a:lnTo>
                    <a:lnTo>
                      <a:pt x="18" y="0"/>
                    </a:lnTo>
                    <a:lnTo>
                      <a:pt x="14" y="0"/>
                    </a:lnTo>
                    <a:lnTo>
                      <a:pt x="12" y="2"/>
                    </a:lnTo>
                    <a:lnTo>
                      <a:pt x="2" y="10"/>
                    </a:lnTo>
                    <a:lnTo>
                      <a:pt x="2" y="10"/>
                    </a:lnTo>
                    <a:lnTo>
                      <a:pt x="0" y="14"/>
                    </a:lnTo>
                    <a:lnTo>
                      <a:pt x="0" y="16"/>
                    </a:lnTo>
                    <a:lnTo>
                      <a:pt x="0" y="20"/>
                    </a:lnTo>
                    <a:lnTo>
                      <a:pt x="2" y="22"/>
                    </a:lnTo>
                    <a:lnTo>
                      <a:pt x="2" y="22"/>
                    </a:lnTo>
                    <a:lnTo>
                      <a:pt x="4" y="24"/>
                    </a:lnTo>
                    <a:lnTo>
                      <a:pt x="8" y="26"/>
                    </a:lnTo>
                    <a:lnTo>
                      <a:pt x="10" y="24"/>
                    </a:lnTo>
                    <a:lnTo>
                      <a:pt x="14" y="24"/>
                    </a:lnTo>
                    <a:lnTo>
                      <a:pt x="22" y="14"/>
                    </a:lnTo>
                    <a:lnTo>
                      <a:pt x="22" y="14"/>
                    </a:lnTo>
                    <a:lnTo>
                      <a:pt x="24" y="12"/>
                    </a:lnTo>
                    <a:lnTo>
                      <a:pt x="26" y="10"/>
                    </a:lnTo>
                    <a:lnTo>
                      <a:pt x="24" y="6"/>
                    </a:lnTo>
                    <a:lnTo>
                      <a:pt x="24" y="4"/>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0" name="Freeform 15"/>
              <p:cNvSpPr>
                <a:spLocks/>
              </p:cNvSpPr>
              <p:nvPr/>
            </p:nvSpPr>
            <p:spPr bwMode="auto">
              <a:xfrm>
                <a:off x="-1349375" y="2536825"/>
                <a:ext cx="31750" cy="31750"/>
              </a:xfrm>
              <a:custGeom>
                <a:avLst/>
                <a:gdLst>
                  <a:gd name="T0" fmla="*/ 18 w 20"/>
                  <a:gd name="T1" fmla="*/ 2 h 20"/>
                  <a:gd name="T2" fmla="*/ 18 w 20"/>
                  <a:gd name="T3" fmla="*/ 2 h 20"/>
                  <a:gd name="T4" fmla="*/ 14 w 20"/>
                  <a:gd name="T5" fmla="*/ 0 h 20"/>
                  <a:gd name="T6" fmla="*/ 10 w 20"/>
                  <a:gd name="T7" fmla="*/ 2 h 20"/>
                  <a:gd name="T8" fmla="*/ 2 w 20"/>
                  <a:gd name="T9" fmla="*/ 8 h 20"/>
                  <a:gd name="T10" fmla="*/ 2 w 20"/>
                  <a:gd name="T11" fmla="*/ 8 h 20"/>
                  <a:gd name="T12" fmla="*/ 0 w 20"/>
                  <a:gd name="T13" fmla="*/ 12 h 20"/>
                  <a:gd name="T14" fmla="*/ 2 w 20"/>
                  <a:gd name="T15" fmla="*/ 18 h 20"/>
                  <a:gd name="T16" fmla="*/ 2 w 20"/>
                  <a:gd name="T17" fmla="*/ 18 h 20"/>
                  <a:gd name="T18" fmla="*/ 6 w 20"/>
                  <a:gd name="T19" fmla="*/ 20 h 20"/>
                  <a:gd name="T20" fmla="*/ 12 w 20"/>
                  <a:gd name="T21" fmla="*/ 18 h 20"/>
                  <a:gd name="T22" fmla="*/ 18 w 20"/>
                  <a:gd name="T23" fmla="*/ 12 h 20"/>
                  <a:gd name="T24" fmla="*/ 18 w 20"/>
                  <a:gd name="T25" fmla="*/ 12 h 20"/>
                  <a:gd name="T26" fmla="*/ 20 w 20"/>
                  <a:gd name="T27" fmla="*/ 6 h 20"/>
                  <a:gd name="T28" fmla="*/ 18 w 20"/>
                  <a:gd name="T29" fmla="*/ 2 h 20"/>
                  <a:gd name="T30" fmla="*/ 18 w 2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8" y="2"/>
                    </a:moveTo>
                    <a:lnTo>
                      <a:pt x="18" y="2"/>
                    </a:lnTo>
                    <a:lnTo>
                      <a:pt x="14" y="0"/>
                    </a:lnTo>
                    <a:lnTo>
                      <a:pt x="10" y="2"/>
                    </a:lnTo>
                    <a:lnTo>
                      <a:pt x="2" y="8"/>
                    </a:lnTo>
                    <a:lnTo>
                      <a:pt x="2" y="8"/>
                    </a:lnTo>
                    <a:lnTo>
                      <a:pt x="0" y="12"/>
                    </a:lnTo>
                    <a:lnTo>
                      <a:pt x="2" y="18"/>
                    </a:lnTo>
                    <a:lnTo>
                      <a:pt x="2" y="18"/>
                    </a:lnTo>
                    <a:lnTo>
                      <a:pt x="6" y="20"/>
                    </a:lnTo>
                    <a:lnTo>
                      <a:pt x="12" y="18"/>
                    </a:lnTo>
                    <a:lnTo>
                      <a:pt x="18" y="12"/>
                    </a:lnTo>
                    <a:lnTo>
                      <a:pt x="18" y="12"/>
                    </a:lnTo>
                    <a:lnTo>
                      <a:pt x="20" y="6"/>
                    </a:lnTo>
                    <a:lnTo>
                      <a:pt x="18" y="2"/>
                    </a:lnTo>
                    <a:lnTo>
                      <a:pt x="1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1" name="Freeform 16"/>
              <p:cNvSpPr>
                <a:spLocks/>
              </p:cNvSpPr>
              <p:nvPr/>
            </p:nvSpPr>
            <p:spPr bwMode="auto">
              <a:xfrm>
                <a:off x="-1327150" y="2549525"/>
                <a:ext cx="25400" cy="25400"/>
              </a:xfrm>
              <a:custGeom>
                <a:avLst/>
                <a:gdLst>
                  <a:gd name="T0" fmla="*/ 16 w 16"/>
                  <a:gd name="T1" fmla="*/ 2 h 16"/>
                  <a:gd name="T2" fmla="*/ 16 w 16"/>
                  <a:gd name="T3" fmla="*/ 2 h 16"/>
                  <a:gd name="T4" fmla="*/ 12 w 16"/>
                  <a:gd name="T5" fmla="*/ 0 h 16"/>
                  <a:gd name="T6" fmla="*/ 8 w 16"/>
                  <a:gd name="T7" fmla="*/ 2 h 16"/>
                  <a:gd name="T8" fmla="*/ 2 w 16"/>
                  <a:gd name="T9" fmla="*/ 8 h 16"/>
                  <a:gd name="T10" fmla="*/ 2 w 16"/>
                  <a:gd name="T11" fmla="*/ 8 h 16"/>
                  <a:gd name="T12" fmla="*/ 0 w 16"/>
                  <a:gd name="T13" fmla="*/ 12 h 16"/>
                  <a:gd name="T14" fmla="*/ 2 w 16"/>
                  <a:gd name="T15" fmla="*/ 14 h 16"/>
                  <a:gd name="T16" fmla="*/ 2 w 16"/>
                  <a:gd name="T17" fmla="*/ 14 h 16"/>
                  <a:gd name="T18" fmla="*/ 6 w 16"/>
                  <a:gd name="T19" fmla="*/ 16 h 16"/>
                  <a:gd name="T20" fmla="*/ 10 w 16"/>
                  <a:gd name="T21" fmla="*/ 16 h 16"/>
                  <a:gd name="T22" fmla="*/ 16 w 16"/>
                  <a:gd name="T23" fmla="*/ 10 h 16"/>
                  <a:gd name="T24" fmla="*/ 16 w 16"/>
                  <a:gd name="T25" fmla="*/ 10 h 16"/>
                  <a:gd name="T26" fmla="*/ 16 w 16"/>
                  <a:gd name="T27" fmla="*/ 6 h 16"/>
                  <a:gd name="T28" fmla="*/ 16 w 16"/>
                  <a:gd name="T29" fmla="*/ 2 h 16"/>
                  <a:gd name="T30" fmla="*/ 16 w 16"/>
                  <a:gd name="T3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6">
                    <a:moveTo>
                      <a:pt x="16" y="2"/>
                    </a:moveTo>
                    <a:lnTo>
                      <a:pt x="16" y="2"/>
                    </a:lnTo>
                    <a:lnTo>
                      <a:pt x="12" y="0"/>
                    </a:lnTo>
                    <a:lnTo>
                      <a:pt x="8" y="2"/>
                    </a:lnTo>
                    <a:lnTo>
                      <a:pt x="2" y="8"/>
                    </a:lnTo>
                    <a:lnTo>
                      <a:pt x="2" y="8"/>
                    </a:lnTo>
                    <a:lnTo>
                      <a:pt x="0" y="12"/>
                    </a:lnTo>
                    <a:lnTo>
                      <a:pt x="2" y="14"/>
                    </a:lnTo>
                    <a:lnTo>
                      <a:pt x="2" y="14"/>
                    </a:lnTo>
                    <a:lnTo>
                      <a:pt x="6" y="16"/>
                    </a:lnTo>
                    <a:lnTo>
                      <a:pt x="10" y="16"/>
                    </a:lnTo>
                    <a:lnTo>
                      <a:pt x="16" y="10"/>
                    </a:lnTo>
                    <a:lnTo>
                      <a:pt x="16" y="10"/>
                    </a:lnTo>
                    <a:lnTo>
                      <a:pt x="16" y="6"/>
                    </a:lnTo>
                    <a:lnTo>
                      <a:pt x="16" y="2"/>
                    </a:lnTo>
                    <a:lnTo>
                      <a:pt x="1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56" name="Group 55"/>
            <p:cNvGrpSpPr>
              <a:grpSpLocks noChangeAspect="1"/>
            </p:cNvGrpSpPr>
            <p:nvPr/>
          </p:nvGrpSpPr>
          <p:grpSpPr>
            <a:xfrm>
              <a:off x="1532811" y="5411634"/>
              <a:ext cx="137160" cy="135746"/>
              <a:chOff x="-952500" y="2327275"/>
              <a:chExt cx="307975" cy="304800"/>
            </a:xfrm>
            <a:solidFill>
              <a:schemeClr val="bg1"/>
            </a:solidFill>
          </p:grpSpPr>
          <p:sp>
            <p:nvSpPr>
              <p:cNvPr id="173" name="Freeform 17"/>
              <p:cNvSpPr>
                <a:spLocks noEditPoints="1"/>
              </p:cNvSpPr>
              <p:nvPr/>
            </p:nvSpPr>
            <p:spPr bwMode="auto">
              <a:xfrm>
                <a:off x="-952500" y="2327275"/>
                <a:ext cx="307975" cy="304800"/>
              </a:xfrm>
              <a:custGeom>
                <a:avLst/>
                <a:gdLst>
                  <a:gd name="T0" fmla="*/ 182 w 194"/>
                  <a:gd name="T1" fmla="*/ 68 h 192"/>
                  <a:gd name="T2" fmla="*/ 162 w 194"/>
                  <a:gd name="T3" fmla="*/ 26 h 192"/>
                  <a:gd name="T4" fmla="*/ 118 w 194"/>
                  <a:gd name="T5" fmla="*/ 2 h 192"/>
                  <a:gd name="T6" fmla="*/ 76 w 194"/>
                  <a:gd name="T7" fmla="*/ 2 h 192"/>
                  <a:gd name="T8" fmla="*/ 30 w 194"/>
                  <a:gd name="T9" fmla="*/ 26 h 192"/>
                  <a:gd name="T10" fmla="*/ 12 w 194"/>
                  <a:gd name="T11" fmla="*/ 68 h 192"/>
                  <a:gd name="T12" fmla="*/ 6 w 194"/>
                  <a:gd name="T13" fmla="*/ 88 h 192"/>
                  <a:gd name="T14" fmla="*/ 0 w 194"/>
                  <a:gd name="T15" fmla="*/ 100 h 192"/>
                  <a:gd name="T16" fmla="*/ 4 w 194"/>
                  <a:gd name="T17" fmla="*/ 130 h 192"/>
                  <a:gd name="T18" fmla="*/ 14 w 194"/>
                  <a:gd name="T19" fmla="*/ 136 h 192"/>
                  <a:gd name="T20" fmla="*/ 34 w 194"/>
                  <a:gd name="T21" fmla="*/ 148 h 192"/>
                  <a:gd name="T22" fmla="*/ 56 w 194"/>
                  <a:gd name="T23" fmla="*/ 176 h 192"/>
                  <a:gd name="T24" fmla="*/ 86 w 194"/>
                  <a:gd name="T25" fmla="*/ 190 h 192"/>
                  <a:gd name="T26" fmla="*/ 106 w 194"/>
                  <a:gd name="T27" fmla="*/ 190 h 192"/>
                  <a:gd name="T28" fmla="*/ 138 w 194"/>
                  <a:gd name="T29" fmla="*/ 176 h 192"/>
                  <a:gd name="T30" fmla="*/ 160 w 194"/>
                  <a:gd name="T31" fmla="*/ 148 h 192"/>
                  <a:gd name="T32" fmla="*/ 178 w 194"/>
                  <a:gd name="T33" fmla="*/ 138 h 192"/>
                  <a:gd name="T34" fmla="*/ 186 w 194"/>
                  <a:gd name="T35" fmla="*/ 134 h 192"/>
                  <a:gd name="T36" fmla="*/ 194 w 194"/>
                  <a:gd name="T37" fmla="*/ 120 h 192"/>
                  <a:gd name="T38" fmla="*/ 194 w 194"/>
                  <a:gd name="T39" fmla="*/ 98 h 192"/>
                  <a:gd name="T40" fmla="*/ 184 w 194"/>
                  <a:gd name="T41" fmla="*/ 86 h 192"/>
                  <a:gd name="T42" fmla="*/ 154 w 194"/>
                  <a:gd name="T43" fmla="*/ 132 h 192"/>
                  <a:gd name="T44" fmla="*/ 134 w 194"/>
                  <a:gd name="T45" fmla="*/ 160 h 192"/>
                  <a:gd name="T46" fmla="*/ 110 w 194"/>
                  <a:gd name="T47" fmla="*/ 174 h 192"/>
                  <a:gd name="T48" fmla="*/ 86 w 194"/>
                  <a:gd name="T49" fmla="*/ 176 h 192"/>
                  <a:gd name="T50" fmla="*/ 52 w 194"/>
                  <a:gd name="T51" fmla="*/ 152 h 192"/>
                  <a:gd name="T52" fmla="*/ 80 w 194"/>
                  <a:gd name="T53" fmla="*/ 156 h 192"/>
                  <a:gd name="T54" fmla="*/ 86 w 194"/>
                  <a:gd name="T55" fmla="*/ 162 h 192"/>
                  <a:gd name="T56" fmla="*/ 96 w 194"/>
                  <a:gd name="T57" fmla="*/ 164 h 192"/>
                  <a:gd name="T58" fmla="*/ 110 w 194"/>
                  <a:gd name="T59" fmla="*/ 156 h 192"/>
                  <a:gd name="T60" fmla="*/ 110 w 194"/>
                  <a:gd name="T61" fmla="*/ 146 h 192"/>
                  <a:gd name="T62" fmla="*/ 96 w 194"/>
                  <a:gd name="T63" fmla="*/ 138 h 192"/>
                  <a:gd name="T64" fmla="*/ 80 w 194"/>
                  <a:gd name="T65" fmla="*/ 146 h 192"/>
                  <a:gd name="T66" fmla="*/ 70 w 194"/>
                  <a:gd name="T67" fmla="*/ 144 h 192"/>
                  <a:gd name="T68" fmla="*/ 50 w 194"/>
                  <a:gd name="T69" fmla="*/ 138 h 192"/>
                  <a:gd name="T70" fmla="*/ 38 w 194"/>
                  <a:gd name="T71" fmla="*/ 112 h 192"/>
                  <a:gd name="T72" fmla="*/ 46 w 194"/>
                  <a:gd name="T73" fmla="*/ 96 h 192"/>
                  <a:gd name="T74" fmla="*/ 64 w 194"/>
                  <a:gd name="T75" fmla="*/ 78 h 192"/>
                  <a:gd name="T76" fmla="*/ 70 w 194"/>
                  <a:gd name="T77" fmla="*/ 58 h 192"/>
                  <a:gd name="T78" fmla="*/ 98 w 194"/>
                  <a:gd name="T79" fmla="*/ 80 h 192"/>
                  <a:gd name="T80" fmla="*/ 122 w 194"/>
                  <a:gd name="T81" fmla="*/ 90 h 192"/>
                  <a:gd name="T82" fmla="*/ 120 w 194"/>
                  <a:gd name="T83" fmla="*/ 80 h 192"/>
                  <a:gd name="T84" fmla="*/ 146 w 194"/>
                  <a:gd name="T85" fmla="*/ 88 h 192"/>
                  <a:gd name="T86" fmla="*/ 156 w 194"/>
                  <a:gd name="T87" fmla="*/ 112 h 192"/>
                  <a:gd name="T88" fmla="*/ 154 w 194"/>
                  <a:gd name="T89" fmla="*/ 132 h 192"/>
                  <a:gd name="T90" fmla="*/ 164 w 194"/>
                  <a:gd name="T91" fmla="*/ 70 h 192"/>
                  <a:gd name="T92" fmla="*/ 148 w 194"/>
                  <a:gd name="T93" fmla="*/ 38 h 192"/>
                  <a:gd name="T94" fmla="*/ 112 w 194"/>
                  <a:gd name="T95" fmla="*/ 20 h 192"/>
                  <a:gd name="T96" fmla="*/ 80 w 194"/>
                  <a:gd name="T97" fmla="*/ 22 h 192"/>
                  <a:gd name="T98" fmla="*/ 44 w 194"/>
                  <a:gd name="T99" fmla="*/ 38 h 192"/>
                  <a:gd name="T100" fmla="*/ 28 w 194"/>
                  <a:gd name="T101" fmla="*/ 70 h 192"/>
                  <a:gd name="T102" fmla="*/ 20 w 194"/>
                  <a:gd name="T103" fmla="*/ 84 h 192"/>
                  <a:gd name="T104" fmla="*/ 30 w 194"/>
                  <a:gd name="T105" fmla="*/ 44 h 192"/>
                  <a:gd name="T106" fmla="*/ 62 w 194"/>
                  <a:gd name="T107" fmla="*/ 18 h 192"/>
                  <a:gd name="T108" fmla="*/ 96 w 194"/>
                  <a:gd name="T109" fmla="*/ 12 h 192"/>
                  <a:gd name="T110" fmla="*/ 142 w 194"/>
                  <a:gd name="T111" fmla="*/ 24 h 192"/>
                  <a:gd name="T112" fmla="*/ 168 w 194"/>
                  <a:gd name="T113" fmla="*/ 56 h 192"/>
                  <a:gd name="T114" fmla="*/ 166 w 194"/>
                  <a:gd name="T115" fmla="*/ 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4" h="192">
                    <a:moveTo>
                      <a:pt x="184" y="86"/>
                    </a:moveTo>
                    <a:lnTo>
                      <a:pt x="184" y="86"/>
                    </a:lnTo>
                    <a:lnTo>
                      <a:pt x="182" y="68"/>
                    </a:lnTo>
                    <a:lnTo>
                      <a:pt x="178" y="52"/>
                    </a:lnTo>
                    <a:lnTo>
                      <a:pt x="172" y="38"/>
                    </a:lnTo>
                    <a:lnTo>
                      <a:pt x="162" y="26"/>
                    </a:lnTo>
                    <a:lnTo>
                      <a:pt x="150" y="14"/>
                    </a:lnTo>
                    <a:lnTo>
                      <a:pt x="134" y="8"/>
                    </a:lnTo>
                    <a:lnTo>
                      <a:pt x="118" y="2"/>
                    </a:lnTo>
                    <a:lnTo>
                      <a:pt x="96" y="0"/>
                    </a:lnTo>
                    <a:lnTo>
                      <a:pt x="96" y="0"/>
                    </a:lnTo>
                    <a:lnTo>
                      <a:pt x="76" y="2"/>
                    </a:lnTo>
                    <a:lnTo>
                      <a:pt x="58" y="8"/>
                    </a:lnTo>
                    <a:lnTo>
                      <a:pt x="42" y="16"/>
                    </a:lnTo>
                    <a:lnTo>
                      <a:pt x="30" y="26"/>
                    </a:lnTo>
                    <a:lnTo>
                      <a:pt x="22" y="38"/>
                    </a:lnTo>
                    <a:lnTo>
                      <a:pt x="14" y="52"/>
                    </a:lnTo>
                    <a:lnTo>
                      <a:pt x="12" y="68"/>
                    </a:lnTo>
                    <a:lnTo>
                      <a:pt x="10" y="86"/>
                    </a:lnTo>
                    <a:lnTo>
                      <a:pt x="10" y="86"/>
                    </a:lnTo>
                    <a:lnTo>
                      <a:pt x="6" y="88"/>
                    </a:lnTo>
                    <a:lnTo>
                      <a:pt x="2" y="92"/>
                    </a:lnTo>
                    <a:lnTo>
                      <a:pt x="0" y="100"/>
                    </a:lnTo>
                    <a:lnTo>
                      <a:pt x="0" y="100"/>
                    </a:lnTo>
                    <a:lnTo>
                      <a:pt x="0" y="120"/>
                    </a:lnTo>
                    <a:lnTo>
                      <a:pt x="0" y="120"/>
                    </a:lnTo>
                    <a:lnTo>
                      <a:pt x="4" y="130"/>
                    </a:lnTo>
                    <a:lnTo>
                      <a:pt x="8" y="134"/>
                    </a:lnTo>
                    <a:lnTo>
                      <a:pt x="14" y="136"/>
                    </a:lnTo>
                    <a:lnTo>
                      <a:pt x="14" y="136"/>
                    </a:lnTo>
                    <a:lnTo>
                      <a:pt x="32" y="136"/>
                    </a:lnTo>
                    <a:lnTo>
                      <a:pt x="32" y="136"/>
                    </a:lnTo>
                    <a:lnTo>
                      <a:pt x="34" y="148"/>
                    </a:lnTo>
                    <a:lnTo>
                      <a:pt x="40" y="158"/>
                    </a:lnTo>
                    <a:lnTo>
                      <a:pt x="48" y="168"/>
                    </a:lnTo>
                    <a:lnTo>
                      <a:pt x="56" y="176"/>
                    </a:lnTo>
                    <a:lnTo>
                      <a:pt x="66" y="182"/>
                    </a:lnTo>
                    <a:lnTo>
                      <a:pt x="76" y="186"/>
                    </a:lnTo>
                    <a:lnTo>
                      <a:pt x="86" y="190"/>
                    </a:lnTo>
                    <a:lnTo>
                      <a:pt x="96" y="192"/>
                    </a:lnTo>
                    <a:lnTo>
                      <a:pt x="96" y="192"/>
                    </a:lnTo>
                    <a:lnTo>
                      <a:pt x="106" y="190"/>
                    </a:lnTo>
                    <a:lnTo>
                      <a:pt x="118" y="186"/>
                    </a:lnTo>
                    <a:lnTo>
                      <a:pt x="128" y="182"/>
                    </a:lnTo>
                    <a:lnTo>
                      <a:pt x="138" y="176"/>
                    </a:lnTo>
                    <a:lnTo>
                      <a:pt x="146" y="168"/>
                    </a:lnTo>
                    <a:lnTo>
                      <a:pt x="154" y="158"/>
                    </a:lnTo>
                    <a:lnTo>
                      <a:pt x="160" y="148"/>
                    </a:lnTo>
                    <a:lnTo>
                      <a:pt x="162" y="138"/>
                    </a:lnTo>
                    <a:lnTo>
                      <a:pt x="162" y="138"/>
                    </a:lnTo>
                    <a:lnTo>
                      <a:pt x="178" y="138"/>
                    </a:lnTo>
                    <a:lnTo>
                      <a:pt x="178" y="138"/>
                    </a:lnTo>
                    <a:lnTo>
                      <a:pt x="182" y="136"/>
                    </a:lnTo>
                    <a:lnTo>
                      <a:pt x="186" y="134"/>
                    </a:lnTo>
                    <a:lnTo>
                      <a:pt x="190" y="130"/>
                    </a:lnTo>
                    <a:lnTo>
                      <a:pt x="192" y="124"/>
                    </a:lnTo>
                    <a:lnTo>
                      <a:pt x="194" y="120"/>
                    </a:lnTo>
                    <a:lnTo>
                      <a:pt x="194" y="120"/>
                    </a:lnTo>
                    <a:lnTo>
                      <a:pt x="194" y="98"/>
                    </a:lnTo>
                    <a:lnTo>
                      <a:pt x="194" y="98"/>
                    </a:lnTo>
                    <a:lnTo>
                      <a:pt x="192" y="92"/>
                    </a:lnTo>
                    <a:lnTo>
                      <a:pt x="188" y="88"/>
                    </a:lnTo>
                    <a:lnTo>
                      <a:pt x="184" y="86"/>
                    </a:lnTo>
                    <a:lnTo>
                      <a:pt x="184" y="86"/>
                    </a:lnTo>
                    <a:close/>
                    <a:moveTo>
                      <a:pt x="154" y="132"/>
                    </a:moveTo>
                    <a:lnTo>
                      <a:pt x="154" y="132"/>
                    </a:lnTo>
                    <a:lnTo>
                      <a:pt x="148" y="142"/>
                    </a:lnTo>
                    <a:lnTo>
                      <a:pt x="140" y="152"/>
                    </a:lnTo>
                    <a:lnTo>
                      <a:pt x="134" y="160"/>
                    </a:lnTo>
                    <a:lnTo>
                      <a:pt x="126" y="168"/>
                    </a:lnTo>
                    <a:lnTo>
                      <a:pt x="118" y="172"/>
                    </a:lnTo>
                    <a:lnTo>
                      <a:pt x="110" y="174"/>
                    </a:lnTo>
                    <a:lnTo>
                      <a:pt x="96" y="178"/>
                    </a:lnTo>
                    <a:lnTo>
                      <a:pt x="96" y="178"/>
                    </a:lnTo>
                    <a:lnTo>
                      <a:pt x="86" y="176"/>
                    </a:lnTo>
                    <a:lnTo>
                      <a:pt x="74" y="170"/>
                    </a:lnTo>
                    <a:lnTo>
                      <a:pt x="62" y="162"/>
                    </a:lnTo>
                    <a:lnTo>
                      <a:pt x="52" y="152"/>
                    </a:lnTo>
                    <a:lnTo>
                      <a:pt x="52" y="152"/>
                    </a:lnTo>
                    <a:lnTo>
                      <a:pt x="60" y="154"/>
                    </a:lnTo>
                    <a:lnTo>
                      <a:pt x="80" y="156"/>
                    </a:lnTo>
                    <a:lnTo>
                      <a:pt x="80" y="156"/>
                    </a:lnTo>
                    <a:lnTo>
                      <a:pt x="82" y="160"/>
                    </a:lnTo>
                    <a:lnTo>
                      <a:pt x="86" y="162"/>
                    </a:lnTo>
                    <a:lnTo>
                      <a:pt x="90" y="164"/>
                    </a:lnTo>
                    <a:lnTo>
                      <a:pt x="96" y="164"/>
                    </a:lnTo>
                    <a:lnTo>
                      <a:pt x="96" y="164"/>
                    </a:lnTo>
                    <a:lnTo>
                      <a:pt x="102" y="164"/>
                    </a:lnTo>
                    <a:lnTo>
                      <a:pt x="108" y="160"/>
                    </a:lnTo>
                    <a:lnTo>
                      <a:pt x="110" y="156"/>
                    </a:lnTo>
                    <a:lnTo>
                      <a:pt x="112" y="152"/>
                    </a:lnTo>
                    <a:lnTo>
                      <a:pt x="112" y="152"/>
                    </a:lnTo>
                    <a:lnTo>
                      <a:pt x="110" y="146"/>
                    </a:lnTo>
                    <a:lnTo>
                      <a:pt x="108" y="142"/>
                    </a:lnTo>
                    <a:lnTo>
                      <a:pt x="102" y="140"/>
                    </a:lnTo>
                    <a:lnTo>
                      <a:pt x="96" y="138"/>
                    </a:lnTo>
                    <a:lnTo>
                      <a:pt x="96" y="138"/>
                    </a:lnTo>
                    <a:lnTo>
                      <a:pt x="86" y="140"/>
                    </a:lnTo>
                    <a:lnTo>
                      <a:pt x="80" y="146"/>
                    </a:lnTo>
                    <a:lnTo>
                      <a:pt x="80" y="146"/>
                    </a:lnTo>
                    <a:lnTo>
                      <a:pt x="80" y="146"/>
                    </a:lnTo>
                    <a:lnTo>
                      <a:pt x="70" y="144"/>
                    </a:lnTo>
                    <a:lnTo>
                      <a:pt x="60" y="142"/>
                    </a:lnTo>
                    <a:lnTo>
                      <a:pt x="50" y="138"/>
                    </a:lnTo>
                    <a:lnTo>
                      <a:pt x="50" y="138"/>
                    </a:lnTo>
                    <a:lnTo>
                      <a:pt x="44" y="130"/>
                    </a:lnTo>
                    <a:lnTo>
                      <a:pt x="40" y="122"/>
                    </a:lnTo>
                    <a:lnTo>
                      <a:pt x="38" y="112"/>
                    </a:lnTo>
                    <a:lnTo>
                      <a:pt x="38" y="100"/>
                    </a:lnTo>
                    <a:lnTo>
                      <a:pt x="38" y="100"/>
                    </a:lnTo>
                    <a:lnTo>
                      <a:pt x="46" y="96"/>
                    </a:lnTo>
                    <a:lnTo>
                      <a:pt x="56" y="90"/>
                    </a:lnTo>
                    <a:lnTo>
                      <a:pt x="60" y="86"/>
                    </a:lnTo>
                    <a:lnTo>
                      <a:pt x="64" y="78"/>
                    </a:lnTo>
                    <a:lnTo>
                      <a:pt x="68" y="70"/>
                    </a:lnTo>
                    <a:lnTo>
                      <a:pt x="70" y="58"/>
                    </a:lnTo>
                    <a:lnTo>
                      <a:pt x="70" y="58"/>
                    </a:lnTo>
                    <a:lnTo>
                      <a:pt x="76" y="66"/>
                    </a:lnTo>
                    <a:lnTo>
                      <a:pt x="84" y="72"/>
                    </a:lnTo>
                    <a:lnTo>
                      <a:pt x="98" y="80"/>
                    </a:lnTo>
                    <a:lnTo>
                      <a:pt x="112" y="86"/>
                    </a:lnTo>
                    <a:lnTo>
                      <a:pt x="122" y="90"/>
                    </a:lnTo>
                    <a:lnTo>
                      <a:pt x="122" y="90"/>
                    </a:lnTo>
                    <a:lnTo>
                      <a:pt x="122" y="84"/>
                    </a:lnTo>
                    <a:lnTo>
                      <a:pt x="120" y="80"/>
                    </a:lnTo>
                    <a:lnTo>
                      <a:pt x="120" y="80"/>
                    </a:lnTo>
                    <a:lnTo>
                      <a:pt x="126" y="80"/>
                    </a:lnTo>
                    <a:lnTo>
                      <a:pt x="136" y="84"/>
                    </a:lnTo>
                    <a:lnTo>
                      <a:pt x="146" y="88"/>
                    </a:lnTo>
                    <a:lnTo>
                      <a:pt x="156" y="94"/>
                    </a:lnTo>
                    <a:lnTo>
                      <a:pt x="156" y="94"/>
                    </a:lnTo>
                    <a:lnTo>
                      <a:pt x="156" y="112"/>
                    </a:lnTo>
                    <a:lnTo>
                      <a:pt x="154" y="122"/>
                    </a:lnTo>
                    <a:lnTo>
                      <a:pt x="154" y="132"/>
                    </a:lnTo>
                    <a:lnTo>
                      <a:pt x="154" y="132"/>
                    </a:lnTo>
                    <a:close/>
                    <a:moveTo>
                      <a:pt x="166" y="84"/>
                    </a:moveTo>
                    <a:lnTo>
                      <a:pt x="166" y="84"/>
                    </a:lnTo>
                    <a:lnTo>
                      <a:pt x="164" y="70"/>
                    </a:lnTo>
                    <a:lnTo>
                      <a:pt x="162" y="58"/>
                    </a:lnTo>
                    <a:lnTo>
                      <a:pt x="156" y="48"/>
                    </a:lnTo>
                    <a:lnTo>
                      <a:pt x="148" y="38"/>
                    </a:lnTo>
                    <a:lnTo>
                      <a:pt x="138" y="30"/>
                    </a:lnTo>
                    <a:lnTo>
                      <a:pt x="126" y="24"/>
                    </a:lnTo>
                    <a:lnTo>
                      <a:pt x="112" y="20"/>
                    </a:lnTo>
                    <a:lnTo>
                      <a:pt x="96" y="20"/>
                    </a:lnTo>
                    <a:lnTo>
                      <a:pt x="96" y="20"/>
                    </a:lnTo>
                    <a:lnTo>
                      <a:pt x="80" y="22"/>
                    </a:lnTo>
                    <a:lnTo>
                      <a:pt x="66" y="24"/>
                    </a:lnTo>
                    <a:lnTo>
                      <a:pt x="54" y="30"/>
                    </a:lnTo>
                    <a:lnTo>
                      <a:pt x="44" y="38"/>
                    </a:lnTo>
                    <a:lnTo>
                      <a:pt x="38" y="48"/>
                    </a:lnTo>
                    <a:lnTo>
                      <a:pt x="32" y="58"/>
                    </a:lnTo>
                    <a:lnTo>
                      <a:pt x="28" y="70"/>
                    </a:lnTo>
                    <a:lnTo>
                      <a:pt x="28" y="84"/>
                    </a:lnTo>
                    <a:lnTo>
                      <a:pt x="20" y="84"/>
                    </a:lnTo>
                    <a:lnTo>
                      <a:pt x="20" y="84"/>
                    </a:lnTo>
                    <a:lnTo>
                      <a:pt x="22" y="70"/>
                    </a:lnTo>
                    <a:lnTo>
                      <a:pt x="26" y="56"/>
                    </a:lnTo>
                    <a:lnTo>
                      <a:pt x="30" y="44"/>
                    </a:lnTo>
                    <a:lnTo>
                      <a:pt x="40" y="34"/>
                    </a:lnTo>
                    <a:lnTo>
                      <a:pt x="50" y="24"/>
                    </a:lnTo>
                    <a:lnTo>
                      <a:pt x="62" y="18"/>
                    </a:lnTo>
                    <a:lnTo>
                      <a:pt x="78" y="14"/>
                    </a:lnTo>
                    <a:lnTo>
                      <a:pt x="96" y="12"/>
                    </a:lnTo>
                    <a:lnTo>
                      <a:pt x="96" y="12"/>
                    </a:lnTo>
                    <a:lnTo>
                      <a:pt x="114" y="14"/>
                    </a:lnTo>
                    <a:lnTo>
                      <a:pt x="130" y="18"/>
                    </a:lnTo>
                    <a:lnTo>
                      <a:pt x="142" y="24"/>
                    </a:lnTo>
                    <a:lnTo>
                      <a:pt x="154" y="32"/>
                    </a:lnTo>
                    <a:lnTo>
                      <a:pt x="162" y="44"/>
                    </a:lnTo>
                    <a:lnTo>
                      <a:pt x="168" y="56"/>
                    </a:lnTo>
                    <a:lnTo>
                      <a:pt x="172" y="70"/>
                    </a:lnTo>
                    <a:lnTo>
                      <a:pt x="174" y="84"/>
                    </a:lnTo>
                    <a:lnTo>
                      <a:pt x="16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18"/>
              <p:cNvSpPr>
                <a:spLocks/>
              </p:cNvSpPr>
              <p:nvPr/>
            </p:nvSpPr>
            <p:spPr bwMode="auto">
              <a:xfrm>
                <a:off x="-854075" y="2479675"/>
                <a:ext cx="31750" cy="31750"/>
              </a:xfrm>
              <a:custGeom>
                <a:avLst/>
                <a:gdLst>
                  <a:gd name="T0" fmla="*/ 10 w 20"/>
                  <a:gd name="T1" fmla="*/ 0 h 20"/>
                  <a:gd name="T2" fmla="*/ 10 w 20"/>
                  <a:gd name="T3" fmla="*/ 0 h 20"/>
                  <a:gd name="T4" fmla="*/ 6 w 20"/>
                  <a:gd name="T5" fmla="*/ 0 h 20"/>
                  <a:gd name="T6" fmla="*/ 2 w 20"/>
                  <a:gd name="T7" fmla="*/ 2 h 20"/>
                  <a:gd name="T8" fmla="*/ 0 w 20"/>
                  <a:gd name="T9" fmla="*/ 6 h 20"/>
                  <a:gd name="T10" fmla="*/ 0 w 20"/>
                  <a:gd name="T11" fmla="*/ 10 h 20"/>
                  <a:gd name="T12" fmla="*/ 0 w 20"/>
                  <a:gd name="T13" fmla="*/ 10 h 20"/>
                  <a:gd name="T14" fmla="*/ 0 w 20"/>
                  <a:gd name="T15" fmla="*/ 14 h 20"/>
                  <a:gd name="T16" fmla="*/ 2 w 20"/>
                  <a:gd name="T17" fmla="*/ 18 h 20"/>
                  <a:gd name="T18" fmla="*/ 6 w 20"/>
                  <a:gd name="T19" fmla="*/ 20 h 20"/>
                  <a:gd name="T20" fmla="*/ 10 w 20"/>
                  <a:gd name="T21" fmla="*/ 20 h 20"/>
                  <a:gd name="T22" fmla="*/ 10 w 20"/>
                  <a:gd name="T23" fmla="*/ 20 h 20"/>
                  <a:gd name="T24" fmla="*/ 14 w 20"/>
                  <a:gd name="T25" fmla="*/ 20 h 20"/>
                  <a:gd name="T26" fmla="*/ 18 w 20"/>
                  <a:gd name="T27" fmla="*/ 18 h 20"/>
                  <a:gd name="T28" fmla="*/ 20 w 20"/>
                  <a:gd name="T29" fmla="*/ 14 h 20"/>
                  <a:gd name="T30" fmla="*/ 20 w 20"/>
                  <a:gd name="T31" fmla="*/ 10 h 20"/>
                  <a:gd name="T32" fmla="*/ 20 w 20"/>
                  <a:gd name="T33" fmla="*/ 10 h 20"/>
                  <a:gd name="T34" fmla="*/ 20 w 20"/>
                  <a:gd name="T35" fmla="*/ 6 h 20"/>
                  <a:gd name="T36" fmla="*/ 18 w 20"/>
                  <a:gd name="T37" fmla="*/ 2 h 20"/>
                  <a:gd name="T38" fmla="*/ 14 w 20"/>
                  <a:gd name="T39" fmla="*/ 0 h 20"/>
                  <a:gd name="T40" fmla="*/ 10 w 20"/>
                  <a:gd name="T41" fmla="*/ 0 h 20"/>
                  <a:gd name="T42" fmla="*/ 10 w 20"/>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0">
                    <a:moveTo>
                      <a:pt x="10" y="0"/>
                    </a:moveTo>
                    <a:lnTo>
                      <a:pt x="10" y="0"/>
                    </a:lnTo>
                    <a:lnTo>
                      <a:pt x="6" y="0"/>
                    </a:lnTo>
                    <a:lnTo>
                      <a:pt x="2" y="2"/>
                    </a:lnTo>
                    <a:lnTo>
                      <a:pt x="0" y="6"/>
                    </a:lnTo>
                    <a:lnTo>
                      <a:pt x="0" y="10"/>
                    </a:lnTo>
                    <a:lnTo>
                      <a:pt x="0" y="10"/>
                    </a:lnTo>
                    <a:lnTo>
                      <a:pt x="0" y="14"/>
                    </a:lnTo>
                    <a:lnTo>
                      <a:pt x="2" y="18"/>
                    </a:lnTo>
                    <a:lnTo>
                      <a:pt x="6" y="20"/>
                    </a:lnTo>
                    <a:lnTo>
                      <a:pt x="10" y="20"/>
                    </a:lnTo>
                    <a:lnTo>
                      <a:pt x="10" y="20"/>
                    </a:lnTo>
                    <a:lnTo>
                      <a:pt x="14" y="20"/>
                    </a:lnTo>
                    <a:lnTo>
                      <a:pt x="18" y="18"/>
                    </a:lnTo>
                    <a:lnTo>
                      <a:pt x="20" y="14"/>
                    </a:lnTo>
                    <a:lnTo>
                      <a:pt x="20" y="10"/>
                    </a:lnTo>
                    <a:lnTo>
                      <a:pt x="20" y="10"/>
                    </a:lnTo>
                    <a:lnTo>
                      <a:pt x="20" y="6"/>
                    </a:lnTo>
                    <a:lnTo>
                      <a:pt x="18" y="2"/>
                    </a:lnTo>
                    <a:lnTo>
                      <a:pt x="14" y="0"/>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5" name="Freeform 19"/>
              <p:cNvSpPr>
                <a:spLocks/>
              </p:cNvSpPr>
              <p:nvPr/>
            </p:nvSpPr>
            <p:spPr bwMode="auto">
              <a:xfrm>
                <a:off x="-777875" y="2479675"/>
                <a:ext cx="34925" cy="31750"/>
              </a:xfrm>
              <a:custGeom>
                <a:avLst/>
                <a:gdLst>
                  <a:gd name="T0" fmla="*/ 12 w 22"/>
                  <a:gd name="T1" fmla="*/ 0 h 20"/>
                  <a:gd name="T2" fmla="*/ 12 w 22"/>
                  <a:gd name="T3" fmla="*/ 0 h 20"/>
                  <a:gd name="T4" fmla="*/ 8 w 22"/>
                  <a:gd name="T5" fmla="*/ 0 h 20"/>
                  <a:gd name="T6" fmla="*/ 4 w 22"/>
                  <a:gd name="T7" fmla="*/ 2 h 20"/>
                  <a:gd name="T8" fmla="*/ 2 w 22"/>
                  <a:gd name="T9" fmla="*/ 6 h 20"/>
                  <a:gd name="T10" fmla="*/ 0 w 22"/>
                  <a:gd name="T11" fmla="*/ 10 h 20"/>
                  <a:gd name="T12" fmla="*/ 0 w 22"/>
                  <a:gd name="T13" fmla="*/ 10 h 20"/>
                  <a:gd name="T14" fmla="*/ 2 w 22"/>
                  <a:gd name="T15" fmla="*/ 14 h 20"/>
                  <a:gd name="T16" fmla="*/ 4 w 22"/>
                  <a:gd name="T17" fmla="*/ 18 h 20"/>
                  <a:gd name="T18" fmla="*/ 8 w 22"/>
                  <a:gd name="T19" fmla="*/ 20 h 20"/>
                  <a:gd name="T20" fmla="*/ 12 w 22"/>
                  <a:gd name="T21" fmla="*/ 20 h 20"/>
                  <a:gd name="T22" fmla="*/ 12 w 22"/>
                  <a:gd name="T23" fmla="*/ 20 h 20"/>
                  <a:gd name="T24" fmla="*/ 16 w 22"/>
                  <a:gd name="T25" fmla="*/ 20 h 20"/>
                  <a:gd name="T26" fmla="*/ 18 w 22"/>
                  <a:gd name="T27" fmla="*/ 18 h 20"/>
                  <a:gd name="T28" fmla="*/ 22 w 22"/>
                  <a:gd name="T29" fmla="*/ 14 h 20"/>
                  <a:gd name="T30" fmla="*/ 22 w 22"/>
                  <a:gd name="T31" fmla="*/ 10 h 20"/>
                  <a:gd name="T32" fmla="*/ 22 w 22"/>
                  <a:gd name="T33" fmla="*/ 10 h 20"/>
                  <a:gd name="T34" fmla="*/ 22 w 22"/>
                  <a:gd name="T35" fmla="*/ 6 h 20"/>
                  <a:gd name="T36" fmla="*/ 18 w 22"/>
                  <a:gd name="T37" fmla="*/ 2 h 20"/>
                  <a:gd name="T38" fmla="*/ 16 w 22"/>
                  <a:gd name="T39" fmla="*/ 0 h 20"/>
                  <a:gd name="T40" fmla="*/ 12 w 22"/>
                  <a:gd name="T41" fmla="*/ 0 h 20"/>
                  <a:gd name="T42" fmla="*/ 12 w 22"/>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12" y="0"/>
                    </a:moveTo>
                    <a:lnTo>
                      <a:pt x="12" y="0"/>
                    </a:lnTo>
                    <a:lnTo>
                      <a:pt x="8" y="0"/>
                    </a:lnTo>
                    <a:lnTo>
                      <a:pt x="4" y="2"/>
                    </a:lnTo>
                    <a:lnTo>
                      <a:pt x="2" y="6"/>
                    </a:lnTo>
                    <a:lnTo>
                      <a:pt x="0" y="10"/>
                    </a:lnTo>
                    <a:lnTo>
                      <a:pt x="0" y="10"/>
                    </a:lnTo>
                    <a:lnTo>
                      <a:pt x="2" y="14"/>
                    </a:lnTo>
                    <a:lnTo>
                      <a:pt x="4" y="18"/>
                    </a:lnTo>
                    <a:lnTo>
                      <a:pt x="8" y="20"/>
                    </a:lnTo>
                    <a:lnTo>
                      <a:pt x="12" y="20"/>
                    </a:lnTo>
                    <a:lnTo>
                      <a:pt x="12" y="20"/>
                    </a:lnTo>
                    <a:lnTo>
                      <a:pt x="16" y="20"/>
                    </a:lnTo>
                    <a:lnTo>
                      <a:pt x="18" y="18"/>
                    </a:lnTo>
                    <a:lnTo>
                      <a:pt x="22" y="14"/>
                    </a:lnTo>
                    <a:lnTo>
                      <a:pt x="22" y="10"/>
                    </a:lnTo>
                    <a:lnTo>
                      <a:pt x="22" y="10"/>
                    </a:lnTo>
                    <a:lnTo>
                      <a:pt x="22" y="6"/>
                    </a:lnTo>
                    <a:lnTo>
                      <a:pt x="18" y="2"/>
                    </a:lnTo>
                    <a:lnTo>
                      <a:pt x="16" y="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7" name="Freeform 20"/>
            <p:cNvSpPr>
              <a:spLocks noChangeAspect="1"/>
            </p:cNvSpPr>
            <p:nvPr/>
          </p:nvSpPr>
          <p:spPr bwMode="auto">
            <a:xfrm>
              <a:off x="1756648" y="5420833"/>
              <a:ext cx="137160" cy="117348"/>
            </a:xfrm>
            <a:custGeom>
              <a:avLst/>
              <a:gdLst>
                <a:gd name="T0" fmla="*/ 90 w 180"/>
                <a:gd name="T1" fmla="*/ 154 h 154"/>
                <a:gd name="T2" fmla="*/ 90 w 180"/>
                <a:gd name="T3" fmla="*/ 154 h 154"/>
                <a:gd name="T4" fmla="*/ 84 w 180"/>
                <a:gd name="T5" fmla="*/ 144 h 154"/>
                <a:gd name="T6" fmla="*/ 78 w 180"/>
                <a:gd name="T7" fmla="*/ 136 h 154"/>
                <a:gd name="T8" fmla="*/ 60 w 180"/>
                <a:gd name="T9" fmla="*/ 120 h 154"/>
                <a:gd name="T10" fmla="*/ 22 w 180"/>
                <a:gd name="T11" fmla="*/ 94 h 154"/>
                <a:gd name="T12" fmla="*/ 22 w 180"/>
                <a:gd name="T13" fmla="*/ 94 h 154"/>
                <a:gd name="T14" fmla="*/ 12 w 180"/>
                <a:gd name="T15" fmla="*/ 84 h 154"/>
                <a:gd name="T16" fmla="*/ 6 w 180"/>
                <a:gd name="T17" fmla="*/ 78 h 154"/>
                <a:gd name="T18" fmla="*/ 4 w 180"/>
                <a:gd name="T19" fmla="*/ 72 h 154"/>
                <a:gd name="T20" fmla="*/ 4 w 180"/>
                <a:gd name="T21" fmla="*/ 72 h 154"/>
                <a:gd name="T22" fmla="*/ 0 w 180"/>
                <a:gd name="T23" fmla="*/ 56 h 154"/>
                <a:gd name="T24" fmla="*/ 0 w 180"/>
                <a:gd name="T25" fmla="*/ 56 h 154"/>
                <a:gd name="T26" fmla="*/ 0 w 180"/>
                <a:gd name="T27" fmla="*/ 46 h 154"/>
                <a:gd name="T28" fmla="*/ 2 w 180"/>
                <a:gd name="T29" fmla="*/ 36 h 154"/>
                <a:gd name="T30" fmla="*/ 4 w 180"/>
                <a:gd name="T31" fmla="*/ 28 h 154"/>
                <a:gd name="T32" fmla="*/ 8 w 180"/>
                <a:gd name="T33" fmla="*/ 20 h 154"/>
                <a:gd name="T34" fmla="*/ 8 w 180"/>
                <a:gd name="T35" fmla="*/ 20 h 154"/>
                <a:gd name="T36" fmla="*/ 14 w 180"/>
                <a:gd name="T37" fmla="*/ 10 h 154"/>
                <a:gd name="T38" fmla="*/ 24 w 180"/>
                <a:gd name="T39" fmla="*/ 4 h 154"/>
                <a:gd name="T40" fmla="*/ 36 w 180"/>
                <a:gd name="T41" fmla="*/ 2 h 154"/>
                <a:gd name="T42" fmla="*/ 48 w 180"/>
                <a:gd name="T43" fmla="*/ 0 h 154"/>
                <a:gd name="T44" fmla="*/ 48 w 180"/>
                <a:gd name="T45" fmla="*/ 0 h 154"/>
                <a:gd name="T46" fmla="*/ 60 w 180"/>
                <a:gd name="T47" fmla="*/ 2 h 154"/>
                <a:gd name="T48" fmla="*/ 70 w 180"/>
                <a:gd name="T49" fmla="*/ 6 h 154"/>
                <a:gd name="T50" fmla="*/ 78 w 180"/>
                <a:gd name="T51" fmla="*/ 10 h 154"/>
                <a:gd name="T52" fmla="*/ 84 w 180"/>
                <a:gd name="T53" fmla="*/ 16 h 154"/>
                <a:gd name="T54" fmla="*/ 88 w 180"/>
                <a:gd name="T55" fmla="*/ 28 h 154"/>
                <a:gd name="T56" fmla="*/ 90 w 180"/>
                <a:gd name="T57" fmla="*/ 34 h 154"/>
                <a:gd name="T58" fmla="*/ 90 w 180"/>
                <a:gd name="T59" fmla="*/ 34 h 154"/>
                <a:gd name="T60" fmla="*/ 92 w 180"/>
                <a:gd name="T61" fmla="*/ 28 h 154"/>
                <a:gd name="T62" fmla="*/ 96 w 180"/>
                <a:gd name="T63" fmla="*/ 16 h 154"/>
                <a:gd name="T64" fmla="*/ 102 w 180"/>
                <a:gd name="T65" fmla="*/ 10 h 154"/>
                <a:gd name="T66" fmla="*/ 110 w 180"/>
                <a:gd name="T67" fmla="*/ 6 h 154"/>
                <a:gd name="T68" fmla="*/ 118 w 180"/>
                <a:gd name="T69" fmla="*/ 2 h 154"/>
                <a:gd name="T70" fmla="*/ 132 w 180"/>
                <a:gd name="T71" fmla="*/ 0 h 154"/>
                <a:gd name="T72" fmla="*/ 132 w 180"/>
                <a:gd name="T73" fmla="*/ 0 h 154"/>
                <a:gd name="T74" fmla="*/ 144 w 180"/>
                <a:gd name="T75" fmla="*/ 2 h 154"/>
                <a:gd name="T76" fmla="*/ 154 w 180"/>
                <a:gd name="T77" fmla="*/ 4 h 154"/>
                <a:gd name="T78" fmla="*/ 164 w 180"/>
                <a:gd name="T79" fmla="*/ 10 h 154"/>
                <a:gd name="T80" fmla="*/ 172 w 180"/>
                <a:gd name="T81" fmla="*/ 18 h 154"/>
                <a:gd name="T82" fmla="*/ 172 w 180"/>
                <a:gd name="T83" fmla="*/ 18 h 154"/>
                <a:gd name="T84" fmla="*/ 176 w 180"/>
                <a:gd name="T85" fmla="*/ 28 h 154"/>
                <a:gd name="T86" fmla="*/ 178 w 180"/>
                <a:gd name="T87" fmla="*/ 36 h 154"/>
                <a:gd name="T88" fmla="*/ 180 w 180"/>
                <a:gd name="T89" fmla="*/ 46 h 154"/>
                <a:gd name="T90" fmla="*/ 178 w 180"/>
                <a:gd name="T91" fmla="*/ 56 h 154"/>
                <a:gd name="T92" fmla="*/ 178 w 180"/>
                <a:gd name="T93" fmla="*/ 56 h 154"/>
                <a:gd name="T94" fmla="*/ 178 w 180"/>
                <a:gd name="T95" fmla="*/ 66 h 154"/>
                <a:gd name="T96" fmla="*/ 174 w 180"/>
                <a:gd name="T97" fmla="*/ 74 h 154"/>
                <a:gd name="T98" fmla="*/ 168 w 180"/>
                <a:gd name="T99" fmla="*/ 84 h 154"/>
                <a:gd name="T100" fmla="*/ 162 w 180"/>
                <a:gd name="T101" fmla="*/ 92 h 154"/>
                <a:gd name="T102" fmla="*/ 162 w 180"/>
                <a:gd name="T103" fmla="*/ 92 h 154"/>
                <a:gd name="T104" fmla="*/ 142 w 180"/>
                <a:gd name="T105" fmla="*/ 106 h 154"/>
                <a:gd name="T106" fmla="*/ 120 w 180"/>
                <a:gd name="T107" fmla="*/ 120 h 154"/>
                <a:gd name="T108" fmla="*/ 120 w 180"/>
                <a:gd name="T109" fmla="*/ 120 h 154"/>
                <a:gd name="T110" fmla="*/ 102 w 180"/>
                <a:gd name="T111" fmla="*/ 136 h 154"/>
                <a:gd name="T112" fmla="*/ 102 w 180"/>
                <a:gd name="T113" fmla="*/ 136 h 154"/>
                <a:gd name="T114" fmla="*/ 96 w 180"/>
                <a:gd name="T115" fmla="*/ 146 h 154"/>
                <a:gd name="T116" fmla="*/ 96 w 180"/>
                <a:gd name="T117" fmla="*/ 146 h 154"/>
                <a:gd name="T118" fmla="*/ 92 w 180"/>
                <a:gd name="T119" fmla="*/ 150 h 154"/>
                <a:gd name="T120" fmla="*/ 90 w 180"/>
                <a:gd name="T121" fmla="*/ 154 h 154"/>
                <a:gd name="T122" fmla="*/ 90 w 180"/>
                <a:gd name="T123"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0" h="154">
                  <a:moveTo>
                    <a:pt x="90" y="154"/>
                  </a:moveTo>
                  <a:lnTo>
                    <a:pt x="90" y="154"/>
                  </a:lnTo>
                  <a:lnTo>
                    <a:pt x="84" y="144"/>
                  </a:lnTo>
                  <a:lnTo>
                    <a:pt x="78" y="136"/>
                  </a:lnTo>
                  <a:lnTo>
                    <a:pt x="60" y="120"/>
                  </a:lnTo>
                  <a:lnTo>
                    <a:pt x="22" y="94"/>
                  </a:lnTo>
                  <a:lnTo>
                    <a:pt x="22" y="94"/>
                  </a:lnTo>
                  <a:lnTo>
                    <a:pt x="12" y="84"/>
                  </a:lnTo>
                  <a:lnTo>
                    <a:pt x="6" y="78"/>
                  </a:lnTo>
                  <a:lnTo>
                    <a:pt x="4" y="72"/>
                  </a:lnTo>
                  <a:lnTo>
                    <a:pt x="4" y="72"/>
                  </a:lnTo>
                  <a:lnTo>
                    <a:pt x="0" y="56"/>
                  </a:lnTo>
                  <a:lnTo>
                    <a:pt x="0" y="56"/>
                  </a:lnTo>
                  <a:lnTo>
                    <a:pt x="0" y="46"/>
                  </a:lnTo>
                  <a:lnTo>
                    <a:pt x="2" y="36"/>
                  </a:lnTo>
                  <a:lnTo>
                    <a:pt x="4" y="28"/>
                  </a:lnTo>
                  <a:lnTo>
                    <a:pt x="8" y="20"/>
                  </a:lnTo>
                  <a:lnTo>
                    <a:pt x="8" y="20"/>
                  </a:lnTo>
                  <a:lnTo>
                    <a:pt x="14" y="10"/>
                  </a:lnTo>
                  <a:lnTo>
                    <a:pt x="24" y="4"/>
                  </a:lnTo>
                  <a:lnTo>
                    <a:pt x="36" y="2"/>
                  </a:lnTo>
                  <a:lnTo>
                    <a:pt x="48" y="0"/>
                  </a:lnTo>
                  <a:lnTo>
                    <a:pt x="48" y="0"/>
                  </a:lnTo>
                  <a:lnTo>
                    <a:pt x="60" y="2"/>
                  </a:lnTo>
                  <a:lnTo>
                    <a:pt x="70" y="6"/>
                  </a:lnTo>
                  <a:lnTo>
                    <a:pt x="78" y="10"/>
                  </a:lnTo>
                  <a:lnTo>
                    <a:pt x="84" y="16"/>
                  </a:lnTo>
                  <a:lnTo>
                    <a:pt x="88" y="28"/>
                  </a:lnTo>
                  <a:lnTo>
                    <a:pt x="90" y="34"/>
                  </a:lnTo>
                  <a:lnTo>
                    <a:pt x="90" y="34"/>
                  </a:lnTo>
                  <a:lnTo>
                    <a:pt x="92" y="28"/>
                  </a:lnTo>
                  <a:lnTo>
                    <a:pt x="96" y="16"/>
                  </a:lnTo>
                  <a:lnTo>
                    <a:pt x="102" y="10"/>
                  </a:lnTo>
                  <a:lnTo>
                    <a:pt x="110" y="6"/>
                  </a:lnTo>
                  <a:lnTo>
                    <a:pt x="118" y="2"/>
                  </a:lnTo>
                  <a:lnTo>
                    <a:pt x="132" y="0"/>
                  </a:lnTo>
                  <a:lnTo>
                    <a:pt x="132" y="0"/>
                  </a:lnTo>
                  <a:lnTo>
                    <a:pt x="144" y="2"/>
                  </a:lnTo>
                  <a:lnTo>
                    <a:pt x="154" y="4"/>
                  </a:lnTo>
                  <a:lnTo>
                    <a:pt x="164" y="10"/>
                  </a:lnTo>
                  <a:lnTo>
                    <a:pt x="172" y="18"/>
                  </a:lnTo>
                  <a:lnTo>
                    <a:pt x="172" y="18"/>
                  </a:lnTo>
                  <a:lnTo>
                    <a:pt x="176" y="28"/>
                  </a:lnTo>
                  <a:lnTo>
                    <a:pt x="178" y="36"/>
                  </a:lnTo>
                  <a:lnTo>
                    <a:pt x="180" y="46"/>
                  </a:lnTo>
                  <a:lnTo>
                    <a:pt x="178" y="56"/>
                  </a:lnTo>
                  <a:lnTo>
                    <a:pt x="178" y="56"/>
                  </a:lnTo>
                  <a:lnTo>
                    <a:pt x="178" y="66"/>
                  </a:lnTo>
                  <a:lnTo>
                    <a:pt x="174" y="74"/>
                  </a:lnTo>
                  <a:lnTo>
                    <a:pt x="168" y="84"/>
                  </a:lnTo>
                  <a:lnTo>
                    <a:pt x="162" y="92"/>
                  </a:lnTo>
                  <a:lnTo>
                    <a:pt x="162" y="92"/>
                  </a:lnTo>
                  <a:lnTo>
                    <a:pt x="142" y="106"/>
                  </a:lnTo>
                  <a:lnTo>
                    <a:pt x="120" y="120"/>
                  </a:lnTo>
                  <a:lnTo>
                    <a:pt x="120" y="120"/>
                  </a:lnTo>
                  <a:lnTo>
                    <a:pt x="102" y="136"/>
                  </a:lnTo>
                  <a:lnTo>
                    <a:pt x="102" y="136"/>
                  </a:lnTo>
                  <a:lnTo>
                    <a:pt x="96" y="146"/>
                  </a:lnTo>
                  <a:lnTo>
                    <a:pt x="96" y="146"/>
                  </a:lnTo>
                  <a:lnTo>
                    <a:pt x="92" y="150"/>
                  </a:lnTo>
                  <a:lnTo>
                    <a:pt x="90" y="154"/>
                  </a:lnTo>
                  <a:lnTo>
                    <a:pt x="90" y="154"/>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58" name="Group 57"/>
            <p:cNvGrpSpPr>
              <a:grpSpLocks noChangeAspect="1"/>
            </p:cNvGrpSpPr>
            <p:nvPr/>
          </p:nvGrpSpPr>
          <p:grpSpPr>
            <a:xfrm>
              <a:off x="1990011" y="5426701"/>
              <a:ext cx="137160" cy="105613"/>
              <a:chOff x="38100" y="2359025"/>
              <a:chExt cx="317500" cy="244475"/>
            </a:xfrm>
            <a:solidFill>
              <a:schemeClr val="bg1"/>
            </a:solidFill>
          </p:grpSpPr>
          <p:sp>
            <p:nvSpPr>
              <p:cNvPr id="170" name="Freeform 21"/>
              <p:cNvSpPr>
                <a:spLocks noEditPoints="1"/>
              </p:cNvSpPr>
              <p:nvPr/>
            </p:nvSpPr>
            <p:spPr bwMode="auto">
              <a:xfrm>
                <a:off x="38100" y="2359025"/>
                <a:ext cx="317500" cy="193675"/>
              </a:xfrm>
              <a:custGeom>
                <a:avLst/>
                <a:gdLst>
                  <a:gd name="T0" fmla="*/ 188 w 200"/>
                  <a:gd name="T1" fmla="*/ 0 h 122"/>
                  <a:gd name="T2" fmla="*/ 180 w 200"/>
                  <a:gd name="T3" fmla="*/ 4 h 122"/>
                  <a:gd name="T4" fmla="*/ 156 w 200"/>
                  <a:gd name="T5" fmla="*/ 30 h 122"/>
                  <a:gd name="T6" fmla="*/ 20 w 200"/>
                  <a:gd name="T7" fmla="*/ 122 h 122"/>
                  <a:gd name="T8" fmla="*/ 176 w 200"/>
                  <a:gd name="T9" fmla="*/ 14 h 122"/>
                  <a:gd name="T10" fmla="*/ 180 w 200"/>
                  <a:gd name="T11" fmla="*/ 14 h 122"/>
                  <a:gd name="T12" fmla="*/ 188 w 200"/>
                  <a:gd name="T13" fmla="*/ 20 h 122"/>
                  <a:gd name="T14" fmla="*/ 192 w 200"/>
                  <a:gd name="T15" fmla="*/ 20 h 122"/>
                  <a:gd name="T16" fmla="*/ 198 w 200"/>
                  <a:gd name="T17" fmla="*/ 14 h 122"/>
                  <a:gd name="T18" fmla="*/ 200 w 200"/>
                  <a:gd name="T19" fmla="*/ 10 h 122"/>
                  <a:gd name="T20" fmla="*/ 196 w 200"/>
                  <a:gd name="T21" fmla="*/ 2 h 122"/>
                  <a:gd name="T22" fmla="*/ 188 w 200"/>
                  <a:gd name="T23" fmla="*/ 0 h 122"/>
                  <a:gd name="T24" fmla="*/ 20 w 200"/>
                  <a:gd name="T25" fmla="*/ 84 h 122"/>
                  <a:gd name="T26" fmla="*/ 40 w 200"/>
                  <a:gd name="T27" fmla="*/ 92 h 122"/>
                  <a:gd name="T28" fmla="*/ 20 w 200"/>
                  <a:gd name="T29" fmla="*/ 84 h 122"/>
                  <a:gd name="T30" fmla="*/ 70 w 200"/>
                  <a:gd name="T31" fmla="*/ 66 h 122"/>
                  <a:gd name="T32" fmla="*/ 86 w 200"/>
                  <a:gd name="T33" fmla="*/ 76 h 122"/>
                  <a:gd name="T34" fmla="*/ 86 w 200"/>
                  <a:gd name="T35" fmla="*/ 84 h 122"/>
                  <a:gd name="T36" fmla="*/ 70 w 200"/>
                  <a:gd name="T37" fmla="*/ 92 h 122"/>
                  <a:gd name="T38" fmla="*/ 86 w 200"/>
                  <a:gd name="T39" fmla="*/ 84 h 122"/>
                  <a:gd name="T40" fmla="*/ 70 w 200"/>
                  <a:gd name="T41" fmla="*/ 42 h 122"/>
                  <a:gd name="T42" fmla="*/ 86 w 200"/>
                  <a:gd name="T43" fmla="*/ 58 h 122"/>
                  <a:gd name="T44" fmla="*/ 62 w 200"/>
                  <a:gd name="T45" fmla="*/ 58 h 122"/>
                  <a:gd name="T46" fmla="*/ 42 w 200"/>
                  <a:gd name="T47" fmla="*/ 42 h 122"/>
                  <a:gd name="T48" fmla="*/ 62 w 200"/>
                  <a:gd name="T49" fmla="*/ 58 h 122"/>
                  <a:gd name="T50" fmla="*/ 62 w 200"/>
                  <a:gd name="T51" fmla="*/ 76 h 122"/>
                  <a:gd name="T52" fmla="*/ 44 w 200"/>
                  <a:gd name="T53" fmla="*/ 66 h 122"/>
                  <a:gd name="T54" fmla="*/ 38 w 200"/>
                  <a:gd name="T55" fmla="*/ 76 h 122"/>
                  <a:gd name="T56" fmla="*/ 16 w 200"/>
                  <a:gd name="T57" fmla="*/ 66 h 122"/>
                  <a:gd name="T58" fmla="*/ 38 w 200"/>
                  <a:gd name="T59" fmla="*/ 76 h 122"/>
                  <a:gd name="T60" fmla="*/ 62 w 200"/>
                  <a:gd name="T61" fmla="*/ 84 h 122"/>
                  <a:gd name="T62" fmla="*/ 46 w 200"/>
                  <a:gd name="T63" fmla="*/ 92 h 122"/>
                  <a:gd name="T64" fmla="*/ 62 w 200"/>
                  <a:gd name="T65" fmla="*/ 100 h 122"/>
                  <a:gd name="T66" fmla="*/ 48 w 200"/>
                  <a:gd name="T67" fmla="*/ 112 h 122"/>
                  <a:gd name="T68" fmla="*/ 62 w 200"/>
                  <a:gd name="T69" fmla="*/ 100 h 122"/>
                  <a:gd name="T70" fmla="*/ 86 w 200"/>
                  <a:gd name="T71" fmla="*/ 100 h 122"/>
                  <a:gd name="T72" fmla="*/ 70 w 200"/>
                  <a:gd name="T73" fmla="*/ 112 h 122"/>
                  <a:gd name="T74" fmla="*/ 94 w 200"/>
                  <a:gd name="T75" fmla="*/ 100 h 122"/>
                  <a:gd name="T76" fmla="*/ 106 w 200"/>
                  <a:gd name="T77" fmla="*/ 112 h 122"/>
                  <a:gd name="T78" fmla="*/ 94 w 200"/>
                  <a:gd name="T79" fmla="*/ 100 h 122"/>
                  <a:gd name="T80" fmla="*/ 94 w 200"/>
                  <a:gd name="T81" fmla="*/ 84 h 122"/>
                  <a:gd name="T82" fmla="*/ 108 w 200"/>
                  <a:gd name="T83" fmla="*/ 92 h 122"/>
                  <a:gd name="T84" fmla="*/ 120 w 200"/>
                  <a:gd name="T85" fmla="*/ 84 h 122"/>
                  <a:gd name="T86" fmla="*/ 136 w 200"/>
                  <a:gd name="T87" fmla="*/ 92 h 122"/>
                  <a:gd name="T88" fmla="*/ 120 w 200"/>
                  <a:gd name="T89" fmla="*/ 84 h 122"/>
                  <a:gd name="T90" fmla="*/ 122 w 200"/>
                  <a:gd name="T91" fmla="*/ 66 h 122"/>
                  <a:gd name="T92" fmla="*/ 142 w 200"/>
                  <a:gd name="T93" fmla="*/ 76 h 122"/>
                  <a:gd name="T94" fmla="*/ 110 w 200"/>
                  <a:gd name="T95" fmla="*/ 76 h 122"/>
                  <a:gd name="T96" fmla="*/ 94 w 200"/>
                  <a:gd name="T97" fmla="*/ 66 h 122"/>
                  <a:gd name="T98" fmla="*/ 110 w 200"/>
                  <a:gd name="T99" fmla="*/ 76 h 122"/>
                  <a:gd name="T100" fmla="*/ 94 w 200"/>
                  <a:gd name="T101" fmla="*/ 42 h 122"/>
                  <a:gd name="T102" fmla="*/ 112 w 200"/>
                  <a:gd name="T103" fmla="*/ 58 h 122"/>
                  <a:gd name="T104" fmla="*/ 36 w 200"/>
                  <a:gd name="T105" fmla="*/ 42 h 122"/>
                  <a:gd name="T106" fmla="*/ 14 w 200"/>
                  <a:gd name="T107" fmla="*/ 58 h 122"/>
                  <a:gd name="T108" fmla="*/ 36 w 200"/>
                  <a:gd name="T109" fmla="*/ 42 h 122"/>
                  <a:gd name="T110" fmla="*/ 40 w 200"/>
                  <a:gd name="T111" fmla="*/ 100 h 122"/>
                  <a:gd name="T112" fmla="*/ 28 w 200"/>
                  <a:gd name="T113" fmla="*/ 112 h 122"/>
                  <a:gd name="T114" fmla="*/ 114 w 200"/>
                  <a:gd name="T115" fmla="*/ 112 h 122"/>
                  <a:gd name="T116" fmla="*/ 134 w 200"/>
                  <a:gd name="T117" fmla="*/ 100 h 122"/>
                  <a:gd name="T118" fmla="*/ 114 w 200"/>
                  <a:gd name="T119" fmla="*/ 112 h 122"/>
                  <a:gd name="T120" fmla="*/ 122 w 200"/>
                  <a:gd name="T121" fmla="*/ 58 h 122"/>
                  <a:gd name="T122" fmla="*/ 152 w 200"/>
                  <a:gd name="T123"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122">
                    <a:moveTo>
                      <a:pt x="188" y="0"/>
                    </a:moveTo>
                    <a:lnTo>
                      <a:pt x="188" y="0"/>
                    </a:lnTo>
                    <a:lnTo>
                      <a:pt x="184" y="2"/>
                    </a:lnTo>
                    <a:lnTo>
                      <a:pt x="180" y="4"/>
                    </a:lnTo>
                    <a:lnTo>
                      <a:pt x="170" y="4"/>
                    </a:lnTo>
                    <a:lnTo>
                      <a:pt x="156" y="30"/>
                    </a:lnTo>
                    <a:lnTo>
                      <a:pt x="0" y="30"/>
                    </a:lnTo>
                    <a:lnTo>
                      <a:pt x="20" y="122"/>
                    </a:lnTo>
                    <a:lnTo>
                      <a:pt x="138" y="122"/>
                    </a:lnTo>
                    <a:lnTo>
                      <a:pt x="176" y="14"/>
                    </a:lnTo>
                    <a:lnTo>
                      <a:pt x="180" y="14"/>
                    </a:lnTo>
                    <a:lnTo>
                      <a:pt x="180" y="14"/>
                    </a:lnTo>
                    <a:lnTo>
                      <a:pt x="184" y="20"/>
                    </a:lnTo>
                    <a:lnTo>
                      <a:pt x="188" y="20"/>
                    </a:lnTo>
                    <a:lnTo>
                      <a:pt x="188" y="20"/>
                    </a:lnTo>
                    <a:lnTo>
                      <a:pt x="192" y="20"/>
                    </a:lnTo>
                    <a:lnTo>
                      <a:pt x="196" y="18"/>
                    </a:lnTo>
                    <a:lnTo>
                      <a:pt x="198" y="14"/>
                    </a:lnTo>
                    <a:lnTo>
                      <a:pt x="200" y="10"/>
                    </a:lnTo>
                    <a:lnTo>
                      <a:pt x="200" y="10"/>
                    </a:lnTo>
                    <a:lnTo>
                      <a:pt x="198" y="6"/>
                    </a:lnTo>
                    <a:lnTo>
                      <a:pt x="196" y="2"/>
                    </a:lnTo>
                    <a:lnTo>
                      <a:pt x="192" y="0"/>
                    </a:lnTo>
                    <a:lnTo>
                      <a:pt x="188" y="0"/>
                    </a:lnTo>
                    <a:lnTo>
                      <a:pt x="188" y="0"/>
                    </a:lnTo>
                    <a:close/>
                    <a:moveTo>
                      <a:pt x="20" y="84"/>
                    </a:moveTo>
                    <a:lnTo>
                      <a:pt x="40" y="84"/>
                    </a:lnTo>
                    <a:lnTo>
                      <a:pt x="40" y="92"/>
                    </a:lnTo>
                    <a:lnTo>
                      <a:pt x="22" y="92"/>
                    </a:lnTo>
                    <a:lnTo>
                      <a:pt x="20" y="84"/>
                    </a:lnTo>
                    <a:close/>
                    <a:moveTo>
                      <a:pt x="70" y="76"/>
                    </a:moveTo>
                    <a:lnTo>
                      <a:pt x="70" y="66"/>
                    </a:lnTo>
                    <a:lnTo>
                      <a:pt x="86" y="66"/>
                    </a:lnTo>
                    <a:lnTo>
                      <a:pt x="86" y="76"/>
                    </a:lnTo>
                    <a:lnTo>
                      <a:pt x="70" y="76"/>
                    </a:lnTo>
                    <a:close/>
                    <a:moveTo>
                      <a:pt x="86" y="84"/>
                    </a:moveTo>
                    <a:lnTo>
                      <a:pt x="86" y="92"/>
                    </a:lnTo>
                    <a:lnTo>
                      <a:pt x="70" y="92"/>
                    </a:lnTo>
                    <a:lnTo>
                      <a:pt x="70" y="84"/>
                    </a:lnTo>
                    <a:lnTo>
                      <a:pt x="86" y="84"/>
                    </a:lnTo>
                    <a:close/>
                    <a:moveTo>
                      <a:pt x="70" y="58"/>
                    </a:moveTo>
                    <a:lnTo>
                      <a:pt x="70" y="42"/>
                    </a:lnTo>
                    <a:lnTo>
                      <a:pt x="86" y="42"/>
                    </a:lnTo>
                    <a:lnTo>
                      <a:pt x="86" y="58"/>
                    </a:lnTo>
                    <a:lnTo>
                      <a:pt x="70" y="58"/>
                    </a:lnTo>
                    <a:close/>
                    <a:moveTo>
                      <a:pt x="62" y="58"/>
                    </a:moveTo>
                    <a:lnTo>
                      <a:pt x="44" y="58"/>
                    </a:lnTo>
                    <a:lnTo>
                      <a:pt x="42" y="42"/>
                    </a:lnTo>
                    <a:lnTo>
                      <a:pt x="62" y="42"/>
                    </a:lnTo>
                    <a:lnTo>
                      <a:pt x="62" y="58"/>
                    </a:lnTo>
                    <a:close/>
                    <a:moveTo>
                      <a:pt x="62" y="66"/>
                    </a:moveTo>
                    <a:lnTo>
                      <a:pt x="62" y="76"/>
                    </a:lnTo>
                    <a:lnTo>
                      <a:pt x="44" y="76"/>
                    </a:lnTo>
                    <a:lnTo>
                      <a:pt x="44" y="66"/>
                    </a:lnTo>
                    <a:lnTo>
                      <a:pt x="62" y="66"/>
                    </a:lnTo>
                    <a:close/>
                    <a:moveTo>
                      <a:pt x="38" y="76"/>
                    </a:moveTo>
                    <a:lnTo>
                      <a:pt x="18" y="76"/>
                    </a:lnTo>
                    <a:lnTo>
                      <a:pt x="16" y="66"/>
                    </a:lnTo>
                    <a:lnTo>
                      <a:pt x="38" y="66"/>
                    </a:lnTo>
                    <a:lnTo>
                      <a:pt x="38" y="76"/>
                    </a:lnTo>
                    <a:close/>
                    <a:moveTo>
                      <a:pt x="46" y="84"/>
                    </a:moveTo>
                    <a:lnTo>
                      <a:pt x="62" y="84"/>
                    </a:lnTo>
                    <a:lnTo>
                      <a:pt x="62" y="92"/>
                    </a:lnTo>
                    <a:lnTo>
                      <a:pt x="46" y="92"/>
                    </a:lnTo>
                    <a:lnTo>
                      <a:pt x="46" y="84"/>
                    </a:lnTo>
                    <a:close/>
                    <a:moveTo>
                      <a:pt x="62" y="100"/>
                    </a:moveTo>
                    <a:lnTo>
                      <a:pt x="62" y="112"/>
                    </a:lnTo>
                    <a:lnTo>
                      <a:pt x="48" y="112"/>
                    </a:lnTo>
                    <a:lnTo>
                      <a:pt x="46" y="100"/>
                    </a:lnTo>
                    <a:lnTo>
                      <a:pt x="62" y="100"/>
                    </a:lnTo>
                    <a:close/>
                    <a:moveTo>
                      <a:pt x="70" y="100"/>
                    </a:moveTo>
                    <a:lnTo>
                      <a:pt x="86" y="100"/>
                    </a:lnTo>
                    <a:lnTo>
                      <a:pt x="86" y="112"/>
                    </a:lnTo>
                    <a:lnTo>
                      <a:pt x="70" y="112"/>
                    </a:lnTo>
                    <a:lnTo>
                      <a:pt x="70" y="100"/>
                    </a:lnTo>
                    <a:close/>
                    <a:moveTo>
                      <a:pt x="94" y="100"/>
                    </a:moveTo>
                    <a:lnTo>
                      <a:pt x="108" y="100"/>
                    </a:lnTo>
                    <a:lnTo>
                      <a:pt x="106" y="112"/>
                    </a:lnTo>
                    <a:lnTo>
                      <a:pt x="94" y="112"/>
                    </a:lnTo>
                    <a:lnTo>
                      <a:pt x="94" y="100"/>
                    </a:lnTo>
                    <a:close/>
                    <a:moveTo>
                      <a:pt x="94" y="92"/>
                    </a:moveTo>
                    <a:lnTo>
                      <a:pt x="94" y="84"/>
                    </a:lnTo>
                    <a:lnTo>
                      <a:pt x="110" y="84"/>
                    </a:lnTo>
                    <a:lnTo>
                      <a:pt x="108" y="92"/>
                    </a:lnTo>
                    <a:lnTo>
                      <a:pt x="94" y="92"/>
                    </a:lnTo>
                    <a:close/>
                    <a:moveTo>
                      <a:pt x="120" y="84"/>
                    </a:moveTo>
                    <a:lnTo>
                      <a:pt x="140" y="84"/>
                    </a:lnTo>
                    <a:lnTo>
                      <a:pt x="136" y="92"/>
                    </a:lnTo>
                    <a:lnTo>
                      <a:pt x="118" y="92"/>
                    </a:lnTo>
                    <a:lnTo>
                      <a:pt x="120" y="84"/>
                    </a:lnTo>
                    <a:close/>
                    <a:moveTo>
                      <a:pt x="120" y="76"/>
                    </a:moveTo>
                    <a:lnTo>
                      <a:pt x="122" y="66"/>
                    </a:lnTo>
                    <a:lnTo>
                      <a:pt x="144" y="66"/>
                    </a:lnTo>
                    <a:lnTo>
                      <a:pt x="142" y="76"/>
                    </a:lnTo>
                    <a:lnTo>
                      <a:pt x="120" y="76"/>
                    </a:lnTo>
                    <a:close/>
                    <a:moveTo>
                      <a:pt x="110" y="76"/>
                    </a:moveTo>
                    <a:lnTo>
                      <a:pt x="94" y="76"/>
                    </a:lnTo>
                    <a:lnTo>
                      <a:pt x="94" y="66"/>
                    </a:lnTo>
                    <a:lnTo>
                      <a:pt x="112" y="66"/>
                    </a:lnTo>
                    <a:lnTo>
                      <a:pt x="110" y="76"/>
                    </a:lnTo>
                    <a:close/>
                    <a:moveTo>
                      <a:pt x="94" y="58"/>
                    </a:moveTo>
                    <a:lnTo>
                      <a:pt x="94" y="42"/>
                    </a:lnTo>
                    <a:lnTo>
                      <a:pt x="114" y="42"/>
                    </a:lnTo>
                    <a:lnTo>
                      <a:pt x="112" y="58"/>
                    </a:lnTo>
                    <a:lnTo>
                      <a:pt x="94" y="58"/>
                    </a:lnTo>
                    <a:close/>
                    <a:moveTo>
                      <a:pt x="36" y="42"/>
                    </a:moveTo>
                    <a:lnTo>
                      <a:pt x="38" y="58"/>
                    </a:lnTo>
                    <a:lnTo>
                      <a:pt x="14" y="58"/>
                    </a:lnTo>
                    <a:lnTo>
                      <a:pt x="12" y="42"/>
                    </a:lnTo>
                    <a:lnTo>
                      <a:pt x="36" y="42"/>
                    </a:lnTo>
                    <a:close/>
                    <a:moveTo>
                      <a:pt x="24" y="100"/>
                    </a:moveTo>
                    <a:lnTo>
                      <a:pt x="40" y="100"/>
                    </a:lnTo>
                    <a:lnTo>
                      <a:pt x="42" y="112"/>
                    </a:lnTo>
                    <a:lnTo>
                      <a:pt x="28" y="112"/>
                    </a:lnTo>
                    <a:lnTo>
                      <a:pt x="24" y="100"/>
                    </a:lnTo>
                    <a:close/>
                    <a:moveTo>
                      <a:pt x="114" y="112"/>
                    </a:moveTo>
                    <a:lnTo>
                      <a:pt x="116" y="100"/>
                    </a:lnTo>
                    <a:lnTo>
                      <a:pt x="134" y="100"/>
                    </a:lnTo>
                    <a:lnTo>
                      <a:pt x="132" y="112"/>
                    </a:lnTo>
                    <a:lnTo>
                      <a:pt x="114" y="112"/>
                    </a:lnTo>
                    <a:close/>
                    <a:moveTo>
                      <a:pt x="148" y="58"/>
                    </a:moveTo>
                    <a:lnTo>
                      <a:pt x="122" y="58"/>
                    </a:lnTo>
                    <a:lnTo>
                      <a:pt x="126" y="42"/>
                    </a:lnTo>
                    <a:lnTo>
                      <a:pt x="152" y="42"/>
                    </a:lnTo>
                    <a:lnTo>
                      <a:pt x="14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1" name="Freeform 22"/>
              <p:cNvSpPr>
                <a:spLocks/>
              </p:cNvSpPr>
              <p:nvPr/>
            </p:nvSpPr>
            <p:spPr bwMode="auto">
              <a:xfrm>
                <a:off x="209550" y="2562225"/>
                <a:ext cx="41275" cy="41275"/>
              </a:xfrm>
              <a:custGeom>
                <a:avLst/>
                <a:gdLst>
                  <a:gd name="T0" fmla="*/ 12 w 26"/>
                  <a:gd name="T1" fmla="*/ 0 h 26"/>
                  <a:gd name="T2" fmla="*/ 12 w 26"/>
                  <a:gd name="T3" fmla="*/ 0 h 26"/>
                  <a:gd name="T4" fmla="*/ 8 w 26"/>
                  <a:gd name="T5" fmla="*/ 0 h 26"/>
                  <a:gd name="T6" fmla="*/ 4 w 26"/>
                  <a:gd name="T7" fmla="*/ 4 h 26"/>
                  <a:gd name="T8" fmla="*/ 2 w 26"/>
                  <a:gd name="T9" fmla="*/ 8 h 26"/>
                  <a:gd name="T10" fmla="*/ 0 w 26"/>
                  <a:gd name="T11" fmla="*/ 12 h 26"/>
                  <a:gd name="T12" fmla="*/ 0 w 26"/>
                  <a:gd name="T13" fmla="*/ 12 h 26"/>
                  <a:gd name="T14" fmla="*/ 2 w 26"/>
                  <a:gd name="T15" fmla="*/ 18 h 26"/>
                  <a:gd name="T16" fmla="*/ 4 w 26"/>
                  <a:gd name="T17" fmla="*/ 22 h 26"/>
                  <a:gd name="T18" fmla="*/ 8 w 26"/>
                  <a:gd name="T19" fmla="*/ 24 h 26"/>
                  <a:gd name="T20" fmla="*/ 12 w 26"/>
                  <a:gd name="T21" fmla="*/ 26 h 26"/>
                  <a:gd name="T22" fmla="*/ 12 w 26"/>
                  <a:gd name="T23" fmla="*/ 26 h 26"/>
                  <a:gd name="T24" fmla="*/ 18 w 26"/>
                  <a:gd name="T25" fmla="*/ 24 h 26"/>
                  <a:gd name="T26" fmla="*/ 22 w 26"/>
                  <a:gd name="T27" fmla="*/ 22 h 26"/>
                  <a:gd name="T28" fmla="*/ 24 w 26"/>
                  <a:gd name="T29" fmla="*/ 18 h 26"/>
                  <a:gd name="T30" fmla="*/ 26 w 26"/>
                  <a:gd name="T31" fmla="*/ 12 h 26"/>
                  <a:gd name="T32" fmla="*/ 26 w 26"/>
                  <a:gd name="T33" fmla="*/ 12 h 26"/>
                  <a:gd name="T34" fmla="*/ 24 w 26"/>
                  <a:gd name="T35" fmla="*/ 8 h 26"/>
                  <a:gd name="T36" fmla="*/ 22 w 26"/>
                  <a:gd name="T37" fmla="*/ 4 h 26"/>
                  <a:gd name="T38" fmla="*/ 18 w 26"/>
                  <a:gd name="T39" fmla="*/ 0 h 26"/>
                  <a:gd name="T40" fmla="*/ 12 w 26"/>
                  <a:gd name="T41" fmla="*/ 0 h 26"/>
                  <a:gd name="T42" fmla="*/ 12 w 26"/>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6">
                    <a:moveTo>
                      <a:pt x="12" y="0"/>
                    </a:moveTo>
                    <a:lnTo>
                      <a:pt x="12" y="0"/>
                    </a:lnTo>
                    <a:lnTo>
                      <a:pt x="8" y="0"/>
                    </a:lnTo>
                    <a:lnTo>
                      <a:pt x="4" y="4"/>
                    </a:lnTo>
                    <a:lnTo>
                      <a:pt x="2" y="8"/>
                    </a:lnTo>
                    <a:lnTo>
                      <a:pt x="0" y="12"/>
                    </a:lnTo>
                    <a:lnTo>
                      <a:pt x="0" y="12"/>
                    </a:lnTo>
                    <a:lnTo>
                      <a:pt x="2" y="18"/>
                    </a:lnTo>
                    <a:lnTo>
                      <a:pt x="4" y="22"/>
                    </a:lnTo>
                    <a:lnTo>
                      <a:pt x="8" y="24"/>
                    </a:lnTo>
                    <a:lnTo>
                      <a:pt x="12" y="26"/>
                    </a:lnTo>
                    <a:lnTo>
                      <a:pt x="12" y="26"/>
                    </a:lnTo>
                    <a:lnTo>
                      <a:pt x="18" y="24"/>
                    </a:lnTo>
                    <a:lnTo>
                      <a:pt x="22" y="22"/>
                    </a:lnTo>
                    <a:lnTo>
                      <a:pt x="24" y="18"/>
                    </a:lnTo>
                    <a:lnTo>
                      <a:pt x="26" y="12"/>
                    </a:lnTo>
                    <a:lnTo>
                      <a:pt x="26" y="12"/>
                    </a:lnTo>
                    <a:lnTo>
                      <a:pt x="24" y="8"/>
                    </a:lnTo>
                    <a:lnTo>
                      <a:pt x="22" y="4"/>
                    </a:lnTo>
                    <a:lnTo>
                      <a:pt x="18" y="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23"/>
              <p:cNvSpPr>
                <a:spLocks/>
              </p:cNvSpPr>
              <p:nvPr/>
            </p:nvSpPr>
            <p:spPr bwMode="auto">
              <a:xfrm>
                <a:off x="88900" y="2562225"/>
                <a:ext cx="41275" cy="41275"/>
              </a:xfrm>
              <a:custGeom>
                <a:avLst/>
                <a:gdLst>
                  <a:gd name="T0" fmla="*/ 12 w 26"/>
                  <a:gd name="T1" fmla="*/ 0 h 26"/>
                  <a:gd name="T2" fmla="*/ 12 w 26"/>
                  <a:gd name="T3" fmla="*/ 0 h 26"/>
                  <a:gd name="T4" fmla="*/ 8 w 26"/>
                  <a:gd name="T5" fmla="*/ 0 h 26"/>
                  <a:gd name="T6" fmla="*/ 4 w 26"/>
                  <a:gd name="T7" fmla="*/ 4 h 26"/>
                  <a:gd name="T8" fmla="*/ 0 w 26"/>
                  <a:gd name="T9" fmla="*/ 8 h 26"/>
                  <a:gd name="T10" fmla="*/ 0 w 26"/>
                  <a:gd name="T11" fmla="*/ 12 h 26"/>
                  <a:gd name="T12" fmla="*/ 0 w 26"/>
                  <a:gd name="T13" fmla="*/ 12 h 26"/>
                  <a:gd name="T14" fmla="*/ 0 w 26"/>
                  <a:gd name="T15" fmla="*/ 18 h 26"/>
                  <a:gd name="T16" fmla="*/ 4 w 26"/>
                  <a:gd name="T17" fmla="*/ 22 h 26"/>
                  <a:gd name="T18" fmla="*/ 8 w 26"/>
                  <a:gd name="T19" fmla="*/ 24 h 26"/>
                  <a:gd name="T20" fmla="*/ 12 w 26"/>
                  <a:gd name="T21" fmla="*/ 26 h 26"/>
                  <a:gd name="T22" fmla="*/ 12 w 26"/>
                  <a:gd name="T23" fmla="*/ 26 h 26"/>
                  <a:gd name="T24" fmla="*/ 18 w 26"/>
                  <a:gd name="T25" fmla="*/ 24 h 26"/>
                  <a:gd name="T26" fmla="*/ 22 w 26"/>
                  <a:gd name="T27" fmla="*/ 22 h 26"/>
                  <a:gd name="T28" fmla="*/ 24 w 26"/>
                  <a:gd name="T29" fmla="*/ 18 h 26"/>
                  <a:gd name="T30" fmla="*/ 26 w 26"/>
                  <a:gd name="T31" fmla="*/ 12 h 26"/>
                  <a:gd name="T32" fmla="*/ 26 w 26"/>
                  <a:gd name="T33" fmla="*/ 12 h 26"/>
                  <a:gd name="T34" fmla="*/ 24 w 26"/>
                  <a:gd name="T35" fmla="*/ 8 h 26"/>
                  <a:gd name="T36" fmla="*/ 22 w 26"/>
                  <a:gd name="T37" fmla="*/ 4 h 26"/>
                  <a:gd name="T38" fmla="*/ 18 w 26"/>
                  <a:gd name="T39" fmla="*/ 0 h 26"/>
                  <a:gd name="T40" fmla="*/ 12 w 26"/>
                  <a:gd name="T41" fmla="*/ 0 h 26"/>
                  <a:gd name="T42" fmla="*/ 12 w 26"/>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6">
                    <a:moveTo>
                      <a:pt x="12" y="0"/>
                    </a:moveTo>
                    <a:lnTo>
                      <a:pt x="12" y="0"/>
                    </a:lnTo>
                    <a:lnTo>
                      <a:pt x="8" y="0"/>
                    </a:lnTo>
                    <a:lnTo>
                      <a:pt x="4" y="4"/>
                    </a:lnTo>
                    <a:lnTo>
                      <a:pt x="0" y="8"/>
                    </a:lnTo>
                    <a:lnTo>
                      <a:pt x="0" y="12"/>
                    </a:lnTo>
                    <a:lnTo>
                      <a:pt x="0" y="12"/>
                    </a:lnTo>
                    <a:lnTo>
                      <a:pt x="0" y="18"/>
                    </a:lnTo>
                    <a:lnTo>
                      <a:pt x="4" y="22"/>
                    </a:lnTo>
                    <a:lnTo>
                      <a:pt x="8" y="24"/>
                    </a:lnTo>
                    <a:lnTo>
                      <a:pt x="12" y="26"/>
                    </a:lnTo>
                    <a:lnTo>
                      <a:pt x="12" y="26"/>
                    </a:lnTo>
                    <a:lnTo>
                      <a:pt x="18" y="24"/>
                    </a:lnTo>
                    <a:lnTo>
                      <a:pt x="22" y="22"/>
                    </a:lnTo>
                    <a:lnTo>
                      <a:pt x="24" y="18"/>
                    </a:lnTo>
                    <a:lnTo>
                      <a:pt x="26" y="12"/>
                    </a:lnTo>
                    <a:lnTo>
                      <a:pt x="26" y="12"/>
                    </a:lnTo>
                    <a:lnTo>
                      <a:pt x="24" y="8"/>
                    </a:lnTo>
                    <a:lnTo>
                      <a:pt x="22" y="4"/>
                    </a:lnTo>
                    <a:lnTo>
                      <a:pt x="18" y="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59" name="Group 58"/>
            <p:cNvGrpSpPr>
              <a:grpSpLocks noChangeAspect="1"/>
            </p:cNvGrpSpPr>
            <p:nvPr/>
          </p:nvGrpSpPr>
          <p:grpSpPr>
            <a:xfrm>
              <a:off x="2213848" y="5433787"/>
              <a:ext cx="137160" cy="91440"/>
              <a:chOff x="536575" y="2384425"/>
              <a:chExt cx="295275" cy="196850"/>
            </a:xfrm>
            <a:solidFill>
              <a:schemeClr val="bg1"/>
            </a:solidFill>
          </p:grpSpPr>
          <p:sp>
            <p:nvSpPr>
              <p:cNvPr id="166" name="Freeform 24"/>
              <p:cNvSpPr>
                <a:spLocks/>
              </p:cNvSpPr>
              <p:nvPr/>
            </p:nvSpPr>
            <p:spPr bwMode="auto">
              <a:xfrm>
                <a:off x="685800" y="2384425"/>
                <a:ext cx="130175" cy="177800"/>
              </a:xfrm>
              <a:custGeom>
                <a:avLst/>
                <a:gdLst>
                  <a:gd name="T0" fmla="*/ 0 w 82"/>
                  <a:gd name="T1" fmla="*/ 4 h 112"/>
                  <a:gd name="T2" fmla="*/ 0 w 82"/>
                  <a:gd name="T3" fmla="*/ 4 h 112"/>
                  <a:gd name="T4" fmla="*/ 4 w 82"/>
                  <a:gd name="T5" fmla="*/ 2 h 112"/>
                  <a:gd name="T6" fmla="*/ 12 w 82"/>
                  <a:gd name="T7" fmla="*/ 0 h 112"/>
                  <a:gd name="T8" fmla="*/ 26 w 82"/>
                  <a:gd name="T9" fmla="*/ 0 h 112"/>
                  <a:gd name="T10" fmla="*/ 46 w 82"/>
                  <a:gd name="T11" fmla="*/ 2 h 112"/>
                  <a:gd name="T12" fmla="*/ 46 w 82"/>
                  <a:gd name="T13" fmla="*/ 2 h 112"/>
                  <a:gd name="T14" fmla="*/ 76 w 82"/>
                  <a:gd name="T15" fmla="*/ 10 h 112"/>
                  <a:gd name="T16" fmla="*/ 82 w 82"/>
                  <a:gd name="T17" fmla="*/ 10 h 112"/>
                  <a:gd name="T18" fmla="*/ 82 w 82"/>
                  <a:gd name="T19" fmla="*/ 112 h 112"/>
                  <a:gd name="T20" fmla="*/ 82 w 82"/>
                  <a:gd name="T21" fmla="*/ 112 h 112"/>
                  <a:gd name="T22" fmla="*/ 72 w 82"/>
                  <a:gd name="T23" fmla="*/ 110 h 112"/>
                  <a:gd name="T24" fmla="*/ 58 w 82"/>
                  <a:gd name="T25" fmla="*/ 108 h 112"/>
                  <a:gd name="T26" fmla="*/ 40 w 82"/>
                  <a:gd name="T27" fmla="*/ 102 h 112"/>
                  <a:gd name="T28" fmla="*/ 40 w 82"/>
                  <a:gd name="T29" fmla="*/ 102 h 112"/>
                  <a:gd name="T30" fmla="*/ 32 w 82"/>
                  <a:gd name="T31" fmla="*/ 100 h 112"/>
                  <a:gd name="T32" fmla="*/ 26 w 82"/>
                  <a:gd name="T33" fmla="*/ 100 h 112"/>
                  <a:gd name="T34" fmla="*/ 12 w 82"/>
                  <a:gd name="T35" fmla="*/ 100 h 112"/>
                  <a:gd name="T36" fmla="*/ 0 w 82"/>
                  <a:gd name="T37" fmla="*/ 104 h 112"/>
                  <a:gd name="T38" fmla="*/ 0 w 82"/>
                  <a:gd name="T39"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12">
                    <a:moveTo>
                      <a:pt x="0" y="4"/>
                    </a:moveTo>
                    <a:lnTo>
                      <a:pt x="0" y="4"/>
                    </a:lnTo>
                    <a:lnTo>
                      <a:pt x="4" y="2"/>
                    </a:lnTo>
                    <a:lnTo>
                      <a:pt x="12" y="0"/>
                    </a:lnTo>
                    <a:lnTo>
                      <a:pt x="26" y="0"/>
                    </a:lnTo>
                    <a:lnTo>
                      <a:pt x="46" y="2"/>
                    </a:lnTo>
                    <a:lnTo>
                      <a:pt x="46" y="2"/>
                    </a:lnTo>
                    <a:lnTo>
                      <a:pt x="76" y="10"/>
                    </a:lnTo>
                    <a:lnTo>
                      <a:pt x="82" y="10"/>
                    </a:lnTo>
                    <a:lnTo>
                      <a:pt x="82" y="112"/>
                    </a:lnTo>
                    <a:lnTo>
                      <a:pt x="82" y="112"/>
                    </a:lnTo>
                    <a:lnTo>
                      <a:pt x="72" y="110"/>
                    </a:lnTo>
                    <a:lnTo>
                      <a:pt x="58" y="108"/>
                    </a:lnTo>
                    <a:lnTo>
                      <a:pt x="40" y="102"/>
                    </a:lnTo>
                    <a:lnTo>
                      <a:pt x="40" y="102"/>
                    </a:lnTo>
                    <a:lnTo>
                      <a:pt x="32" y="100"/>
                    </a:lnTo>
                    <a:lnTo>
                      <a:pt x="26" y="100"/>
                    </a:lnTo>
                    <a:lnTo>
                      <a:pt x="12" y="100"/>
                    </a:lnTo>
                    <a:lnTo>
                      <a:pt x="0" y="10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7" name="Freeform 25"/>
              <p:cNvSpPr>
                <a:spLocks/>
              </p:cNvSpPr>
              <p:nvPr/>
            </p:nvSpPr>
            <p:spPr bwMode="auto">
              <a:xfrm>
                <a:off x="685800" y="2400300"/>
                <a:ext cx="146050" cy="180975"/>
              </a:xfrm>
              <a:custGeom>
                <a:avLst/>
                <a:gdLst>
                  <a:gd name="T0" fmla="*/ 92 w 92"/>
                  <a:gd name="T1" fmla="*/ 0 h 114"/>
                  <a:gd name="T2" fmla="*/ 92 w 92"/>
                  <a:gd name="T3" fmla="*/ 114 h 114"/>
                  <a:gd name="T4" fmla="*/ 92 w 92"/>
                  <a:gd name="T5" fmla="*/ 114 h 114"/>
                  <a:gd name="T6" fmla="*/ 80 w 92"/>
                  <a:gd name="T7" fmla="*/ 114 h 114"/>
                  <a:gd name="T8" fmla="*/ 66 w 92"/>
                  <a:gd name="T9" fmla="*/ 110 h 114"/>
                  <a:gd name="T10" fmla="*/ 44 w 92"/>
                  <a:gd name="T11" fmla="*/ 104 h 114"/>
                  <a:gd name="T12" fmla="*/ 44 w 92"/>
                  <a:gd name="T13" fmla="*/ 104 h 114"/>
                  <a:gd name="T14" fmla="*/ 36 w 92"/>
                  <a:gd name="T15" fmla="*/ 102 h 114"/>
                  <a:gd name="T16" fmla="*/ 28 w 92"/>
                  <a:gd name="T17" fmla="*/ 102 h 114"/>
                  <a:gd name="T18" fmla="*/ 14 w 92"/>
                  <a:gd name="T19" fmla="*/ 104 h 114"/>
                  <a:gd name="T20" fmla="*/ 4 w 92"/>
                  <a:gd name="T21" fmla="*/ 106 h 114"/>
                  <a:gd name="T22" fmla="*/ 0 w 92"/>
                  <a:gd name="T23" fmla="*/ 108 h 114"/>
                  <a:gd name="T24" fmla="*/ 0 w 92"/>
                  <a:gd name="T25" fmla="*/ 100 h 114"/>
                  <a:gd name="T26" fmla="*/ 0 w 92"/>
                  <a:gd name="T27" fmla="*/ 100 h 114"/>
                  <a:gd name="T28" fmla="*/ 4 w 92"/>
                  <a:gd name="T29" fmla="*/ 98 h 114"/>
                  <a:gd name="T30" fmla="*/ 14 w 92"/>
                  <a:gd name="T31" fmla="*/ 96 h 114"/>
                  <a:gd name="T32" fmla="*/ 26 w 92"/>
                  <a:gd name="T33" fmla="*/ 94 h 114"/>
                  <a:gd name="T34" fmla="*/ 34 w 92"/>
                  <a:gd name="T35" fmla="*/ 96 h 114"/>
                  <a:gd name="T36" fmla="*/ 42 w 92"/>
                  <a:gd name="T37" fmla="*/ 98 h 114"/>
                  <a:gd name="T38" fmla="*/ 42 w 92"/>
                  <a:gd name="T39" fmla="*/ 98 h 114"/>
                  <a:gd name="T40" fmla="*/ 62 w 92"/>
                  <a:gd name="T41" fmla="*/ 104 h 114"/>
                  <a:gd name="T42" fmla="*/ 76 w 92"/>
                  <a:gd name="T43" fmla="*/ 106 h 114"/>
                  <a:gd name="T44" fmla="*/ 88 w 92"/>
                  <a:gd name="T45" fmla="*/ 106 h 114"/>
                  <a:gd name="T46" fmla="*/ 88 w 92"/>
                  <a:gd name="T47" fmla="*/ 0 h 114"/>
                  <a:gd name="T48" fmla="*/ 92 w 92"/>
                  <a:gd name="T4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114">
                    <a:moveTo>
                      <a:pt x="92" y="0"/>
                    </a:moveTo>
                    <a:lnTo>
                      <a:pt x="92" y="114"/>
                    </a:lnTo>
                    <a:lnTo>
                      <a:pt x="92" y="114"/>
                    </a:lnTo>
                    <a:lnTo>
                      <a:pt x="80" y="114"/>
                    </a:lnTo>
                    <a:lnTo>
                      <a:pt x="66" y="110"/>
                    </a:lnTo>
                    <a:lnTo>
                      <a:pt x="44" y="104"/>
                    </a:lnTo>
                    <a:lnTo>
                      <a:pt x="44" y="104"/>
                    </a:lnTo>
                    <a:lnTo>
                      <a:pt x="36" y="102"/>
                    </a:lnTo>
                    <a:lnTo>
                      <a:pt x="28" y="102"/>
                    </a:lnTo>
                    <a:lnTo>
                      <a:pt x="14" y="104"/>
                    </a:lnTo>
                    <a:lnTo>
                      <a:pt x="4" y="106"/>
                    </a:lnTo>
                    <a:lnTo>
                      <a:pt x="0" y="108"/>
                    </a:lnTo>
                    <a:lnTo>
                      <a:pt x="0" y="100"/>
                    </a:lnTo>
                    <a:lnTo>
                      <a:pt x="0" y="100"/>
                    </a:lnTo>
                    <a:lnTo>
                      <a:pt x="4" y="98"/>
                    </a:lnTo>
                    <a:lnTo>
                      <a:pt x="14" y="96"/>
                    </a:lnTo>
                    <a:lnTo>
                      <a:pt x="26" y="94"/>
                    </a:lnTo>
                    <a:lnTo>
                      <a:pt x="34" y="96"/>
                    </a:lnTo>
                    <a:lnTo>
                      <a:pt x="42" y="98"/>
                    </a:lnTo>
                    <a:lnTo>
                      <a:pt x="42" y="98"/>
                    </a:lnTo>
                    <a:lnTo>
                      <a:pt x="62" y="104"/>
                    </a:lnTo>
                    <a:lnTo>
                      <a:pt x="76" y="106"/>
                    </a:lnTo>
                    <a:lnTo>
                      <a:pt x="88" y="106"/>
                    </a:lnTo>
                    <a:lnTo>
                      <a:pt x="88" y="0"/>
                    </a:lnTo>
                    <a:lnTo>
                      <a:pt x="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8" name="Freeform 26"/>
              <p:cNvSpPr>
                <a:spLocks/>
              </p:cNvSpPr>
              <p:nvPr/>
            </p:nvSpPr>
            <p:spPr bwMode="auto">
              <a:xfrm>
                <a:off x="536575" y="2400300"/>
                <a:ext cx="146050" cy="180975"/>
              </a:xfrm>
              <a:custGeom>
                <a:avLst/>
                <a:gdLst>
                  <a:gd name="T0" fmla="*/ 0 w 92"/>
                  <a:gd name="T1" fmla="*/ 0 h 114"/>
                  <a:gd name="T2" fmla="*/ 0 w 92"/>
                  <a:gd name="T3" fmla="*/ 114 h 114"/>
                  <a:gd name="T4" fmla="*/ 0 w 92"/>
                  <a:gd name="T5" fmla="*/ 114 h 114"/>
                  <a:gd name="T6" fmla="*/ 12 w 92"/>
                  <a:gd name="T7" fmla="*/ 114 h 114"/>
                  <a:gd name="T8" fmla="*/ 26 w 92"/>
                  <a:gd name="T9" fmla="*/ 110 h 114"/>
                  <a:gd name="T10" fmla="*/ 48 w 92"/>
                  <a:gd name="T11" fmla="*/ 104 h 114"/>
                  <a:gd name="T12" fmla="*/ 48 w 92"/>
                  <a:gd name="T13" fmla="*/ 104 h 114"/>
                  <a:gd name="T14" fmla="*/ 56 w 92"/>
                  <a:gd name="T15" fmla="*/ 102 h 114"/>
                  <a:gd name="T16" fmla="*/ 64 w 92"/>
                  <a:gd name="T17" fmla="*/ 102 h 114"/>
                  <a:gd name="T18" fmla="*/ 78 w 92"/>
                  <a:gd name="T19" fmla="*/ 104 h 114"/>
                  <a:gd name="T20" fmla="*/ 88 w 92"/>
                  <a:gd name="T21" fmla="*/ 106 h 114"/>
                  <a:gd name="T22" fmla="*/ 92 w 92"/>
                  <a:gd name="T23" fmla="*/ 108 h 114"/>
                  <a:gd name="T24" fmla="*/ 92 w 92"/>
                  <a:gd name="T25" fmla="*/ 100 h 114"/>
                  <a:gd name="T26" fmla="*/ 92 w 92"/>
                  <a:gd name="T27" fmla="*/ 100 h 114"/>
                  <a:gd name="T28" fmla="*/ 88 w 92"/>
                  <a:gd name="T29" fmla="*/ 98 h 114"/>
                  <a:gd name="T30" fmla="*/ 78 w 92"/>
                  <a:gd name="T31" fmla="*/ 96 h 114"/>
                  <a:gd name="T32" fmla="*/ 66 w 92"/>
                  <a:gd name="T33" fmla="*/ 94 h 114"/>
                  <a:gd name="T34" fmla="*/ 58 w 92"/>
                  <a:gd name="T35" fmla="*/ 96 h 114"/>
                  <a:gd name="T36" fmla="*/ 50 w 92"/>
                  <a:gd name="T37" fmla="*/ 98 h 114"/>
                  <a:gd name="T38" fmla="*/ 50 w 92"/>
                  <a:gd name="T39" fmla="*/ 98 h 114"/>
                  <a:gd name="T40" fmla="*/ 30 w 92"/>
                  <a:gd name="T41" fmla="*/ 104 h 114"/>
                  <a:gd name="T42" fmla="*/ 16 w 92"/>
                  <a:gd name="T43" fmla="*/ 106 h 114"/>
                  <a:gd name="T44" fmla="*/ 4 w 92"/>
                  <a:gd name="T45" fmla="*/ 106 h 114"/>
                  <a:gd name="T46" fmla="*/ 4 w 92"/>
                  <a:gd name="T47" fmla="*/ 0 h 114"/>
                  <a:gd name="T48" fmla="*/ 0 w 92"/>
                  <a:gd name="T4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114">
                    <a:moveTo>
                      <a:pt x="0" y="0"/>
                    </a:moveTo>
                    <a:lnTo>
                      <a:pt x="0" y="114"/>
                    </a:lnTo>
                    <a:lnTo>
                      <a:pt x="0" y="114"/>
                    </a:lnTo>
                    <a:lnTo>
                      <a:pt x="12" y="114"/>
                    </a:lnTo>
                    <a:lnTo>
                      <a:pt x="26" y="110"/>
                    </a:lnTo>
                    <a:lnTo>
                      <a:pt x="48" y="104"/>
                    </a:lnTo>
                    <a:lnTo>
                      <a:pt x="48" y="104"/>
                    </a:lnTo>
                    <a:lnTo>
                      <a:pt x="56" y="102"/>
                    </a:lnTo>
                    <a:lnTo>
                      <a:pt x="64" y="102"/>
                    </a:lnTo>
                    <a:lnTo>
                      <a:pt x="78" y="104"/>
                    </a:lnTo>
                    <a:lnTo>
                      <a:pt x="88" y="106"/>
                    </a:lnTo>
                    <a:lnTo>
                      <a:pt x="92" y="108"/>
                    </a:lnTo>
                    <a:lnTo>
                      <a:pt x="92" y="100"/>
                    </a:lnTo>
                    <a:lnTo>
                      <a:pt x="92" y="100"/>
                    </a:lnTo>
                    <a:lnTo>
                      <a:pt x="88" y="98"/>
                    </a:lnTo>
                    <a:lnTo>
                      <a:pt x="78" y="96"/>
                    </a:lnTo>
                    <a:lnTo>
                      <a:pt x="66" y="94"/>
                    </a:lnTo>
                    <a:lnTo>
                      <a:pt x="58" y="96"/>
                    </a:lnTo>
                    <a:lnTo>
                      <a:pt x="50" y="98"/>
                    </a:lnTo>
                    <a:lnTo>
                      <a:pt x="50" y="98"/>
                    </a:lnTo>
                    <a:lnTo>
                      <a:pt x="30" y="104"/>
                    </a:lnTo>
                    <a:lnTo>
                      <a:pt x="16" y="106"/>
                    </a:lnTo>
                    <a:lnTo>
                      <a:pt x="4" y="106"/>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9" name="Freeform 27"/>
              <p:cNvSpPr>
                <a:spLocks/>
              </p:cNvSpPr>
              <p:nvPr/>
            </p:nvSpPr>
            <p:spPr bwMode="auto">
              <a:xfrm>
                <a:off x="552450" y="2384425"/>
                <a:ext cx="130175" cy="177800"/>
              </a:xfrm>
              <a:custGeom>
                <a:avLst/>
                <a:gdLst>
                  <a:gd name="T0" fmla="*/ 62 w 82"/>
                  <a:gd name="T1" fmla="*/ 0 h 112"/>
                  <a:gd name="T2" fmla="*/ 62 w 82"/>
                  <a:gd name="T3" fmla="*/ 48 h 112"/>
                  <a:gd name="T4" fmla="*/ 52 w 82"/>
                  <a:gd name="T5" fmla="*/ 44 h 112"/>
                  <a:gd name="T6" fmla="*/ 42 w 82"/>
                  <a:gd name="T7" fmla="*/ 50 h 112"/>
                  <a:gd name="T8" fmla="*/ 42 w 82"/>
                  <a:gd name="T9" fmla="*/ 2 h 112"/>
                  <a:gd name="T10" fmla="*/ 42 w 82"/>
                  <a:gd name="T11" fmla="*/ 2 h 112"/>
                  <a:gd name="T12" fmla="*/ 36 w 82"/>
                  <a:gd name="T13" fmla="*/ 2 h 112"/>
                  <a:gd name="T14" fmla="*/ 36 w 82"/>
                  <a:gd name="T15" fmla="*/ 2 h 112"/>
                  <a:gd name="T16" fmla="*/ 6 w 82"/>
                  <a:gd name="T17" fmla="*/ 10 h 112"/>
                  <a:gd name="T18" fmla="*/ 0 w 82"/>
                  <a:gd name="T19" fmla="*/ 10 h 112"/>
                  <a:gd name="T20" fmla="*/ 0 w 82"/>
                  <a:gd name="T21" fmla="*/ 112 h 112"/>
                  <a:gd name="T22" fmla="*/ 0 w 82"/>
                  <a:gd name="T23" fmla="*/ 112 h 112"/>
                  <a:gd name="T24" fmla="*/ 10 w 82"/>
                  <a:gd name="T25" fmla="*/ 110 h 112"/>
                  <a:gd name="T26" fmla="*/ 24 w 82"/>
                  <a:gd name="T27" fmla="*/ 108 h 112"/>
                  <a:gd name="T28" fmla="*/ 42 w 82"/>
                  <a:gd name="T29" fmla="*/ 102 h 112"/>
                  <a:gd name="T30" fmla="*/ 42 w 82"/>
                  <a:gd name="T31" fmla="*/ 102 h 112"/>
                  <a:gd name="T32" fmla="*/ 50 w 82"/>
                  <a:gd name="T33" fmla="*/ 100 h 112"/>
                  <a:gd name="T34" fmla="*/ 56 w 82"/>
                  <a:gd name="T35" fmla="*/ 100 h 112"/>
                  <a:gd name="T36" fmla="*/ 68 w 82"/>
                  <a:gd name="T37" fmla="*/ 100 h 112"/>
                  <a:gd name="T38" fmla="*/ 82 w 82"/>
                  <a:gd name="T39" fmla="*/ 104 h 112"/>
                  <a:gd name="T40" fmla="*/ 82 w 82"/>
                  <a:gd name="T41" fmla="*/ 4 h 112"/>
                  <a:gd name="T42" fmla="*/ 82 w 82"/>
                  <a:gd name="T43" fmla="*/ 4 h 112"/>
                  <a:gd name="T44" fmla="*/ 76 w 82"/>
                  <a:gd name="T45" fmla="*/ 2 h 112"/>
                  <a:gd name="T46" fmla="*/ 62 w 82"/>
                  <a:gd name="T47" fmla="*/ 0 h 112"/>
                  <a:gd name="T48" fmla="*/ 62 w 82"/>
                  <a:gd name="T4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2">
                    <a:moveTo>
                      <a:pt x="62" y="0"/>
                    </a:moveTo>
                    <a:lnTo>
                      <a:pt x="62" y="48"/>
                    </a:lnTo>
                    <a:lnTo>
                      <a:pt x="52" y="44"/>
                    </a:lnTo>
                    <a:lnTo>
                      <a:pt x="42" y="50"/>
                    </a:lnTo>
                    <a:lnTo>
                      <a:pt x="42" y="2"/>
                    </a:lnTo>
                    <a:lnTo>
                      <a:pt x="42" y="2"/>
                    </a:lnTo>
                    <a:lnTo>
                      <a:pt x="36" y="2"/>
                    </a:lnTo>
                    <a:lnTo>
                      <a:pt x="36" y="2"/>
                    </a:lnTo>
                    <a:lnTo>
                      <a:pt x="6" y="10"/>
                    </a:lnTo>
                    <a:lnTo>
                      <a:pt x="0" y="10"/>
                    </a:lnTo>
                    <a:lnTo>
                      <a:pt x="0" y="112"/>
                    </a:lnTo>
                    <a:lnTo>
                      <a:pt x="0" y="112"/>
                    </a:lnTo>
                    <a:lnTo>
                      <a:pt x="10" y="110"/>
                    </a:lnTo>
                    <a:lnTo>
                      <a:pt x="24" y="108"/>
                    </a:lnTo>
                    <a:lnTo>
                      <a:pt x="42" y="102"/>
                    </a:lnTo>
                    <a:lnTo>
                      <a:pt x="42" y="102"/>
                    </a:lnTo>
                    <a:lnTo>
                      <a:pt x="50" y="100"/>
                    </a:lnTo>
                    <a:lnTo>
                      <a:pt x="56" y="100"/>
                    </a:lnTo>
                    <a:lnTo>
                      <a:pt x="68" y="100"/>
                    </a:lnTo>
                    <a:lnTo>
                      <a:pt x="82" y="104"/>
                    </a:lnTo>
                    <a:lnTo>
                      <a:pt x="82" y="4"/>
                    </a:lnTo>
                    <a:lnTo>
                      <a:pt x="82" y="4"/>
                    </a:lnTo>
                    <a:lnTo>
                      <a:pt x="76" y="2"/>
                    </a:lnTo>
                    <a:lnTo>
                      <a:pt x="62" y="0"/>
                    </a:lnTo>
                    <a:lnTo>
                      <a:pt x="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60" name="Group 59"/>
            <p:cNvGrpSpPr>
              <a:grpSpLocks noChangeAspect="1"/>
            </p:cNvGrpSpPr>
            <p:nvPr/>
          </p:nvGrpSpPr>
          <p:grpSpPr>
            <a:xfrm>
              <a:off x="2437686" y="5416071"/>
              <a:ext cx="137160" cy="126873"/>
              <a:chOff x="1044575" y="2362200"/>
              <a:chExt cx="254000" cy="234950"/>
            </a:xfrm>
            <a:solidFill>
              <a:schemeClr val="bg1"/>
            </a:solidFill>
          </p:grpSpPr>
          <p:sp>
            <p:nvSpPr>
              <p:cNvPr id="163" name="Freeform 28"/>
              <p:cNvSpPr>
                <a:spLocks/>
              </p:cNvSpPr>
              <p:nvPr/>
            </p:nvSpPr>
            <p:spPr bwMode="auto">
              <a:xfrm>
                <a:off x="1044575" y="2416175"/>
                <a:ext cx="254000" cy="79375"/>
              </a:xfrm>
              <a:custGeom>
                <a:avLst/>
                <a:gdLst>
                  <a:gd name="T0" fmla="*/ 100 w 160"/>
                  <a:gd name="T1" fmla="*/ 38 h 50"/>
                  <a:gd name="T2" fmla="*/ 160 w 160"/>
                  <a:gd name="T3" fmla="*/ 38 h 50"/>
                  <a:gd name="T4" fmla="*/ 160 w 160"/>
                  <a:gd name="T5" fmla="*/ 0 h 50"/>
                  <a:gd name="T6" fmla="*/ 0 w 160"/>
                  <a:gd name="T7" fmla="*/ 0 h 50"/>
                  <a:gd name="T8" fmla="*/ 0 w 160"/>
                  <a:gd name="T9" fmla="*/ 38 h 50"/>
                  <a:gd name="T10" fmla="*/ 58 w 160"/>
                  <a:gd name="T11" fmla="*/ 38 h 50"/>
                  <a:gd name="T12" fmla="*/ 64 w 160"/>
                  <a:gd name="T13" fmla="*/ 50 h 50"/>
                  <a:gd name="T14" fmla="*/ 94 w 160"/>
                  <a:gd name="T15" fmla="*/ 50 h 50"/>
                  <a:gd name="T16" fmla="*/ 100 w 160"/>
                  <a:gd name="T1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0">
                    <a:moveTo>
                      <a:pt x="100" y="38"/>
                    </a:moveTo>
                    <a:lnTo>
                      <a:pt x="160" y="38"/>
                    </a:lnTo>
                    <a:lnTo>
                      <a:pt x="160" y="0"/>
                    </a:lnTo>
                    <a:lnTo>
                      <a:pt x="0" y="0"/>
                    </a:lnTo>
                    <a:lnTo>
                      <a:pt x="0" y="38"/>
                    </a:lnTo>
                    <a:lnTo>
                      <a:pt x="58" y="38"/>
                    </a:lnTo>
                    <a:lnTo>
                      <a:pt x="64" y="50"/>
                    </a:lnTo>
                    <a:lnTo>
                      <a:pt x="94" y="50"/>
                    </a:lnTo>
                    <a:lnTo>
                      <a:pt x="10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4" name="Freeform 29"/>
              <p:cNvSpPr>
                <a:spLocks/>
              </p:cNvSpPr>
              <p:nvPr/>
            </p:nvSpPr>
            <p:spPr bwMode="auto">
              <a:xfrm>
                <a:off x="1044575" y="2486025"/>
                <a:ext cx="254000" cy="111125"/>
              </a:xfrm>
              <a:custGeom>
                <a:avLst/>
                <a:gdLst>
                  <a:gd name="T0" fmla="*/ 102 w 160"/>
                  <a:gd name="T1" fmla="*/ 0 h 70"/>
                  <a:gd name="T2" fmla="*/ 160 w 160"/>
                  <a:gd name="T3" fmla="*/ 0 h 70"/>
                  <a:gd name="T4" fmla="*/ 160 w 160"/>
                  <a:gd name="T5" fmla="*/ 70 h 70"/>
                  <a:gd name="T6" fmla="*/ 0 w 160"/>
                  <a:gd name="T7" fmla="*/ 70 h 70"/>
                  <a:gd name="T8" fmla="*/ 0 w 160"/>
                  <a:gd name="T9" fmla="*/ 0 h 70"/>
                  <a:gd name="T10" fmla="*/ 56 w 160"/>
                  <a:gd name="T11" fmla="*/ 0 h 70"/>
                  <a:gd name="T12" fmla="*/ 60 w 160"/>
                  <a:gd name="T13" fmla="*/ 12 h 70"/>
                  <a:gd name="T14" fmla="*/ 96 w 160"/>
                  <a:gd name="T15" fmla="*/ 12 h 70"/>
                  <a:gd name="T16" fmla="*/ 102 w 160"/>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70">
                    <a:moveTo>
                      <a:pt x="102" y="0"/>
                    </a:moveTo>
                    <a:lnTo>
                      <a:pt x="160" y="0"/>
                    </a:lnTo>
                    <a:lnTo>
                      <a:pt x="160" y="70"/>
                    </a:lnTo>
                    <a:lnTo>
                      <a:pt x="0" y="70"/>
                    </a:lnTo>
                    <a:lnTo>
                      <a:pt x="0" y="0"/>
                    </a:lnTo>
                    <a:lnTo>
                      <a:pt x="56" y="0"/>
                    </a:lnTo>
                    <a:lnTo>
                      <a:pt x="60" y="12"/>
                    </a:lnTo>
                    <a:lnTo>
                      <a:pt x="96" y="12"/>
                    </a:lnTo>
                    <a:lnTo>
                      <a:pt x="1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5" name="Freeform 30"/>
              <p:cNvSpPr>
                <a:spLocks/>
              </p:cNvSpPr>
              <p:nvPr/>
            </p:nvSpPr>
            <p:spPr bwMode="auto">
              <a:xfrm>
                <a:off x="1108075" y="2362200"/>
                <a:ext cx="120650" cy="47625"/>
              </a:xfrm>
              <a:custGeom>
                <a:avLst/>
                <a:gdLst>
                  <a:gd name="T0" fmla="*/ 12 w 76"/>
                  <a:gd name="T1" fmla="*/ 30 h 30"/>
                  <a:gd name="T2" fmla="*/ 12 w 76"/>
                  <a:gd name="T3" fmla="*/ 30 h 30"/>
                  <a:gd name="T4" fmla="*/ 14 w 76"/>
                  <a:gd name="T5" fmla="*/ 22 h 30"/>
                  <a:gd name="T6" fmla="*/ 20 w 76"/>
                  <a:gd name="T7" fmla="*/ 14 h 30"/>
                  <a:gd name="T8" fmla="*/ 28 w 76"/>
                  <a:gd name="T9" fmla="*/ 10 h 30"/>
                  <a:gd name="T10" fmla="*/ 38 w 76"/>
                  <a:gd name="T11" fmla="*/ 10 h 30"/>
                  <a:gd name="T12" fmla="*/ 38 w 76"/>
                  <a:gd name="T13" fmla="*/ 10 h 30"/>
                  <a:gd name="T14" fmla="*/ 48 w 76"/>
                  <a:gd name="T15" fmla="*/ 10 h 30"/>
                  <a:gd name="T16" fmla="*/ 58 w 76"/>
                  <a:gd name="T17" fmla="*/ 14 h 30"/>
                  <a:gd name="T18" fmla="*/ 64 w 76"/>
                  <a:gd name="T19" fmla="*/ 22 h 30"/>
                  <a:gd name="T20" fmla="*/ 66 w 76"/>
                  <a:gd name="T21" fmla="*/ 30 h 30"/>
                  <a:gd name="T22" fmla="*/ 76 w 76"/>
                  <a:gd name="T23" fmla="*/ 30 h 30"/>
                  <a:gd name="T24" fmla="*/ 76 w 76"/>
                  <a:gd name="T25" fmla="*/ 30 h 30"/>
                  <a:gd name="T26" fmla="*/ 76 w 76"/>
                  <a:gd name="T27" fmla="*/ 24 h 30"/>
                  <a:gd name="T28" fmla="*/ 74 w 76"/>
                  <a:gd name="T29" fmla="*/ 18 h 30"/>
                  <a:gd name="T30" fmla="*/ 64 w 76"/>
                  <a:gd name="T31" fmla="*/ 8 h 30"/>
                  <a:gd name="T32" fmla="*/ 52 w 76"/>
                  <a:gd name="T33" fmla="*/ 2 h 30"/>
                  <a:gd name="T34" fmla="*/ 38 w 76"/>
                  <a:gd name="T35" fmla="*/ 0 h 30"/>
                  <a:gd name="T36" fmla="*/ 38 w 76"/>
                  <a:gd name="T37" fmla="*/ 0 h 30"/>
                  <a:gd name="T38" fmla="*/ 24 w 76"/>
                  <a:gd name="T39" fmla="*/ 2 h 30"/>
                  <a:gd name="T40" fmla="*/ 12 w 76"/>
                  <a:gd name="T41" fmla="*/ 8 h 30"/>
                  <a:gd name="T42" fmla="*/ 4 w 76"/>
                  <a:gd name="T43" fmla="*/ 18 h 30"/>
                  <a:gd name="T44" fmla="*/ 2 w 76"/>
                  <a:gd name="T45" fmla="*/ 24 h 30"/>
                  <a:gd name="T46" fmla="*/ 0 w 76"/>
                  <a:gd name="T47" fmla="*/ 30 h 30"/>
                  <a:gd name="T48" fmla="*/ 12 w 76"/>
                  <a:gd name="T4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30">
                    <a:moveTo>
                      <a:pt x="12" y="30"/>
                    </a:moveTo>
                    <a:lnTo>
                      <a:pt x="12" y="30"/>
                    </a:lnTo>
                    <a:lnTo>
                      <a:pt x="14" y="22"/>
                    </a:lnTo>
                    <a:lnTo>
                      <a:pt x="20" y="14"/>
                    </a:lnTo>
                    <a:lnTo>
                      <a:pt x="28" y="10"/>
                    </a:lnTo>
                    <a:lnTo>
                      <a:pt x="38" y="10"/>
                    </a:lnTo>
                    <a:lnTo>
                      <a:pt x="38" y="10"/>
                    </a:lnTo>
                    <a:lnTo>
                      <a:pt x="48" y="10"/>
                    </a:lnTo>
                    <a:lnTo>
                      <a:pt x="58" y="14"/>
                    </a:lnTo>
                    <a:lnTo>
                      <a:pt x="64" y="22"/>
                    </a:lnTo>
                    <a:lnTo>
                      <a:pt x="66" y="30"/>
                    </a:lnTo>
                    <a:lnTo>
                      <a:pt x="76" y="30"/>
                    </a:lnTo>
                    <a:lnTo>
                      <a:pt x="76" y="30"/>
                    </a:lnTo>
                    <a:lnTo>
                      <a:pt x="76" y="24"/>
                    </a:lnTo>
                    <a:lnTo>
                      <a:pt x="74" y="18"/>
                    </a:lnTo>
                    <a:lnTo>
                      <a:pt x="64" y="8"/>
                    </a:lnTo>
                    <a:lnTo>
                      <a:pt x="52" y="2"/>
                    </a:lnTo>
                    <a:lnTo>
                      <a:pt x="38" y="0"/>
                    </a:lnTo>
                    <a:lnTo>
                      <a:pt x="38" y="0"/>
                    </a:lnTo>
                    <a:lnTo>
                      <a:pt x="24" y="2"/>
                    </a:lnTo>
                    <a:lnTo>
                      <a:pt x="12" y="8"/>
                    </a:lnTo>
                    <a:lnTo>
                      <a:pt x="4" y="18"/>
                    </a:lnTo>
                    <a:lnTo>
                      <a:pt x="2" y="24"/>
                    </a:lnTo>
                    <a:lnTo>
                      <a:pt x="0" y="30"/>
                    </a:lnTo>
                    <a:lnTo>
                      <a:pt x="1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61" name="Group 60"/>
            <p:cNvGrpSpPr>
              <a:grpSpLocks noChangeAspect="1"/>
            </p:cNvGrpSpPr>
            <p:nvPr/>
          </p:nvGrpSpPr>
          <p:grpSpPr>
            <a:xfrm>
              <a:off x="2678137" y="5410927"/>
              <a:ext cx="108693" cy="137160"/>
              <a:chOff x="1530350" y="2311400"/>
              <a:chExt cx="266700" cy="336550"/>
            </a:xfrm>
            <a:solidFill>
              <a:schemeClr val="bg1"/>
            </a:solidFill>
          </p:grpSpPr>
          <p:sp>
            <p:nvSpPr>
              <p:cNvPr id="161" name="Freeform 31"/>
              <p:cNvSpPr>
                <a:spLocks noEditPoints="1"/>
              </p:cNvSpPr>
              <p:nvPr/>
            </p:nvSpPr>
            <p:spPr bwMode="auto">
              <a:xfrm>
                <a:off x="1530350" y="2311400"/>
                <a:ext cx="266700" cy="336550"/>
              </a:xfrm>
              <a:custGeom>
                <a:avLst/>
                <a:gdLst>
                  <a:gd name="T0" fmla="*/ 116 w 168"/>
                  <a:gd name="T1" fmla="*/ 46 h 212"/>
                  <a:gd name="T2" fmla="*/ 126 w 168"/>
                  <a:gd name="T3" fmla="*/ 48 h 212"/>
                  <a:gd name="T4" fmla="*/ 134 w 168"/>
                  <a:gd name="T5" fmla="*/ 50 h 212"/>
                  <a:gd name="T6" fmla="*/ 130 w 168"/>
                  <a:gd name="T7" fmla="*/ 48 h 212"/>
                  <a:gd name="T8" fmla="*/ 128 w 168"/>
                  <a:gd name="T9" fmla="*/ 42 h 212"/>
                  <a:gd name="T10" fmla="*/ 118 w 168"/>
                  <a:gd name="T11" fmla="*/ 40 h 212"/>
                  <a:gd name="T12" fmla="*/ 136 w 168"/>
                  <a:gd name="T13" fmla="*/ 36 h 212"/>
                  <a:gd name="T14" fmla="*/ 140 w 168"/>
                  <a:gd name="T15" fmla="*/ 32 h 212"/>
                  <a:gd name="T16" fmla="*/ 134 w 168"/>
                  <a:gd name="T17" fmla="*/ 34 h 212"/>
                  <a:gd name="T18" fmla="*/ 118 w 168"/>
                  <a:gd name="T19" fmla="*/ 36 h 212"/>
                  <a:gd name="T20" fmla="*/ 110 w 168"/>
                  <a:gd name="T21" fmla="*/ 42 h 212"/>
                  <a:gd name="T22" fmla="*/ 114 w 168"/>
                  <a:gd name="T23" fmla="*/ 16 h 212"/>
                  <a:gd name="T24" fmla="*/ 106 w 168"/>
                  <a:gd name="T25" fmla="*/ 10 h 212"/>
                  <a:gd name="T26" fmla="*/ 96 w 168"/>
                  <a:gd name="T27" fmla="*/ 12 h 212"/>
                  <a:gd name="T28" fmla="*/ 88 w 168"/>
                  <a:gd name="T29" fmla="*/ 0 h 212"/>
                  <a:gd name="T30" fmla="*/ 74 w 168"/>
                  <a:gd name="T31" fmla="*/ 8 h 212"/>
                  <a:gd name="T32" fmla="*/ 68 w 168"/>
                  <a:gd name="T33" fmla="*/ 10 h 212"/>
                  <a:gd name="T34" fmla="*/ 56 w 168"/>
                  <a:gd name="T35" fmla="*/ 8 h 212"/>
                  <a:gd name="T36" fmla="*/ 52 w 168"/>
                  <a:gd name="T37" fmla="*/ 22 h 212"/>
                  <a:gd name="T38" fmla="*/ 60 w 168"/>
                  <a:gd name="T39" fmla="*/ 52 h 212"/>
                  <a:gd name="T40" fmla="*/ 28 w 168"/>
                  <a:gd name="T41" fmla="*/ 70 h 212"/>
                  <a:gd name="T42" fmla="*/ 0 w 168"/>
                  <a:gd name="T43" fmla="*/ 114 h 212"/>
                  <a:gd name="T44" fmla="*/ 0 w 168"/>
                  <a:gd name="T45" fmla="*/ 154 h 212"/>
                  <a:gd name="T46" fmla="*/ 16 w 168"/>
                  <a:gd name="T47" fmla="*/ 196 h 212"/>
                  <a:gd name="T48" fmla="*/ 56 w 168"/>
                  <a:gd name="T49" fmla="*/ 212 h 212"/>
                  <a:gd name="T50" fmla="*/ 122 w 168"/>
                  <a:gd name="T51" fmla="*/ 208 h 212"/>
                  <a:gd name="T52" fmla="*/ 162 w 168"/>
                  <a:gd name="T53" fmla="*/ 178 h 212"/>
                  <a:gd name="T54" fmla="*/ 168 w 168"/>
                  <a:gd name="T55" fmla="*/ 126 h 212"/>
                  <a:gd name="T56" fmla="*/ 158 w 168"/>
                  <a:gd name="T57" fmla="*/ 92 h 212"/>
                  <a:gd name="T58" fmla="*/ 122 w 168"/>
                  <a:gd name="T59" fmla="*/ 58 h 212"/>
                  <a:gd name="T60" fmla="*/ 60 w 168"/>
                  <a:gd name="T61" fmla="*/ 14 h 212"/>
                  <a:gd name="T62" fmla="*/ 68 w 168"/>
                  <a:gd name="T63" fmla="*/ 18 h 212"/>
                  <a:gd name="T64" fmla="*/ 82 w 168"/>
                  <a:gd name="T65" fmla="*/ 10 h 212"/>
                  <a:gd name="T66" fmla="*/ 86 w 168"/>
                  <a:gd name="T67" fmla="*/ 10 h 212"/>
                  <a:gd name="T68" fmla="*/ 96 w 168"/>
                  <a:gd name="T69" fmla="*/ 20 h 212"/>
                  <a:gd name="T70" fmla="*/ 106 w 168"/>
                  <a:gd name="T71" fmla="*/ 20 h 212"/>
                  <a:gd name="T72" fmla="*/ 98 w 168"/>
                  <a:gd name="T73" fmla="*/ 44 h 212"/>
                  <a:gd name="T74" fmla="*/ 72 w 168"/>
                  <a:gd name="T75" fmla="*/ 44 h 212"/>
                  <a:gd name="T76" fmla="*/ 60 w 168"/>
                  <a:gd name="T77" fmla="*/ 22 h 212"/>
                  <a:gd name="T78" fmla="*/ 158 w 168"/>
                  <a:gd name="T79" fmla="*/ 128 h 212"/>
                  <a:gd name="T80" fmla="*/ 152 w 168"/>
                  <a:gd name="T81" fmla="*/ 172 h 212"/>
                  <a:gd name="T82" fmla="*/ 118 w 168"/>
                  <a:gd name="T83" fmla="*/ 200 h 212"/>
                  <a:gd name="T84" fmla="*/ 60 w 168"/>
                  <a:gd name="T85" fmla="*/ 204 h 212"/>
                  <a:gd name="T86" fmla="*/ 24 w 168"/>
                  <a:gd name="T87" fmla="*/ 188 h 212"/>
                  <a:gd name="T88" fmla="*/ 8 w 168"/>
                  <a:gd name="T89" fmla="*/ 152 h 212"/>
                  <a:gd name="T90" fmla="*/ 10 w 168"/>
                  <a:gd name="T91" fmla="*/ 114 h 212"/>
                  <a:gd name="T92" fmla="*/ 40 w 168"/>
                  <a:gd name="T93" fmla="*/ 72 h 212"/>
                  <a:gd name="T94" fmla="*/ 96 w 168"/>
                  <a:gd name="T95" fmla="*/ 60 h 212"/>
                  <a:gd name="T96" fmla="*/ 128 w 168"/>
                  <a:gd name="T97" fmla="*/ 72 h 212"/>
                  <a:gd name="T98" fmla="*/ 158 w 168"/>
                  <a:gd name="T99" fmla="*/ 11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212">
                    <a:moveTo>
                      <a:pt x="112" y="54"/>
                    </a:moveTo>
                    <a:lnTo>
                      <a:pt x="112" y="54"/>
                    </a:lnTo>
                    <a:lnTo>
                      <a:pt x="114" y="50"/>
                    </a:lnTo>
                    <a:lnTo>
                      <a:pt x="116" y="46"/>
                    </a:lnTo>
                    <a:lnTo>
                      <a:pt x="122" y="46"/>
                    </a:lnTo>
                    <a:lnTo>
                      <a:pt x="122" y="46"/>
                    </a:lnTo>
                    <a:lnTo>
                      <a:pt x="124" y="46"/>
                    </a:lnTo>
                    <a:lnTo>
                      <a:pt x="126" y="48"/>
                    </a:lnTo>
                    <a:lnTo>
                      <a:pt x="126" y="48"/>
                    </a:lnTo>
                    <a:lnTo>
                      <a:pt x="130" y="50"/>
                    </a:lnTo>
                    <a:lnTo>
                      <a:pt x="134" y="50"/>
                    </a:lnTo>
                    <a:lnTo>
                      <a:pt x="134" y="50"/>
                    </a:lnTo>
                    <a:lnTo>
                      <a:pt x="136" y="48"/>
                    </a:lnTo>
                    <a:lnTo>
                      <a:pt x="134" y="48"/>
                    </a:lnTo>
                    <a:lnTo>
                      <a:pt x="134" y="48"/>
                    </a:lnTo>
                    <a:lnTo>
                      <a:pt x="130" y="48"/>
                    </a:lnTo>
                    <a:lnTo>
                      <a:pt x="130" y="48"/>
                    </a:lnTo>
                    <a:lnTo>
                      <a:pt x="128" y="46"/>
                    </a:lnTo>
                    <a:lnTo>
                      <a:pt x="128" y="42"/>
                    </a:lnTo>
                    <a:lnTo>
                      <a:pt x="128" y="42"/>
                    </a:lnTo>
                    <a:lnTo>
                      <a:pt x="122" y="42"/>
                    </a:lnTo>
                    <a:lnTo>
                      <a:pt x="116" y="44"/>
                    </a:lnTo>
                    <a:lnTo>
                      <a:pt x="116" y="44"/>
                    </a:lnTo>
                    <a:lnTo>
                      <a:pt x="118" y="40"/>
                    </a:lnTo>
                    <a:lnTo>
                      <a:pt x="120" y="38"/>
                    </a:lnTo>
                    <a:lnTo>
                      <a:pt x="128" y="38"/>
                    </a:lnTo>
                    <a:lnTo>
                      <a:pt x="128" y="38"/>
                    </a:lnTo>
                    <a:lnTo>
                      <a:pt x="136" y="36"/>
                    </a:lnTo>
                    <a:lnTo>
                      <a:pt x="136" y="36"/>
                    </a:lnTo>
                    <a:lnTo>
                      <a:pt x="138" y="34"/>
                    </a:lnTo>
                    <a:lnTo>
                      <a:pt x="140" y="32"/>
                    </a:lnTo>
                    <a:lnTo>
                      <a:pt x="140" y="32"/>
                    </a:lnTo>
                    <a:lnTo>
                      <a:pt x="138" y="30"/>
                    </a:lnTo>
                    <a:lnTo>
                      <a:pt x="136" y="32"/>
                    </a:lnTo>
                    <a:lnTo>
                      <a:pt x="136" y="32"/>
                    </a:lnTo>
                    <a:lnTo>
                      <a:pt x="134" y="34"/>
                    </a:lnTo>
                    <a:lnTo>
                      <a:pt x="130" y="34"/>
                    </a:lnTo>
                    <a:lnTo>
                      <a:pt x="130" y="34"/>
                    </a:lnTo>
                    <a:lnTo>
                      <a:pt x="124" y="34"/>
                    </a:lnTo>
                    <a:lnTo>
                      <a:pt x="118" y="36"/>
                    </a:lnTo>
                    <a:lnTo>
                      <a:pt x="118" y="36"/>
                    </a:lnTo>
                    <a:lnTo>
                      <a:pt x="114" y="40"/>
                    </a:lnTo>
                    <a:lnTo>
                      <a:pt x="110" y="42"/>
                    </a:lnTo>
                    <a:lnTo>
                      <a:pt x="110" y="42"/>
                    </a:lnTo>
                    <a:lnTo>
                      <a:pt x="106" y="42"/>
                    </a:lnTo>
                    <a:lnTo>
                      <a:pt x="106" y="42"/>
                    </a:lnTo>
                    <a:lnTo>
                      <a:pt x="114" y="16"/>
                    </a:lnTo>
                    <a:lnTo>
                      <a:pt x="114" y="16"/>
                    </a:lnTo>
                    <a:lnTo>
                      <a:pt x="114" y="12"/>
                    </a:lnTo>
                    <a:lnTo>
                      <a:pt x="112" y="10"/>
                    </a:lnTo>
                    <a:lnTo>
                      <a:pt x="110" y="10"/>
                    </a:lnTo>
                    <a:lnTo>
                      <a:pt x="106" y="10"/>
                    </a:lnTo>
                    <a:lnTo>
                      <a:pt x="106" y="10"/>
                    </a:lnTo>
                    <a:lnTo>
                      <a:pt x="100" y="12"/>
                    </a:lnTo>
                    <a:lnTo>
                      <a:pt x="96" y="12"/>
                    </a:lnTo>
                    <a:lnTo>
                      <a:pt x="96" y="12"/>
                    </a:lnTo>
                    <a:lnTo>
                      <a:pt x="92" y="8"/>
                    </a:lnTo>
                    <a:lnTo>
                      <a:pt x="90" y="2"/>
                    </a:lnTo>
                    <a:lnTo>
                      <a:pt x="90" y="2"/>
                    </a:lnTo>
                    <a:lnTo>
                      <a:pt x="88" y="0"/>
                    </a:lnTo>
                    <a:lnTo>
                      <a:pt x="86" y="0"/>
                    </a:lnTo>
                    <a:lnTo>
                      <a:pt x="82" y="0"/>
                    </a:lnTo>
                    <a:lnTo>
                      <a:pt x="82" y="0"/>
                    </a:lnTo>
                    <a:lnTo>
                      <a:pt x="74" y="8"/>
                    </a:lnTo>
                    <a:lnTo>
                      <a:pt x="74" y="8"/>
                    </a:lnTo>
                    <a:lnTo>
                      <a:pt x="70" y="10"/>
                    </a:lnTo>
                    <a:lnTo>
                      <a:pt x="68" y="10"/>
                    </a:lnTo>
                    <a:lnTo>
                      <a:pt x="68" y="10"/>
                    </a:lnTo>
                    <a:lnTo>
                      <a:pt x="64" y="8"/>
                    </a:lnTo>
                    <a:lnTo>
                      <a:pt x="58" y="6"/>
                    </a:lnTo>
                    <a:lnTo>
                      <a:pt x="58" y="6"/>
                    </a:lnTo>
                    <a:lnTo>
                      <a:pt x="56" y="8"/>
                    </a:lnTo>
                    <a:lnTo>
                      <a:pt x="54" y="8"/>
                    </a:lnTo>
                    <a:lnTo>
                      <a:pt x="52" y="10"/>
                    </a:lnTo>
                    <a:lnTo>
                      <a:pt x="52" y="10"/>
                    </a:lnTo>
                    <a:lnTo>
                      <a:pt x="52" y="22"/>
                    </a:lnTo>
                    <a:lnTo>
                      <a:pt x="52" y="22"/>
                    </a:lnTo>
                    <a:lnTo>
                      <a:pt x="56" y="34"/>
                    </a:lnTo>
                    <a:lnTo>
                      <a:pt x="60" y="44"/>
                    </a:lnTo>
                    <a:lnTo>
                      <a:pt x="60" y="52"/>
                    </a:lnTo>
                    <a:lnTo>
                      <a:pt x="60" y="52"/>
                    </a:lnTo>
                    <a:lnTo>
                      <a:pt x="48" y="56"/>
                    </a:lnTo>
                    <a:lnTo>
                      <a:pt x="38" y="62"/>
                    </a:lnTo>
                    <a:lnTo>
                      <a:pt x="28" y="70"/>
                    </a:lnTo>
                    <a:lnTo>
                      <a:pt x="18" y="80"/>
                    </a:lnTo>
                    <a:lnTo>
                      <a:pt x="10" y="90"/>
                    </a:lnTo>
                    <a:lnTo>
                      <a:pt x="4" y="102"/>
                    </a:lnTo>
                    <a:lnTo>
                      <a:pt x="0" y="114"/>
                    </a:lnTo>
                    <a:lnTo>
                      <a:pt x="0" y="126"/>
                    </a:lnTo>
                    <a:lnTo>
                      <a:pt x="0" y="132"/>
                    </a:lnTo>
                    <a:lnTo>
                      <a:pt x="0" y="154"/>
                    </a:lnTo>
                    <a:lnTo>
                      <a:pt x="0" y="154"/>
                    </a:lnTo>
                    <a:lnTo>
                      <a:pt x="0" y="166"/>
                    </a:lnTo>
                    <a:lnTo>
                      <a:pt x="4" y="178"/>
                    </a:lnTo>
                    <a:lnTo>
                      <a:pt x="8" y="186"/>
                    </a:lnTo>
                    <a:lnTo>
                      <a:pt x="16" y="196"/>
                    </a:lnTo>
                    <a:lnTo>
                      <a:pt x="24" y="202"/>
                    </a:lnTo>
                    <a:lnTo>
                      <a:pt x="34" y="208"/>
                    </a:lnTo>
                    <a:lnTo>
                      <a:pt x="44" y="212"/>
                    </a:lnTo>
                    <a:lnTo>
                      <a:pt x="56" y="212"/>
                    </a:lnTo>
                    <a:lnTo>
                      <a:pt x="98" y="212"/>
                    </a:lnTo>
                    <a:lnTo>
                      <a:pt x="98" y="212"/>
                    </a:lnTo>
                    <a:lnTo>
                      <a:pt x="110" y="212"/>
                    </a:lnTo>
                    <a:lnTo>
                      <a:pt x="122" y="208"/>
                    </a:lnTo>
                    <a:lnTo>
                      <a:pt x="134" y="202"/>
                    </a:lnTo>
                    <a:lnTo>
                      <a:pt x="144" y="196"/>
                    </a:lnTo>
                    <a:lnTo>
                      <a:pt x="154" y="186"/>
                    </a:lnTo>
                    <a:lnTo>
                      <a:pt x="162" y="178"/>
                    </a:lnTo>
                    <a:lnTo>
                      <a:pt x="166" y="166"/>
                    </a:lnTo>
                    <a:lnTo>
                      <a:pt x="168" y="154"/>
                    </a:lnTo>
                    <a:lnTo>
                      <a:pt x="168" y="128"/>
                    </a:lnTo>
                    <a:lnTo>
                      <a:pt x="168" y="126"/>
                    </a:lnTo>
                    <a:lnTo>
                      <a:pt x="168" y="126"/>
                    </a:lnTo>
                    <a:lnTo>
                      <a:pt x="166" y="114"/>
                    </a:lnTo>
                    <a:lnTo>
                      <a:pt x="164" y="104"/>
                    </a:lnTo>
                    <a:lnTo>
                      <a:pt x="158" y="92"/>
                    </a:lnTo>
                    <a:lnTo>
                      <a:pt x="150" y="82"/>
                    </a:lnTo>
                    <a:lnTo>
                      <a:pt x="142" y="72"/>
                    </a:lnTo>
                    <a:lnTo>
                      <a:pt x="132" y="64"/>
                    </a:lnTo>
                    <a:lnTo>
                      <a:pt x="122" y="58"/>
                    </a:lnTo>
                    <a:lnTo>
                      <a:pt x="112" y="54"/>
                    </a:lnTo>
                    <a:lnTo>
                      <a:pt x="112" y="54"/>
                    </a:lnTo>
                    <a:close/>
                    <a:moveTo>
                      <a:pt x="60" y="14"/>
                    </a:moveTo>
                    <a:lnTo>
                      <a:pt x="60" y="14"/>
                    </a:lnTo>
                    <a:lnTo>
                      <a:pt x="64" y="14"/>
                    </a:lnTo>
                    <a:lnTo>
                      <a:pt x="68" y="18"/>
                    </a:lnTo>
                    <a:lnTo>
                      <a:pt x="68" y="18"/>
                    </a:lnTo>
                    <a:lnTo>
                      <a:pt x="68" y="18"/>
                    </a:lnTo>
                    <a:lnTo>
                      <a:pt x="72" y="18"/>
                    </a:lnTo>
                    <a:lnTo>
                      <a:pt x="74" y="18"/>
                    </a:lnTo>
                    <a:lnTo>
                      <a:pt x="74" y="18"/>
                    </a:lnTo>
                    <a:lnTo>
                      <a:pt x="82" y="10"/>
                    </a:lnTo>
                    <a:lnTo>
                      <a:pt x="82" y="10"/>
                    </a:lnTo>
                    <a:lnTo>
                      <a:pt x="84" y="8"/>
                    </a:lnTo>
                    <a:lnTo>
                      <a:pt x="86" y="10"/>
                    </a:lnTo>
                    <a:lnTo>
                      <a:pt x="86" y="10"/>
                    </a:lnTo>
                    <a:lnTo>
                      <a:pt x="90" y="16"/>
                    </a:lnTo>
                    <a:lnTo>
                      <a:pt x="92" y="18"/>
                    </a:lnTo>
                    <a:lnTo>
                      <a:pt x="92" y="18"/>
                    </a:lnTo>
                    <a:lnTo>
                      <a:pt x="96" y="20"/>
                    </a:lnTo>
                    <a:lnTo>
                      <a:pt x="100" y="18"/>
                    </a:lnTo>
                    <a:lnTo>
                      <a:pt x="100" y="18"/>
                    </a:lnTo>
                    <a:lnTo>
                      <a:pt x="104" y="18"/>
                    </a:lnTo>
                    <a:lnTo>
                      <a:pt x="106" y="20"/>
                    </a:lnTo>
                    <a:lnTo>
                      <a:pt x="106" y="20"/>
                    </a:lnTo>
                    <a:lnTo>
                      <a:pt x="102" y="30"/>
                    </a:lnTo>
                    <a:lnTo>
                      <a:pt x="98" y="44"/>
                    </a:lnTo>
                    <a:lnTo>
                      <a:pt x="98" y="44"/>
                    </a:lnTo>
                    <a:lnTo>
                      <a:pt x="94" y="44"/>
                    </a:lnTo>
                    <a:lnTo>
                      <a:pt x="94" y="42"/>
                    </a:lnTo>
                    <a:lnTo>
                      <a:pt x="72" y="42"/>
                    </a:lnTo>
                    <a:lnTo>
                      <a:pt x="72" y="44"/>
                    </a:lnTo>
                    <a:lnTo>
                      <a:pt x="68" y="44"/>
                    </a:lnTo>
                    <a:lnTo>
                      <a:pt x="68" y="44"/>
                    </a:lnTo>
                    <a:lnTo>
                      <a:pt x="60" y="22"/>
                    </a:lnTo>
                    <a:lnTo>
                      <a:pt x="60" y="22"/>
                    </a:lnTo>
                    <a:lnTo>
                      <a:pt x="60" y="18"/>
                    </a:lnTo>
                    <a:lnTo>
                      <a:pt x="60" y="14"/>
                    </a:lnTo>
                    <a:lnTo>
                      <a:pt x="60" y="14"/>
                    </a:lnTo>
                    <a:close/>
                    <a:moveTo>
                      <a:pt x="158" y="128"/>
                    </a:moveTo>
                    <a:lnTo>
                      <a:pt x="158" y="152"/>
                    </a:lnTo>
                    <a:lnTo>
                      <a:pt x="158" y="152"/>
                    </a:lnTo>
                    <a:lnTo>
                      <a:pt x="158" y="162"/>
                    </a:lnTo>
                    <a:lnTo>
                      <a:pt x="152" y="172"/>
                    </a:lnTo>
                    <a:lnTo>
                      <a:pt x="146" y="182"/>
                    </a:lnTo>
                    <a:lnTo>
                      <a:pt x="138" y="188"/>
                    </a:lnTo>
                    <a:lnTo>
                      <a:pt x="128" y="196"/>
                    </a:lnTo>
                    <a:lnTo>
                      <a:pt x="118" y="200"/>
                    </a:lnTo>
                    <a:lnTo>
                      <a:pt x="106" y="202"/>
                    </a:lnTo>
                    <a:lnTo>
                      <a:pt x="96" y="204"/>
                    </a:lnTo>
                    <a:lnTo>
                      <a:pt x="60" y="204"/>
                    </a:lnTo>
                    <a:lnTo>
                      <a:pt x="60" y="204"/>
                    </a:lnTo>
                    <a:lnTo>
                      <a:pt x="48" y="202"/>
                    </a:lnTo>
                    <a:lnTo>
                      <a:pt x="40" y="200"/>
                    </a:lnTo>
                    <a:lnTo>
                      <a:pt x="30" y="196"/>
                    </a:lnTo>
                    <a:lnTo>
                      <a:pt x="24" y="188"/>
                    </a:lnTo>
                    <a:lnTo>
                      <a:pt x="16" y="182"/>
                    </a:lnTo>
                    <a:lnTo>
                      <a:pt x="12" y="172"/>
                    </a:lnTo>
                    <a:lnTo>
                      <a:pt x="10" y="162"/>
                    </a:lnTo>
                    <a:lnTo>
                      <a:pt x="8" y="152"/>
                    </a:lnTo>
                    <a:lnTo>
                      <a:pt x="8" y="132"/>
                    </a:lnTo>
                    <a:lnTo>
                      <a:pt x="8" y="128"/>
                    </a:lnTo>
                    <a:lnTo>
                      <a:pt x="8" y="128"/>
                    </a:lnTo>
                    <a:lnTo>
                      <a:pt x="10" y="114"/>
                    </a:lnTo>
                    <a:lnTo>
                      <a:pt x="14" y="102"/>
                    </a:lnTo>
                    <a:lnTo>
                      <a:pt x="22" y="92"/>
                    </a:lnTo>
                    <a:lnTo>
                      <a:pt x="30" y="82"/>
                    </a:lnTo>
                    <a:lnTo>
                      <a:pt x="40" y="72"/>
                    </a:lnTo>
                    <a:lnTo>
                      <a:pt x="50" y="66"/>
                    </a:lnTo>
                    <a:lnTo>
                      <a:pt x="62" y="62"/>
                    </a:lnTo>
                    <a:lnTo>
                      <a:pt x="72" y="60"/>
                    </a:lnTo>
                    <a:lnTo>
                      <a:pt x="96" y="60"/>
                    </a:lnTo>
                    <a:lnTo>
                      <a:pt x="96" y="60"/>
                    </a:lnTo>
                    <a:lnTo>
                      <a:pt x="106" y="62"/>
                    </a:lnTo>
                    <a:lnTo>
                      <a:pt x="118" y="66"/>
                    </a:lnTo>
                    <a:lnTo>
                      <a:pt x="128" y="72"/>
                    </a:lnTo>
                    <a:lnTo>
                      <a:pt x="138" y="80"/>
                    </a:lnTo>
                    <a:lnTo>
                      <a:pt x="146" y="92"/>
                    </a:lnTo>
                    <a:lnTo>
                      <a:pt x="152" y="102"/>
                    </a:lnTo>
                    <a:lnTo>
                      <a:pt x="158" y="114"/>
                    </a:lnTo>
                    <a:lnTo>
                      <a:pt x="158" y="128"/>
                    </a:lnTo>
                    <a:lnTo>
                      <a:pt x="15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2" name="Freeform 32"/>
              <p:cNvSpPr>
                <a:spLocks noEditPoints="1"/>
              </p:cNvSpPr>
              <p:nvPr/>
            </p:nvSpPr>
            <p:spPr bwMode="auto">
              <a:xfrm>
                <a:off x="1616075" y="2444750"/>
                <a:ext cx="82550" cy="152400"/>
              </a:xfrm>
              <a:custGeom>
                <a:avLst/>
                <a:gdLst>
                  <a:gd name="T0" fmla="*/ 30 w 52"/>
                  <a:gd name="T1" fmla="*/ 16 h 96"/>
                  <a:gd name="T2" fmla="*/ 34 w 52"/>
                  <a:gd name="T3" fmla="*/ 20 h 96"/>
                  <a:gd name="T4" fmla="*/ 50 w 52"/>
                  <a:gd name="T5" fmla="*/ 24 h 96"/>
                  <a:gd name="T6" fmla="*/ 48 w 52"/>
                  <a:gd name="T7" fmla="*/ 16 h 96"/>
                  <a:gd name="T8" fmla="*/ 44 w 52"/>
                  <a:gd name="T9" fmla="*/ 10 h 96"/>
                  <a:gd name="T10" fmla="*/ 30 w 52"/>
                  <a:gd name="T11" fmla="*/ 6 h 96"/>
                  <a:gd name="T12" fmla="*/ 22 w 52"/>
                  <a:gd name="T13" fmla="*/ 0 h 96"/>
                  <a:gd name="T14" fmla="*/ 22 w 52"/>
                  <a:gd name="T15" fmla="*/ 6 h 96"/>
                  <a:gd name="T16" fmla="*/ 8 w 52"/>
                  <a:gd name="T17" fmla="*/ 12 h 96"/>
                  <a:gd name="T18" fmla="*/ 4 w 52"/>
                  <a:gd name="T19" fmla="*/ 18 h 96"/>
                  <a:gd name="T20" fmla="*/ 2 w 52"/>
                  <a:gd name="T21" fmla="*/ 26 h 96"/>
                  <a:gd name="T22" fmla="*/ 8 w 52"/>
                  <a:gd name="T23" fmla="*/ 42 h 96"/>
                  <a:gd name="T24" fmla="*/ 14 w 52"/>
                  <a:gd name="T25" fmla="*/ 46 h 96"/>
                  <a:gd name="T26" fmla="*/ 22 w 52"/>
                  <a:gd name="T27" fmla="*/ 72 h 96"/>
                  <a:gd name="T28" fmla="*/ 18 w 52"/>
                  <a:gd name="T29" fmla="*/ 68 h 96"/>
                  <a:gd name="T30" fmla="*/ 14 w 52"/>
                  <a:gd name="T31" fmla="*/ 60 h 96"/>
                  <a:gd name="T32" fmla="*/ 0 w 52"/>
                  <a:gd name="T33" fmla="*/ 62 h 96"/>
                  <a:gd name="T34" fmla="*/ 8 w 52"/>
                  <a:gd name="T35" fmla="*/ 78 h 96"/>
                  <a:gd name="T36" fmla="*/ 14 w 52"/>
                  <a:gd name="T37" fmla="*/ 84 h 96"/>
                  <a:gd name="T38" fmla="*/ 22 w 52"/>
                  <a:gd name="T39" fmla="*/ 96 h 96"/>
                  <a:gd name="T40" fmla="*/ 30 w 52"/>
                  <a:gd name="T41" fmla="*/ 86 h 96"/>
                  <a:gd name="T42" fmla="*/ 40 w 52"/>
                  <a:gd name="T43" fmla="*/ 82 h 96"/>
                  <a:gd name="T44" fmla="*/ 46 w 52"/>
                  <a:gd name="T45" fmla="*/ 76 h 96"/>
                  <a:gd name="T46" fmla="*/ 52 w 52"/>
                  <a:gd name="T47" fmla="*/ 60 h 96"/>
                  <a:gd name="T48" fmla="*/ 52 w 52"/>
                  <a:gd name="T49" fmla="*/ 52 h 96"/>
                  <a:gd name="T50" fmla="*/ 48 w 52"/>
                  <a:gd name="T51" fmla="*/ 46 h 96"/>
                  <a:gd name="T52" fmla="*/ 30 w 52"/>
                  <a:gd name="T53" fmla="*/ 38 h 96"/>
                  <a:gd name="T54" fmla="*/ 22 w 52"/>
                  <a:gd name="T55" fmla="*/ 36 h 96"/>
                  <a:gd name="T56" fmla="*/ 18 w 52"/>
                  <a:gd name="T57" fmla="*/ 32 h 96"/>
                  <a:gd name="T58" fmla="*/ 16 w 52"/>
                  <a:gd name="T59" fmla="*/ 26 h 96"/>
                  <a:gd name="T60" fmla="*/ 18 w 52"/>
                  <a:gd name="T61" fmla="*/ 20 h 96"/>
                  <a:gd name="T62" fmla="*/ 22 w 52"/>
                  <a:gd name="T63" fmla="*/ 16 h 96"/>
                  <a:gd name="T64" fmla="*/ 36 w 52"/>
                  <a:gd name="T65" fmla="*/ 70 h 96"/>
                  <a:gd name="T66" fmla="*/ 34 w 52"/>
                  <a:gd name="T67" fmla="*/ 72 h 96"/>
                  <a:gd name="T68" fmla="*/ 30 w 52"/>
                  <a:gd name="T69" fmla="*/ 52 h 96"/>
                  <a:gd name="T70" fmla="*/ 38 w 52"/>
                  <a:gd name="T71" fmla="*/ 56 h 96"/>
                  <a:gd name="T72" fmla="*/ 40 w 52"/>
                  <a:gd name="T73" fmla="*/ 62 h 96"/>
                  <a:gd name="T74" fmla="*/ 38 w 52"/>
                  <a:gd name="T75" fmla="*/ 66 h 96"/>
                  <a:gd name="T76" fmla="*/ 36 w 52"/>
                  <a:gd name="T7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96">
                    <a:moveTo>
                      <a:pt x="30" y="38"/>
                    </a:moveTo>
                    <a:lnTo>
                      <a:pt x="30" y="16"/>
                    </a:lnTo>
                    <a:lnTo>
                      <a:pt x="30" y="16"/>
                    </a:lnTo>
                    <a:lnTo>
                      <a:pt x="34" y="20"/>
                    </a:lnTo>
                    <a:lnTo>
                      <a:pt x="36" y="26"/>
                    </a:lnTo>
                    <a:lnTo>
                      <a:pt x="50" y="24"/>
                    </a:lnTo>
                    <a:lnTo>
                      <a:pt x="50" y="24"/>
                    </a:lnTo>
                    <a:lnTo>
                      <a:pt x="48" y="16"/>
                    </a:lnTo>
                    <a:lnTo>
                      <a:pt x="44" y="10"/>
                    </a:lnTo>
                    <a:lnTo>
                      <a:pt x="44" y="10"/>
                    </a:lnTo>
                    <a:lnTo>
                      <a:pt x="38" y="8"/>
                    </a:lnTo>
                    <a:lnTo>
                      <a:pt x="30" y="6"/>
                    </a:lnTo>
                    <a:lnTo>
                      <a:pt x="30" y="0"/>
                    </a:lnTo>
                    <a:lnTo>
                      <a:pt x="22" y="0"/>
                    </a:lnTo>
                    <a:lnTo>
                      <a:pt x="22" y="6"/>
                    </a:lnTo>
                    <a:lnTo>
                      <a:pt x="22" y="6"/>
                    </a:lnTo>
                    <a:lnTo>
                      <a:pt x="14" y="8"/>
                    </a:lnTo>
                    <a:lnTo>
                      <a:pt x="8" y="12"/>
                    </a:lnTo>
                    <a:lnTo>
                      <a:pt x="8" y="12"/>
                    </a:lnTo>
                    <a:lnTo>
                      <a:pt x="4" y="18"/>
                    </a:lnTo>
                    <a:lnTo>
                      <a:pt x="2" y="26"/>
                    </a:lnTo>
                    <a:lnTo>
                      <a:pt x="2" y="26"/>
                    </a:lnTo>
                    <a:lnTo>
                      <a:pt x="4" y="34"/>
                    </a:lnTo>
                    <a:lnTo>
                      <a:pt x="8" y="42"/>
                    </a:lnTo>
                    <a:lnTo>
                      <a:pt x="8" y="42"/>
                    </a:lnTo>
                    <a:lnTo>
                      <a:pt x="14" y="46"/>
                    </a:lnTo>
                    <a:lnTo>
                      <a:pt x="22" y="50"/>
                    </a:lnTo>
                    <a:lnTo>
                      <a:pt x="22" y="72"/>
                    </a:lnTo>
                    <a:lnTo>
                      <a:pt x="22" y="72"/>
                    </a:lnTo>
                    <a:lnTo>
                      <a:pt x="18" y="68"/>
                    </a:lnTo>
                    <a:lnTo>
                      <a:pt x="18" y="68"/>
                    </a:lnTo>
                    <a:lnTo>
                      <a:pt x="14" y="60"/>
                    </a:lnTo>
                    <a:lnTo>
                      <a:pt x="0" y="62"/>
                    </a:lnTo>
                    <a:lnTo>
                      <a:pt x="0" y="62"/>
                    </a:lnTo>
                    <a:lnTo>
                      <a:pt x="4" y="72"/>
                    </a:lnTo>
                    <a:lnTo>
                      <a:pt x="8" y="78"/>
                    </a:lnTo>
                    <a:lnTo>
                      <a:pt x="8" y="78"/>
                    </a:lnTo>
                    <a:lnTo>
                      <a:pt x="14" y="84"/>
                    </a:lnTo>
                    <a:lnTo>
                      <a:pt x="22" y="86"/>
                    </a:lnTo>
                    <a:lnTo>
                      <a:pt x="22" y="96"/>
                    </a:lnTo>
                    <a:lnTo>
                      <a:pt x="30" y="96"/>
                    </a:lnTo>
                    <a:lnTo>
                      <a:pt x="30" y="86"/>
                    </a:lnTo>
                    <a:lnTo>
                      <a:pt x="30" y="86"/>
                    </a:lnTo>
                    <a:lnTo>
                      <a:pt x="40" y="82"/>
                    </a:lnTo>
                    <a:lnTo>
                      <a:pt x="46" y="76"/>
                    </a:lnTo>
                    <a:lnTo>
                      <a:pt x="46" y="76"/>
                    </a:lnTo>
                    <a:lnTo>
                      <a:pt x="50" y="70"/>
                    </a:lnTo>
                    <a:lnTo>
                      <a:pt x="52" y="60"/>
                    </a:lnTo>
                    <a:lnTo>
                      <a:pt x="52" y="60"/>
                    </a:lnTo>
                    <a:lnTo>
                      <a:pt x="52" y="52"/>
                    </a:lnTo>
                    <a:lnTo>
                      <a:pt x="48" y="46"/>
                    </a:lnTo>
                    <a:lnTo>
                      <a:pt x="48" y="46"/>
                    </a:lnTo>
                    <a:lnTo>
                      <a:pt x="42" y="42"/>
                    </a:lnTo>
                    <a:lnTo>
                      <a:pt x="30" y="38"/>
                    </a:lnTo>
                    <a:lnTo>
                      <a:pt x="30" y="38"/>
                    </a:lnTo>
                    <a:close/>
                    <a:moveTo>
                      <a:pt x="22" y="36"/>
                    </a:moveTo>
                    <a:lnTo>
                      <a:pt x="22" y="36"/>
                    </a:lnTo>
                    <a:lnTo>
                      <a:pt x="18" y="32"/>
                    </a:lnTo>
                    <a:lnTo>
                      <a:pt x="18" y="32"/>
                    </a:lnTo>
                    <a:lnTo>
                      <a:pt x="16" y="26"/>
                    </a:lnTo>
                    <a:lnTo>
                      <a:pt x="16" y="26"/>
                    </a:lnTo>
                    <a:lnTo>
                      <a:pt x="18" y="20"/>
                    </a:lnTo>
                    <a:lnTo>
                      <a:pt x="18" y="20"/>
                    </a:lnTo>
                    <a:lnTo>
                      <a:pt x="22" y="16"/>
                    </a:lnTo>
                    <a:lnTo>
                      <a:pt x="22" y="36"/>
                    </a:lnTo>
                    <a:close/>
                    <a:moveTo>
                      <a:pt x="36" y="70"/>
                    </a:moveTo>
                    <a:lnTo>
                      <a:pt x="36" y="70"/>
                    </a:lnTo>
                    <a:lnTo>
                      <a:pt x="34" y="72"/>
                    </a:lnTo>
                    <a:lnTo>
                      <a:pt x="30" y="74"/>
                    </a:lnTo>
                    <a:lnTo>
                      <a:pt x="30" y="52"/>
                    </a:lnTo>
                    <a:lnTo>
                      <a:pt x="30" y="52"/>
                    </a:lnTo>
                    <a:lnTo>
                      <a:pt x="38" y="56"/>
                    </a:lnTo>
                    <a:lnTo>
                      <a:pt x="38" y="56"/>
                    </a:lnTo>
                    <a:lnTo>
                      <a:pt x="40" y="62"/>
                    </a:lnTo>
                    <a:lnTo>
                      <a:pt x="40" y="62"/>
                    </a:lnTo>
                    <a:lnTo>
                      <a:pt x="38" y="66"/>
                    </a:lnTo>
                    <a:lnTo>
                      <a:pt x="36" y="70"/>
                    </a:lnTo>
                    <a:lnTo>
                      <a:pt x="36"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62" name="Group 61"/>
            <p:cNvGrpSpPr>
              <a:grpSpLocks noChangeAspect="1"/>
            </p:cNvGrpSpPr>
            <p:nvPr/>
          </p:nvGrpSpPr>
          <p:grpSpPr>
            <a:xfrm>
              <a:off x="2890123" y="5410101"/>
              <a:ext cx="137160" cy="138813"/>
              <a:chOff x="2022475" y="2346325"/>
              <a:chExt cx="263525" cy="266700"/>
            </a:xfrm>
            <a:solidFill>
              <a:schemeClr val="bg1"/>
            </a:solidFill>
          </p:grpSpPr>
          <p:sp>
            <p:nvSpPr>
              <p:cNvPr id="153" name="Freeform 33"/>
              <p:cNvSpPr>
                <a:spLocks/>
              </p:cNvSpPr>
              <p:nvPr/>
            </p:nvSpPr>
            <p:spPr bwMode="auto">
              <a:xfrm>
                <a:off x="2266950" y="2397125"/>
                <a:ext cx="19050" cy="22225"/>
              </a:xfrm>
              <a:custGeom>
                <a:avLst/>
                <a:gdLst>
                  <a:gd name="T0" fmla="*/ 2 w 12"/>
                  <a:gd name="T1" fmla="*/ 0 h 14"/>
                  <a:gd name="T2" fmla="*/ 0 w 12"/>
                  <a:gd name="T3" fmla="*/ 0 h 14"/>
                  <a:gd name="T4" fmla="*/ 0 w 12"/>
                  <a:gd name="T5" fmla="*/ 14 h 14"/>
                  <a:gd name="T6" fmla="*/ 12 w 12"/>
                  <a:gd name="T7" fmla="*/ 14 h 14"/>
                  <a:gd name="T8" fmla="*/ 12 w 12"/>
                  <a:gd name="T9" fmla="*/ 10 h 14"/>
                  <a:gd name="T10" fmla="*/ 12 w 12"/>
                  <a:gd name="T11" fmla="*/ 10 h 14"/>
                  <a:gd name="T12" fmla="*/ 12 w 12"/>
                  <a:gd name="T13" fmla="*/ 6 h 14"/>
                  <a:gd name="T14" fmla="*/ 10 w 12"/>
                  <a:gd name="T15" fmla="*/ 2 h 14"/>
                  <a:gd name="T16" fmla="*/ 6 w 12"/>
                  <a:gd name="T17" fmla="*/ 0 h 14"/>
                  <a:gd name="T18" fmla="*/ 2 w 12"/>
                  <a:gd name="T19" fmla="*/ 0 h 14"/>
                  <a:gd name="T20" fmla="*/ 2 w 12"/>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4">
                    <a:moveTo>
                      <a:pt x="2" y="0"/>
                    </a:moveTo>
                    <a:lnTo>
                      <a:pt x="0" y="0"/>
                    </a:lnTo>
                    <a:lnTo>
                      <a:pt x="0" y="14"/>
                    </a:lnTo>
                    <a:lnTo>
                      <a:pt x="12" y="14"/>
                    </a:lnTo>
                    <a:lnTo>
                      <a:pt x="12" y="10"/>
                    </a:lnTo>
                    <a:lnTo>
                      <a:pt x="12" y="10"/>
                    </a:lnTo>
                    <a:lnTo>
                      <a:pt x="12" y="6"/>
                    </a:lnTo>
                    <a:lnTo>
                      <a:pt x="10" y="2"/>
                    </a:lnTo>
                    <a:lnTo>
                      <a:pt x="6"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4" name="Freeform 34"/>
              <p:cNvSpPr>
                <a:spLocks/>
              </p:cNvSpPr>
              <p:nvPr/>
            </p:nvSpPr>
            <p:spPr bwMode="auto">
              <a:xfrm>
                <a:off x="2022475" y="2397125"/>
                <a:ext cx="22225" cy="22225"/>
              </a:xfrm>
              <a:custGeom>
                <a:avLst/>
                <a:gdLst>
                  <a:gd name="T0" fmla="*/ 14 w 14"/>
                  <a:gd name="T1" fmla="*/ 0 h 14"/>
                  <a:gd name="T2" fmla="*/ 12 w 14"/>
                  <a:gd name="T3" fmla="*/ 0 h 14"/>
                  <a:gd name="T4" fmla="*/ 12 w 14"/>
                  <a:gd name="T5" fmla="*/ 0 h 14"/>
                  <a:gd name="T6" fmla="*/ 6 w 14"/>
                  <a:gd name="T7" fmla="*/ 0 h 14"/>
                  <a:gd name="T8" fmla="*/ 2 w 14"/>
                  <a:gd name="T9" fmla="*/ 2 h 14"/>
                  <a:gd name="T10" fmla="*/ 0 w 14"/>
                  <a:gd name="T11" fmla="*/ 6 h 14"/>
                  <a:gd name="T12" fmla="*/ 0 w 14"/>
                  <a:gd name="T13" fmla="*/ 10 h 14"/>
                  <a:gd name="T14" fmla="*/ 0 w 14"/>
                  <a:gd name="T15" fmla="*/ 14 h 14"/>
                  <a:gd name="T16" fmla="*/ 14 w 14"/>
                  <a:gd name="T17" fmla="*/ 14 h 14"/>
                  <a:gd name="T18" fmla="*/ 14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4" y="0"/>
                    </a:moveTo>
                    <a:lnTo>
                      <a:pt x="12" y="0"/>
                    </a:lnTo>
                    <a:lnTo>
                      <a:pt x="12" y="0"/>
                    </a:lnTo>
                    <a:lnTo>
                      <a:pt x="6" y="0"/>
                    </a:lnTo>
                    <a:lnTo>
                      <a:pt x="2" y="2"/>
                    </a:lnTo>
                    <a:lnTo>
                      <a:pt x="0" y="6"/>
                    </a:lnTo>
                    <a:lnTo>
                      <a:pt x="0" y="10"/>
                    </a:lnTo>
                    <a:lnTo>
                      <a:pt x="0" y="14"/>
                    </a:lnTo>
                    <a:lnTo>
                      <a:pt x="14" y="14"/>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5" name="Freeform 35"/>
              <p:cNvSpPr>
                <a:spLocks/>
              </p:cNvSpPr>
              <p:nvPr/>
            </p:nvSpPr>
            <p:spPr bwMode="auto">
              <a:xfrm>
                <a:off x="2266950" y="2587625"/>
                <a:ext cx="19050" cy="25400"/>
              </a:xfrm>
              <a:custGeom>
                <a:avLst/>
                <a:gdLst>
                  <a:gd name="T0" fmla="*/ 0 w 12"/>
                  <a:gd name="T1" fmla="*/ 16 h 16"/>
                  <a:gd name="T2" fmla="*/ 2 w 12"/>
                  <a:gd name="T3" fmla="*/ 16 h 16"/>
                  <a:gd name="T4" fmla="*/ 2 w 12"/>
                  <a:gd name="T5" fmla="*/ 16 h 16"/>
                  <a:gd name="T6" fmla="*/ 6 w 12"/>
                  <a:gd name="T7" fmla="*/ 14 h 16"/>
                  <a:gd name="T8" fmla="*/ 10 w 12"/>
                  <a:gd name="T9" fmla="*/ 12 h 16"/>
                  <a:gd name="T10" fmla="*/ 12 w 12"/>
                  <a:gd name="T11" fmla="*/ 8 h 16"/>
                  <a:gd name="T12" fmla="*/ 12 w 12"/>
                  <a:gd name="T13" fmla="*/ 4 h 16"/>
                  <a:gd name="T14" fmla="*/ 12 w 12"/>
                  <a:gd name="T15" fmla="*/ 0 h 16"/>
                  <a:gd name="T16" fmla="*/ 0 w 12"/>
                  <a:gd name="T17" fmla="*/ 0 h 16"/>
                  <a:gd name="T18" fmla="*/ 0 w 1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6">
                    <a:moveTo>
                      <a:pt x="0" y="16"/>
                    </a:moveTo>
                    <a:lnTo>
                      <a:pt x="2" y="16"/>
                    </a:lnTo>
                    <a:lnTo>
                      <a:pt x="2" y="16"/>
                    </a:lnTo>
                    <a:lnTo>
                      <a:pt x="6" y="14"/>
                    </a:lnTo>
                    <a:lnTo>
                      <a:pt x="10" y="12"/>
                    </a:lnTo>
                    <a:lnTo>
                      <a:pt x="12" y="8"/>
                    </a:lnTo>
                    <a:lnTo>
                      <a:pt x="12" y="4"/>
                    </a:lnTo>
                    <a:lnTo>
                      <a:pt x="12" y="0"/>
                    </a:lnTo>
                    <a:lnTo>
                      <a:pt x="0"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6" name="Freeform 36"/>
              <p:cNvSpPr>
                <a:spLocks/>
              </p:cNvSpPr>
              <p:nvPr/>
            </p:nvSpPr>
            <p:spPr bwMode="auto">
              <a:xfrm>
                <a:off x="2022475" y="2587625"/>
                <a:ext cx="22225" cy="25400"/>
              </a:xfrm>
              <a:custGeom>
                <a:avLst/>
                <a:gdLst>
                  <a:gd name="T0" fmla="*/ 0 w 14"/>
                  <a:gd name="T1" fmla="*/ 4 h 16"/>
                  <a:gd name="T2" fmla="*/ 0 w 14"/>
                  <a:gd name="T3" fmla="*/ 4 h 16"/>
                  <a:gd name="T4" fmla="*/ 0 w 14"/>
                  <a:gd name="T5" fmla="*/ 8 h 16"/>
                  <a:gd name="T6" fmla="*/ 2 w 14"/>
                  <a:gd name="T7" fmla="*/ 12 h 16"/>
                  <a:gd name="T8" fmla="*/ 6 w 14"/>
                  <a:gd name="T9" fmla="*/ 14 h 16"/>
                  <a:gd name="T10" fmla="*/ 12 w 14"/>
                  <a:gd name="T11" fmla="*/ 16 h 16"/>
                  <a:gd name="T12" fmla="*/ 14 w 14"/>
                  <a:gd name="T13" fmla="*/ 16 h 16"/>
                  <a:gd name="T14" fmla="*/ 14 w 14"/>
                  <a:gd name="T15" fmla="*/ 0 h 16"/>
                  <a:gd name="T16" fmla="*/ 0 w 14"/>
                  <a:gd name="T17" fmla="*/ 0 h 16"/>
                  <a:gd name="T18" fmla="*/ 0 w 14"/>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6">
                    <a:moveTo>
                      <a:pt x="0" y="4"/>
                    </a:moveTo>
                    <a:lnTo>
                      <a:pt x="0" y="4"/>
                    </a:lnTo>
                    <a:lnTo>
                      <a:pt x="0" y="8"/>
                    </a:lnTo>
                    <a:lnTo>
                      <a:pt x="2" y="12"/>
                    </a:lnTo>
                    <a:lnTo>
                      <a:pt x="6" y="14"/>
                    </a:lnTo>
                    <a:lnTo>
                      <a:pt x="12" y="16"/>
                    </a:lnTo>
                    <a:lnTo>
                      <a:pt x="14" y="16"/>
                    </a:lnTo>
                    <a:lnTo>
                      <a:pt x="14"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7" name="Freeform 37"/>
              <p:cNvSpPr>
                <a:spLocks noEditPoints="1"/>
              </p:cNvSpPr>
              <p:nvPr/>
            </p:nvSpPr>
            <p:spPr bwMode="auto">
              <a:xfrm>
                <a:off x="2022475" y="2397125"/>
                <a:ext cx="263525" cy="215900"/>
              </a:xfrm>
              <a:custGeom>
                <a:avLst/>
                <a:gdLst>
                  <a:gd name="T0" fmla="*/ 150 w 166"/>
                  <a:gd name="T1" fmla="*/ 0 h 136"/>
                  <a:gd name="T2" fmla="*/ 18 w 166"/>
                  <a:gd name="T3" fmla="*/ 0 h 136"/>
                  <a:gd name="T4" fmla="*/ 18 w 166"/>
                  <a:gd name="T5" fmla="*/ 18 h 136"/>
                  <a:gd name="T6" fmla="*/ 0 w 166"/>
                  <a:gd name="T7" fmla="*/ 18 h 136"/>
                  <a:gd name="T8" fmla="*/ 0 w 166"/>
                  <a:gd name="T9" fmla="*/ 116 h 136"/>
                  <a:gd name="T10" fmla="*/ 18 w 166"/>
                  <a:gd name="T11" fmla="*/ 116 h 136"/>
                  <a:gd name="T12" fmla="*/ 18 w 166"/>
                  <a:gd name="T13" fmla="*/ 136 h 136"/>
                  <a:gd name="T14" fmla="*/ 150 w 166"/>
                  <a:gd name="T15" fmla="*/ 136 h 136"/>
                  <a:gd name="T16" fmla="*/ 150 w 166"/>
                  <a:gd name="T17" fmla="*/ 116 h 136"/>
                  <a:gd name="T18" fmla="*/ 166 w 166"/>
                  <a:gd name="T19" fmla="*/ 116 h 136"/>
                  <a:gd name="T20" fmla="*/ 166 w 166"/>
                  <a:gd name="T21" fmla="*/ 18 h 136"/>
                  <a:gd name="T22" fmla="*/ 150 w 166"/>
                  <a:gd name="T23" fmla="*/ 18 h 136"/>
                  <a:gd name="T24" fmla="*/ 150 w 166"/>
                  <a:gd name="T25" fmla="*/ 0 h 136"/>
                  <a:gd name="T26" fmla="*/ 122 w 166"/>
                  <a:gd name="T27" fmla="*/ 80 h 136"/>
                  <a:gd name="T28" fmla="*/ 96 w 166"/>
                  <a:gd name="T29" fmla="*/ 80 h 136"/>
                  <a:gd name="T30" fmla="*/ 96 w 166"/>
                  <a:gd name="T31" fmla="*/ 104 h 136"/>
                  <a:gd name="T32" fmla="*/ 70 w 166"/>
                  <a:gd name="T33" fmla="*/ 104 h 136"/>
                  <a:gd name="T34" fmla="*/ 70 w 166"/>
                  <a:gd name="T35" fmla="*/ 80 h 136"/>
                  <a:gd name="T36" fmla="*/ 46 w 166"/>
                  <a:gd name="T37" fmla="*/ 80 h 136"/>
                  <a:gd name="T38" fmla="*/ 46 w 166"/>
                  <a:gd name="T39" fmla="*/ 54 h 136"/>
                  <a:gd name="T40" fmla="*/ 70 w 166"/>
                  <a:gd name="T41" fmla="*/ 54 h 136"/>
                  <a:gd name="T42" fmla="*/ 70 w 166"/>
                  <a:gd name="T43" fmla="*/ 28 h 136"/>
                  <a:gd name="T44" fmla="*/ 96 w 166"/>
                  <a:gd name="T45" fmla="*/ 28 h 136"/>
                  <a:gd name="T46" fmla="*/ 96 w 166"/>
                  <a:gd name="T47" fmla="*/ 54 h 136"/>
                  <a:gd name="T48" fmla="*/ 122 w 166"/>
                  <a:gd name="T49" fmla="*/ 54 h 136"/>
                  <a:gd name="T50" fmla="*/ 122 w 166"/>
                  <a:gd name="T51" fmla="*/ 8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136">
                    <a:moveTo>
                      <a:pt x="150" y="0"/>
                    </a:moveTo>
                    <a:lnTo>
                      <a:pt x="18" y="0"/>
                    </a:lnTo>
                    <a:lnTo>
                      <a:pt x="18" y="18"/>
                    </a:lnTo>
                    <a:lnTo>
                      <a:pt x="0" y="18"/>
                    </a:lnTo>
                    <a:lnTo>
                      <a:pt x="0" y="116"/>
                    </a:lnTo>
                    <a:lnTo>
                      <a:pt x="18" y="116"/>
                    </a:lnTo>
                    <a:lnTo>
                      <a:pt x="18" y="136"/>
                    </a:lnTo>
                    <a:lnTo>
                      <a:pt x="150" y="136"/>
                    </a:lnTo>
                    <a:lnTo>
                      <a:pt x="150" y="116"/>
                    </a:lnTo>
                    <a:lnTo>
                      <a:pt x="166" y="116"/>
                    </a:lnTo>
                    <a:lnTo>
                      <a:pt x="166" y="18"/>
                    </a:lnTo>
                    <a:lnTo>
                      <a:pt x="150" y="18"/>
                    </a:lnTo>
                    <a:lnTo>
                      <a:pt x="150" y="0"/>
                    </a:lnTo>
                    <a:close/>
                    <a:moveTo>
                      <a:pt x="122" y="80"/>
                    </a:moveTo>
                    <a:lnTo>
                      <a:pt x="96" y="80"/>
                    </a:lnTo>
                    <a:lnTo>
                      <a:pt x="96" y="104"/>
                    </a:lnTo>
                    <a:lnTo>
                      <a:pt x="70" y="104"/>
                    </a:lnTo>
                    <a:lnTo>
                      <a:pt x="70" y="80"/>
                    </a:lnTo>
                    <a:lnTo>
                      <a:pt x="46" y="80"/>
                    </a:lnTo>
                    <a:lnTo>
                      <a:pt x="46" y="54"/>
                    </a:lnTo>
                    <a:lnTo>
                      <a:pt x="70" y="54"/>
                    </a:lnTo>
                    <a:lnTo>
                      <a:pt x="70" y="28"/>
                    </a:lnTo>
                    <a:lnTo>
                      <a:pt x="96" y="28"/>
                    </a:lnTo>
                    <a:lnTo>
                      <a:pt x="96" y="54"/>
                    </a:lnTo>
                    <a:lnTo>
                      <a:pt x="122" y="54"/>
                    </a:lnTo>
                    <a:lnTo>
                      <a:pt x="122"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8" name="Freeform 38"/>
              <p:cNvSpPr>
                <a:spLocks/>
              </p:cNvSpPr>
              <p:nvPr/>
            </p:nvSpPr>
            <p:spPr bwMode="auto">
              <a:xfrm>
                <a:off x="2101850" y="2346325"/>
                <a:ext cx="104775" cy="41275"/>
              </a:xfrm>
              <a:custGeom>
                <a:avLst/>
                <a:gdLst>
                  <a:gd name="T0" fmla="*/ 12 w 66"/>
                  <a:gd name="T1" fmla="*/ 12 h 26"/>
                  <a:gd name="T2" fmla="*/ 56 w 66"/>
                  <a:gd name="T3" fmla="*/ 12 h 26"/>
                  <a:gd name="T4" fmla="*/ 56 w 66"/>
                  <a:gd name="T5" fmla="*/ 26 h 26"/>
                  <a:gd name="T6" fmla="*/ 66 w 66"/>
                  <a:gd name="T7" fmla="*/ 26 h 26"/>
                  <a:gd name="T8" fmla="*/ 66 w 66"/>
                  <a:gd name="T9" fmla="*/ 6 h 26"/>
                  <a:gd name="T10" fmla="*/ 66 w 66"/>
                  <a:gd name="T11" fmla="*/ 6 h 26"/>
                  <a:gd name="T12" fmla="*/ 66 w 66"/>
                  <a:gd name="T13" fmla="*/ 2 h 26"/>
                  <a:gd name="T14" fmla="*/ 60 w 66"/>
                  <a:gd name="T15" fmla="*/ 0 h 26"/>
                  <a:gd name="T16" fmla="*/ 6 w 66"/>
                  <a:gd name="T17" fmla="*/ 0 h 26"/>
                  <a:gd name="T18" fmla="*/ 6 w 66"/>
                  <a:gd name="T19" fmla="*/ 0 h 26"/>
                  <a:gd name="T20" fmla="*/ 2 w 66"/>
                  <a:gd name="T21" fmla="*/ 2 h 26"/>
                  <a:gd name="T22" fmla="*/ 0 w 66"/>
                  <a:gd name="T23" fmla="*/ 6 h 26"/>
                  <a:gd name="T24" fmla="*/ 0 w 66"/>
                  <a:gd name="T25" fmla="*/ 26 h 26"/>
                  <a:gd name="T26" fmla="*/ 12 w 66"/>
                  <a:gd name="T27" fmla="*/ 26 h 26"/>
                  <a:gd name="T28" fmla="*/ 12 w 66"/>
                  <a:gd name="T2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26">
                    <a:moveTo>
                      <a:pt x="12" y="12"/>
                    </a:moveTo>
                    <a:lnTo>
                      <a:pt x="56" y="12"/>
                    </a:lnTo>
                    <a:lnTo>
                      <a:pt x="56" y="26"/>
                    </a:lnTo>
                    <a:lnTo>
                      <a:pt x="66" y="26"/>
                    </a:lnTo>
                    <a:lnTo>
                      <a:pt x="66" y="6"/>
                    </a:lnTo>
                    <a:lnTo>
                      <a:pt x="66" y="6"/>
                    </a:lnTo>
                    <a:lnTo>
                      <a:pt x="66" y="2"/>
                    </a:lnTo>
                    <a:lnTo>
                      <a:pt x="60" y="0"/>
                    </a:lnTo>
                    <a:lnTo>
                      <a:pt x="6" y="0"/>
                    </a:lnTo>
                    <a:lnTo>
                      <a:pt x="6" y="0"/>
                    </a:lnTo>
                    <a:lnTo>
                      <a:pt x="2" y="2"/>
                    </a:lnTo>
                    <a:lnTo>
                      <a:pt x="0" y="6"/>
                    </a:lnTo>
                    <a:lnTo>
                      <a:pt x="0" y="26"/>
                    </a:lnTo>
                    <a:lnTo>
                      <a:pt x="12" y="26"/>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9" name="Rectangle 39"/>
              <p:cNvSpPr>
                <a:spLocks noChangeArrowheads="1"/>
              </p:cNvSpPr>
              <p:nvPr/>
            </p:nvSpPr>
            <p:spPr bwMode="auto">
              <a:xfrm>
                <a:off x="2051050" y="2378075"/>
                <a:ext cx="2857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0" name="Rectangle 40"/>
              <p:cNvSpPr>
                <a:spLocks noChangeArrowheads="1"/>
              </p:cNvSpPr>
              <p:nvPr/>
            </p:nvSpPr>
            <p:spPr bwMode="auto">
              <a:xfrm>
                <a:off x="2228850" y="2378075"/>
                <a:ext cx="2857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63" name="Freeform 41"/>
            <p:cNvSpPr>
              <a:spLocks noChangeAspect="1"/>
            </p:cNvSpPr>
            <p:nvPr/>
          </p:nvSpPr>
          <p:spPr bwMode="auto">
            <a:xfrm>
              <a:off x="3137816" y="5410927"/>
              <a:ext cx="94211" cy="137160"/>
            </a:xfrm>
            <a:custGeom>
              <a:avLst/>
              <a:gdLst>
                <a:gd name="T0" fmla="*/ 136 w 136"/>
                <a:gd name="T1" fmla="*/ 82 h 198"/>
                <a:gd name="T2" fmla="*/ 126 w 136"/>
                <a:gd name="T3" fmla="*/ 2 h 198"/>
                <a:gd name="T4" fmla="*/ 66 w 136"/>
                <a:gd name="T5" fmla="*/ 0 h 198"/>
                <a:gd name="T6" fmla="*/ 10 w 136"/>
                <a:gd name="T7" fmla="*/ 2 h 198"/>
                <a:gd name="T8" fmla="*/ 0 w 136"/>
                <a:gd name="T9" fmla="*/ 82 h 198"/>
                <a:gd name="T10" fmla="*/ 0 w 136"/>
                <a:gd name="T11" fmla="*/ 90 h 198"/>
                <a:gd name="T12" fmla="*/ 10 w 136"/>
                <a:gd name="T13" fmla="*/ 96 h 198"/>
                <a:gd name="T14" fmla="*/ 12 w 136"/>
                <a:gd name="T15" fmla="*/ 96 h 198"/>
                <a:gd name="T16" fmla="*/ 60 w 136"/>
                <a:gd name="T17" fmla="*/ 98 h 198"/>
                <a:gd name="T18" fmla="*/ 60 w 136"/>
                <a:gd name="T19" fmla="*/ 110 h 198"/>
                <a:gd name="T20" fmla="*/ 56 w 136"/>
                <a:gd name="T21" fmla="*/ 124 h 198"/>
                <a:gd name="T22" fmla="*/ 44 w 136"/>
                <a:gd name="T23" fmla="*/ 130 h 198"/>
                <a:gd name="T24" fmla="*/ 26 w 136"/>
                <a:gd name="T25" fmla="*/ 148 h 198"/>
                <a:gd name="T26" fmla="*/ 24 w 136"/>
                <a:gd name="T27" fmla="*/ 160 h 198"/>
                <a:gd name="T28" fmla="*/ 26 w 136"/>
                <a:gd name="T29" fmla="*/ 168 h 198"/>
                <a:gd name="T30" fmla="*/ 32 w 136"/>
                <a:gd name="T31" fmla="*/ 180 h 198"/>
                <a:gd name="T32" fmla="*/ 44 w 136"/>
                <a:gd name="T33" fmla="*/ 190 h 198"/>
                <a:gd name="T34" fmla="*/ 58 w 136"/>
                <a:gd name="T35" fmla="*/ 196 h 198"/>
                <a:gd name="T36" fmla="*/ 66 w 136"/>
                <a:gd name="T37" fmla="*/ 198 h 198"/>
                <a:gd name="T38" fmla="*/ 84 w 136"/>
                <a:gd name="T39" fmla="*/ 194 h 198"/>
                <a:gd name="T40" fmla="*/ 96 w 136"/>
                <a:gd name="T41" fmla="*/ 186 h 198"/>
                <a:gd name="T42" fmla="*/ 106 w 136"/>
                <a:gd name="T43" fmla="*/ 174 h 198"/>
                <a:gd name="T44" fmla="*/ 110 w 136"/>
                <a:gd name="T45" fmla="*/ 160 h 198"/>
                <a:gd name="T46" fmla="*/ 108 w 136"/>
                <a:gd name="T47" fmla="*/ 154 h 198"/>
                <a:gd name="T48" fmla="*/ 100 w 136"/>
                <a:gd name="T49" fmla="*/ 138 h 198"/>
                <a:gd name="T50" fmla="*/ 78 w 136"/>
                <a:gd name="T51" fmla="*/ 124 h 198"/>
                <a:gd name="T52" fmla="*/ 76 w 136"/>
                <a:gd name="T53" fmla="*/ 114 h 198"/>
                <a:gd name="T54" fmla="*/ 74 w 136"/>
                <a:gd name="T55" fmla="*/ 98 h 198"/>
                <a:gd name="T56" fmla="*/ 126 w 136"/>
                <a:gd name="T57" fmla="*/ 96 h 198"/>
                <a:gd name="T58" fmla="*/ 130 w 136"/>
                <a:gd name="T59" fmla="*/ 94 h 198"/>
                <a:gd name="T60" fmla="*/ 136 w 136"/>
                <a:gd name="T61" fmla="*/ 88 h 198"/>
                <a:gd name="T62" fmla="*/ 136 w 136"/>
                <a:gd name="T63" fmla="*/ 8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98">
                  <a:moveTo>
                    <a:pt x="136" y="82"/>
                  </a:moveTo>
                  <a:lnTo>
                    <a:pt x="136" y="82"/>
                  </a:lnTo>
                  <a:lnTo>
                    <a:pt x="126" y="2"/>
                  </a:lnTo>
                  <a:lnTo>
                    <a:pt x="126" y="2"/>
                  </a:lnTo>
                  <a:lnTo>
                    <a:pt x="66" y="0"/>
                  </a:lnTo>
                  <a:lnTo>
                    <a:pt x="66" y="0"/>
                  </a:lnTo>
                  <a:lnTo>
                    <a:pt x="10" y="2"/>
                  </a:lnTo>
                  <a:lnTo>
                    <a:pt x="10" y="2"/>
                  </a:lnTo>
                  <a:lnTo>
                    <a:pt x="0" y="82"/>
                  </a:lnTo>
                  <a:lnTo>
                    <a:pt x="0" y="82"/>
                  </a:lnTo>
                  <a:lnTo>
                    <a:pt x="0" y="88"/>
                  </a:lnTo>
                  <a:lnTo>
                    <a:pt x="0" y="90"/>
                  </a:lnTo>
                  <a:lnTo>
                    <a:pt x="4" y="94"/>
                  </a:lnTo>
                  <a:lnTo>
                    <a:pt x="10" y="96"/>
                  </a:lnTo>
                  <a:lnTo>
                    <a:pt x="12" y="96"/>
                  </a:lnTo>
                  <a:lnTo>
                    <a:pt x="12" y="96"/>
                  </a:lnTo>
                  <a:lnTo>
                    <a:pt x="26" y="98"/>
                  </a:lnTo>
                  <a:lnTo>
                    <a:pt x="60" y="98"/>
                  </a:lnTo>
                  <a:lnTo>
                    <a:pt x="60" y="98"/>
                  </a:lnTo>
                  <a:lnTo>
                    <a:pt x="60" y="110"/>
                  </a:lnTo>
                  <a:lnTo>
                    <a:pt x="58" y="116"/>
                  </a:lnTo>
                  <a:lnTo>
                    <a:pt x="56" y="124"/>
                  </a:lnTo>
                  <a:lnTo>
                    <a:pt x="56" y="124"/>
                  </a:lnTo>
                  <a:lnTo>
                    <a:pt x="44" y="130"/>
                  </a:lnTo>
                  <a:lnTo>
                    <a:pt x="34" y="138"/>
                  </a:lnTo>
                  <a:lnTo>
                    <a:pt x="26" y="148"/>
                  </a:lnTo>
                  <a:lnTo>
                    <a:pt x="24" y="154"/>
                  </a:lnTo>
                  <a:lnTo>
                    <a:pt x="24" y="160"/>
                  </a:lnTo>
                  <a:lnTo>
                    <a:pt x="24" y="160"/>
                  </a:lnTo>
                  <a:lnTo>
                    <a:pt x="26" y="168"/>
                  </a:lnTo>
                  <a:lnTo>
                    <a:pt x="28" y="174"/>
                  </a:lnTo>
                  <a:lnTo>
                    <a:pt x="32" y="180"/>
                  </a:lnTo>
                  <a:lnTo>
                    <a:pt x="36" y="186"/>
                  </a:lnTo>
                  <a:lnTo>
                    <a:pt x="44" y="190"/>
                  </a:lnTo>
                  <a:lnTo>
                    <a:pt x="50" y="194"/>
                  </a:lnTo>
                  <a:lnTo>
                    <a:pt x="58" y="196"/>
                  </a:lnTo>
                  <a:lnTo>
                    <a:pt x="66" y="198"/>
                  </a:lnTo>
                  <a:lnTo>
                    <a:pt x="66" y="198"/>
                  </a:lnTo>
                  <a:lnTo>
                    <a:pt x="76" y="196"/>
                  </a:lnTo>
                  <a:lnTo>
                    <a:pt x="84" y="194"/>
                  </a:lnTo>
                  <a:lnTo>
                    <a:pt x="90" y="190"/>
                  </a:lnTo>
                  <a:lnTo>
                    <a:pt x="96" y="186"/>
                  </a:lnTo>
                  <a:lnTo>
                    <a:pt x="102" y="180"/>
                  </a:lnTo>
                  <a:lnTo>
                    <a:pt x="106" y="174"/>
                  </a:lnTo>
                  <a:lnTo>
                    <a:pt x="108" y="168"/>
                  </a:lnTo>
                  <a:lnTo>
                    <a:pt x="110" y="160"/>
                  </a:lnTo>
                  <a:lnTo>
                    <a:pt x="110" y="160"/>
                  </a:lnTo>
                  <a:lnTo>
                    <a:pt x="108" y="154"/>
                  </a:lnTo>
                  <a:lnTo>
                    <a:pt x="106" y="148"/>
                  </a:lnTo>
                  <a:lnTo>
                    <a:pt x="100" y="138"/>
                  </a:lnTo>
                  <a:lnTo>
                    <a:pt x="90" y="130"/>
                  </a:lnTo>
                  <a:lnTo>
                    <a:pt x="78" y="124"/>
                  </a:lnTo>
                  <a:lnTo>
                    <a:pt x="78" y="124"/>
                  </a:lnTo>
                  <a:lnTo>
                    <a:pt x="76" y="114"/>
                  </a:lnTo>
                  <a:lnTo>
                    <a:pt x="74" y="98"/>
                  </a:lnTo>
                  <a:lnTo>
                    <a:pt x="74" y="98"/>
                  </a:lnTo>
                  <a:lnTo>
                    <a:pt x="108" y="98"/>
                  </a:lnTo>
                  <a:lnTo>
                    <a:pt x="126" y="96"/>
                  </a:lnTo>
                  <a:lnTo>
                    <a:pt x="126" y="96"/>
                  </a:lnTo>
                  <a:lnTo>
                    <a:pt x="130" y="94"/>
                  </a:lnTo>
                  <a:lnTo>
                    <a:pt x="134" y="92"/>
                  </a:lnTo>
                  <a:lnTo>
                    <a:pt x="136" y="88"/>
                  </a:lnTo>
                  <a:lnTo>
                    <a:pt x="136" y="82"/>
                  </a:lnTo>
                  <a:lnTo>
                    <a:pt x="136" y="82"/>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4" name="Freeform 42"/>
            <p:cNvSpPr>
              <a:spLocks noChangeAspect="1"/>
            </p:cNvSpPr>
            <p:nvPr/>
          </p:nvSpPr>
          <p:spPr bwMode="auto">
            <a:xfrm>
              <a:off x="3340179" y="5412371"/>
              <a:ext cx="137160" cy="134272"/>
            </a:xfrm>
            <a:custGeom>
              <a:avLst/>
              <a:gdLst>
                <a:gd name="T0" fmla="*/ 122 w 190"/>
                <a:gd name="T1" fmla="*/ 102 h 186"/>
                <a:gd name="T2" fmla="*/ 118 w 190"/>
                <a:gd name="T3" fmla="*/ 100 h 186"/>
                <a:gd name="T4" fmla="*/ 116 w 190"/>
                <a:gd name="T5" fmla="*/ 92 h 186"/>
                <a:gd name="T6" fmla="*/ 144 w 190"/>
                <a:gd name="T7" fmla="*/ 64 h 186"/>
                <a:gd name="T8" fmla="*/ 148 w 190"/>
                <a:gd name="T9" fmla="*/ 64 h 186"/>
                <a:gd name="T10" fmla="*/ 172 w 190"/>
                <a:gd name="T11" fmla="*/ 62 h 186"/>
                <a:gd name="T12" fmla="*/ 190 w 190"/>
                <a:gd name="T13" fmla="*/ 42 h 186"/>
                <a:gd name="T14" fmla="*/ 190 w 190"/>
                <a:gd name="T15" fmla="*/ 28 h 186"/>
                <a:gd name="T16" fmla="*/ 172 w 190"/>
                <a:gd name="T17" fmla="*/ 42 h 186"/>
                <a:gd name="T18" fmla="*/ 152 w 190"/>
                <a:gd name="T19" fmla="*/ 26 h 186"/>
                <a:gd name="T20" fmla="*/ 150 w 190"/>
                <a:gd name="T21" fmla="*/ 16 h 186"/>
                <a:gd name="T22" fmla="*/ 164 w 190"/>
                <a:gd name="T23" fmla="*/ 2 h 186"/>
                <a:gd name="T24" fmla="*/ 152 w 190"/>
                <a:gd name="T25" fmla="*/ 2 h 186"/>
                <a:gd name="T26" fmla="*/ 130 w 190"/>
                <a:gd name="T27" fmla="*/ 16 h 186"/>
                <a:gd name="T28" fmla="*/ 128 w 190"/>
                <a:gd name="T29" fmla="*/ 44 h 186"/>
                <a:gd name="T30" fmla="*/ 126 w 190"/>
                <a:gd name="T31" fmla="*/ 46 h 186"/>
                <a:gd name="T32" fmla="*/ 76 w 190"/>
                <a:gd name="T33" fmla="*/ 58 h 186"/>
                <a:gd name="T34" fmla="*/ 70 w 190"/>
                <a:gd name="T35" fmla="*/ 26 h 186"/>
                <a:gd name="T36" fmla="*/ 76 w 190"/>
                <a:gd name="T37" fmla="*/ 12 h 186"/>
                <a:gd name="T38" fmla="*/ 106 w 190"/>
                <a:gd name="T39" fmla="*/ 10 h 186"/>
                <a:gd name="T40" fmla="*/ 108 w 190"/>
                <a:gd name="T41" fmla="*/ 8 h 186"/>
                <a:gd name="T42" fmla="*/ 92 w 190"/>
                <a:gd name="T43" fmla="*/ 2 h 186"/>
                <a:gd name="T44" fmla="*/ 70 w 190"/>
                <a:gd name="T45" fmla="*/ 0 h 186"/>
                <a:gd name="T46" fmla="*/ 50 w 190"/>
                <a:gd name="T47" fmla="*/ 10 h 186"/>
                <a:gd name="T48" fmla="*/ 8 w 190"/>
                <a:gd name="T49" fmla="*/ 58 h 186"/>
                <a:gd name="T50" fmla="*/ 4 w 190"/>
                <a:gd name="T51" fmla="*/ 58 h 186"/>
                <a:gd name="T52" fmla="*/ 2 w 190"/>
                <a:gd name="T53" fmla="*/ 66 h 186"/>
                <a:gd name="T54" fmla="*/ 18 w 190"/>
                <a:gd name="T55" fmla="*/ 82 h 186"/>
                <a:gd name="T56" fmla="*/ 22 w 190"/>
                <a:gd name="T57" fmla="*/ 76 h 186"/>
                <a:gd name="T58" fmla="*/ 28 w 190"/>
                <a:gd name="T59" fmla="*/ 64 h 186"/>
                <a:gd name="T60" fmla="*/ 36 w 190"/>
                <a:gd name="T61" fmla="*/ 62 h 186"/>
                <a:gd name="T62" fmla="*/ 66 w 190"/>
                <a:gd name="T63" fmla="*/ 68 h 186"/>
                <a:gd name="T64" fmla="*/ 82 w 190"/>
                <a:gd name="T65" fmla="*/ 92 h 186"/>
                <a:gd name="T66" fmla="*/ 80 w 190"/>
                <a:gd name="T67" fmla="*/ 94 h 186"/>
                <a:gd name="T68" fmla="*/ 46 w 190"/>
                <a:gd name="T69" fmla="*/ 124 h 186"/>
                <a:gd name="T70" fmla="*/ 28 w 190"/>
                <a:gd name="T71" fmla="*/ 124 h 186"/>
                <a:gd name="T72" fmla="*/ 8 w 190"/>
                <a:gd name="T73" fmla="*/ 138 h 186"/>
                <a:gd name="T74" fmla="*/ 6 w 190"/>
                <a:gd name="T75" fmla="*/ 158 h 186"/>
                <a:gd name="T76" fmla="*/ 16 w 190"/>
                <a:gd name="T77" fmla="*/ 148 h 186"/>
                <a:gd name="T78" fmla="*/ 26 w 190"/>
                <a:gd name="T79" fmla="*/ 146 h 186"/>
                <a:gd name="T80" fmla="*/ 44 w 190"/>
                <a:gd name="T81" fmla="*/ 162 h 186"/>
                <a:gd name="T82" fmla="*/ 44 w 190"/>
                <a:gd name="T83" fmla="*/ 176 h 186"/>
                <a:gd name="T84" fmla="*/ 34 w 190"/>
                <a:gd name="T85" fmla="*/ 186 h 186"/>
                <a:gd name="T86" fmla="*/ 58 w 190"/>
                <a:gd name="T87" fmla="*/ 180 h 186"/>
                <a:gd name="T88" fmla="*/ 70 w 190"/>
                <a:gd name="T89" fmla="*/ 152 h 186"/>
                <a:gd name="T90" fmla="*/ 68 w 190"/>
                <a:gd name="T91" fmla="*/ 140 h 186"/>
                <a:gd name="T92" fmla="*/ 102 w 190"/>
                <a:gd name="T93" fmla="*/ 104 h 186"/>
                <a:gd name="T94" fmla="*/ 110 w 190"/>
                <a:gd name="T95" fmla="*/ 114 h 186"/>
                <a:gd name="T96" fmla="*/ 170 w 190"/>
                <a:gd name="T97" fmla="*/ 180 h 186"/>
                <a:gd name="T98" fmla="*/ 190 w 190"/>
                <a:gd name="T99" fmla="*/ 164 h 186"/>
                <a:gd name="T100" fmla="*/ 132 w 190"/>
                <a:gd name="T101" fmla="*/ 10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0" h="186">
                  <a:moveTo>
                    <a:pt x="132" y="106"/>
                  </a:moveTo>
                  <a:lnTo>
                    <a:pt x="132" y="106"/>
                  </a:lnTo>
                  <a:lnTo>
                    <a:pt x="128" y="104"/>
                  </a:lnTo>
                  <a:lnTo>
                    <a:pt x="122" y="102"/>
                  </a:lnTo>
                  <a:lnTo>
                    <a:pt x="122" y="102"/>
                  </a:lnTo>
                  <a:lnTo>
                    <a:pt x="120" y="102"/>
                  </a:lnTo>
                  <a:lnTo>
                    <a:pt x="118" y="100"/>
                  </a:lnTo>
                  <a:lnTo>
                    <a:pt x="118" y="100"/>
                  </a:lnTo>
                  <a:lnTo>
                    <a:pt x="112" y="94"/>
                  </a:lnTo>
                  <a:lnTo>
                    <a:pt x="116" y="92"/>
                  </a:lnTo>
                  <a:lnTo>
                    <a:pt x="116" y="92"/>
                  </a:lnTo>
                  <a:lnTo>
                    <a:pt x="116" y="92"/>
                  </a:lnTo>
                  <a:lnTo>
                    <a:pt x="116" y="92"/>
                  </a:lnTo>
                  <a:lnTo>
                    <a:pt x="118" y="90"/>
                  </a:lnTo>
                  <a:lnTo>
                    <a:pt x="118" y="90"/>
                  </a:lnTo>
                  <a:lnTo>
                    <a:pt x="144" y="64"/>
                  </a:lnTo>
                  <a:lnTo>
                    <a:pt x="144" y="64"/>
                  </a:lnTo>
                  <a:lnTo>
                    <a:pt x="144" y="64"/>
                  </a:lnTo>
                  <a:lnTo>
                    <a:pt x="148" y="64"/>
                  </a:lnTo>
                  <a:lnTo>
                    <a:pt x="148" y="64"/>
                  </a:lnTo>
                  <a:lnTo>
                    <a:pt x="154" y="66"/>
                  </a:lnTo>
                  <a:lnTo>
                    <a:pt x="160" y="66"/>
                  </a:lnTo>
                  <a:lnTo>
                    <a:pt x="166" y="64"/>
                  </a:lnTo>
                  <a:lnTo>
                    <a:pt x="172" y="62"/>
                  </a:lnTo>
                  <a:lnTo>
                    <a:pt x="178" y="58"/>
                  </a:lnTo>
                  <a:lnTo>
                    <a:pt x="182" y="54"/>
                  </a:lnTo>
                  <a:lnTo>
                    <a:pt x="186" y="50"/>
                  </a:lnTo>
                  <a:lnTo>
                    <a:pt x="190" y="42"/>
                  </a:lnTo>
                  <a:lnTo>
                    <a:pt x="190" y="42"/>
                  </a:lnTo>
                  <a:lnTo>
                    <a:pt x="190" y="36"/>
                  </a:lnTo>
                  <a:lnTo>
                    <a:pt x="190" y="28"/>
                  </a:lnTo>
                  <a:lnTo>
                    <a:pt x="190" y="28"/>
                  </a:lnTo>
                  <a:lnTo>
                    <a:pt x="178" y="40"/>
                  </a:lnTo>
                  <a:lnTo>
                    <a:pt x="178" y="40"/>
                  </a:lnTo>
                  <a:lnTo>
                    <a:pt x="176" y="42"/>
                  </a:lnTo>
                  <a:lnTo>
                    <a:pt x="172" y="42"/>
                  </a:lnTo>
                  <a:lnTo>
                    <a:pt x="170" y="42"/>
                  </a:lnTo>
                  <a:lnTo>
                    <a:pt x="166" y="40"/>
                  </a:lnTo>
                  <a:lnTo>
                    <a:pt x="166" y="40"/>
                  </a:lnTo>
                  <a:lnTo>
                    <a:pt x="152" y="26"/>
                  </a:lnTo>
                  <a:lnTo>
                    <a:pt x="152" y="26"/>
                  </a:lnTo>
                  <a:lnTo>
                    <a:pt x="150" y="22"/>
                  </a:lnTo>
                  <a:lnTo>
                    <a:pt x="148" y="18"/>
                  </a:lnTo>
                  <a:lnTo>
                    <a:pt x="150" y="16"/>
                  </a:lnTo>
                  <a:lnTo>
                    <a:pt x="152" y="12"/>
                  </a:lnTo>
                  <a:lnTo>
                    <a:pt x="152" y="12"/>
                  </a:lnTo>
                  <a:lnTo>
                    <a:pt x="164" y="2"/>
                  </a:lnTo>
                  <a:lnTo>
                    <a:pt x="164" y="2"/>
                  </a:lnTo>
                  <a:lnTo>
                    <a:pt x="158" y="0"/>
                  </a:lnTo>
                  <a:lnTo>
                    <a:pt x="158" y="0"/>
                  </a:lnTo>
                  <a:lnTo>
                    <a:pt x="152" y="2"/>
                  </a:lnTo>
                  <a:lnTo>
                    <a:pt x="152" y="2"/>
                  </a:lnTo>
                  <a:lnTo>
                    <a:pt x="146" y="4"/>
                  </a:lnTo>
                  <a:lnTo>
                    <a:pt x="140" y="6"/>
                  </a:lnTo>
                  <a:lnTo>
                    <a:pt x="134" y="12"/>
                  </a:lnTo>
                  <a:lnTo>
                    <a:pt x="130" y="16"/>
                  </a:lnTo>
                  <a:lnTo>
                    <a:pt x="128" y="22"/>
                  </a:lnTo>
                  <a:lnTo>
                    <a:pt x="126" y="30"/>
                  </a:lnTo>
                  <a:lnTo>
                    <a:pt x="126" y="36"/>
                  </a:lnTo>
                  <a:lnTo>
                    <a:pt x="128" y="44"/>
                  </a:lnTo>
                  <a:lnTo>
                    <a:pt x="128" y="44"/>
                  </a:lnTo>
                  <a:lnTo>
                    <a:pt x="128" y="46"/>
                  </a:lnTo>
                  <a:lnTo>
                    <a:pt x="126" y="46"/>
                  </a:lnTo>
                  <a:lnTo>
                    <a:pt x="126" y="46"/>
                  </a:lnTo>
                  <a:lnTo>
                    <a:pt x="100" y="72"/>
                  </a:lnTo>
                  <a:lnTo>
                    <a:pt x="96" y="78"/>
                  </a:lnTo>
                  <a:lnTo>
                    <a:pt x="96" y="78"/>
                  </a:lnTo>
                  <a:lnTo>
                    <a:pt x="76" y="58"/>
                  </a:lnTo>
                  <a:lnTo>
                    <a:pt x="76" y="58"/>
                  </a:lnTo>
                  <a:lnTo>
                    <a:pt x="74" y="56"/>
                  </a:lnTo>
                  <a:lnTo>
                    <a:pt x="74" y="56"/>
                  </a:lnTo>
                  <a:lnTo>
                    <a:pt x="70" y="26"/>
                  </a:lnTo>
                  <a:lnTo>
                    <a:pt x="70" y="26"/>
                  </a:lnTo>
                  <a:lnTo>
                    <a:pt x="70" y="20"/>
                  </a:lnTo>
                  <a:lnTo>
                    <a:pt x="72" y="16"/>
                  </a:lnTo>
                  <a:lnTo>
                    <a:pt x="76" y="12"/>
                  </a:lnTo>
                  <a:lnTo>
                    <a:pt x="82" y="10"/>
                  </a:lnTo>
                  <a:lnTo>
                    <a:pt x="82" y="10"/>
                  </a:lnTo>
                  <a:lnTo>
                    <a:pt x="94" y="10"/>
                  </a:lnTo>
                  <a:lnTo>
                    <a:pt x="106" y="10"/>
                  </a:lnTo>
                  <a:lnTo>
                    <a:pt x="106" y="10"/>
                  </a:lnTo>
                  <a:lnTo>
                    <a:pt x="108" y="10"/>
                  </a:lnTo>
                  <a:lnTo>
                    <a:pt x="108" y="10"/>
                  </a:lnTo>
                  <a:lnTo>
                    <a:pt x="108" y="8"/>
                  </a:lnTo>
                  <a:lnTo>
                    <a:pt x="108" y="8"/>
                  </a:lnTo>
                  <a:lnTo>
                    <a:pt x="106" y="8"/>
                  </a:lnTo>
                  <a:lnTo>
                    <a:pt x="106" y="8"/>
                  </a:lnTo>
                  <a:lnTo>
                    <a:pt x="92" y="2"/>
                  </a:lnTo>
                  <a:lnTo>
                    <a:pt x="92" y="2"/>
                  </a:lnTo>
                  <a:lnTo>
                    <a:pt x="78" y="0"/>
                  </a:lnTo>
                  <a:lnTo>
                    <a:pt x="78" y="0"/>
                  </a:lnTo>
                  <a:lnTo>
                    <a:pt x="70" y="0"/>
                  </a:lnTo>
                  <a:lnTo>
                    <a:pt x="64" y="2"/>
                  </a:lnTo>
                  <a:lnTo>
                    <a:pt x="58" y="6"/>
                  </a:lnTo>
                  <a:lnTo>
                    <a:pt x="50" y="10"/>
                  </a:lnTo>
                  <a:lnTo>
                    <a:pt x="50" y="10"/>
                  </a:lnTo>
                  <a:lnTo>
                    <a:pt x="26" y="32"/>
                  </a:lnTo>
                  <a:lnTo>
                    <a:pt x="26" y="32"/>
                  </a:lnTo>
                  <a:lnTo>
                    <a:pt x="16" y="44"/>
                  </a:lnTo>
                  <a:lnTo>
                    <a:pt x="8" y="58"/>
                  </a:lnTo>
                  <a:lnTo>
                    <a:pt x="8" y="58"/>
                  </a:lnTo>
                  <a:lnTo>
                    <a:pt x="6" y="60"/>
                  </a:lnTo>
                  <a:lnTo>
                    <a:pt x="6" y="60"/>
                  </a:lnTo>
                  <a:lnTo>
                    <a:pt x="4" y="58"/>
                  </a:lnTo>
                  <a:lnTo>
                    <a:pt x="0" y="60"/>
                  </a:lnTo>
                  <a:lnTo>
                    <a:pt x="0" y="60"/>
                  </a:lnTo>
                  <a:lnTo>
                    <a:pt x="0" y="64"/>
                  </a:lnTo>
                  <a:lnTo>
                    <a:pt x="2" y="66"/>
                  </a:lnTo>
                  <a:lnTo>
                    <a:pt x="2" y="66"/>
                  </a:lnTo>
                  <a:lnTo>
                    <a:pt x="16" y="80"/>
                  </a:lnTo>
                  <a:lnTo>
                    <a:pt x="16" y="80"/>
                  </a:lnTo>
                  <a:lnTo>
                    <a:pt x="18" y="82"/>
                  </a:lnTo>
                  <a:lnTo>
                    <a:pt x="22" y="80"/>
                  </a:lnTo>
                  <a:lnTo>
                    <a:pt x="22" y="80"/>
                  </a:lnTo>
                  <a:lnTo>
                    <a:pt x="22" y="78"/>
                  </a:lnTo>
                  <a:lnTo>
                    <a:pt x="22" y="76"/>
                  </a:lnTo>
                  <a:lnTo>
                    <a:pt x="22" y="76"/>
                  </a:lnTo>
                  <a:lnTo>
                    <a:pt x="20" y="74"/>
                  </a:lnTo>
                  <a:lnTo>
                    <a:pt x="20" y="74"/>
                  </a:lnTo>
                  <a:lnTo>
                    <a:pt x="28" y="64"/>
                  </a:lnTo>
                  <a:lnTo>
                    <a:pt x="28" y="64"/>
                  </a:lnTo>
                  <a:lnTo>
                    <a:pt x="32" y="62"/>
                  </a:lnTo>
                  <a:lnTo>
                    <a:pt x="36" y="62"/>
                  </a:lnTo>
                  <a:lnTo>
                    <a:pt x="36" y="62"/>
                  </a:lnTo>
                  <a:lnTo>
                    <a:pt x="50" y="64"/>
                  </a:lnTo>
                  <a:lnTo>
                    <a:pt x="64" y="66"/>
                  </a:lnTo>
                  <a:lnTo>
                    <a:pt x="64" y="66"/>
                  </a:lnTo>
                  <a:lnTo>
                    <a:pt x="66" y="68"/>
                  </a:lnTo>
                  <a:lnTo>
                    <a:pt x="66" y="68"/>
                  </a:lnTo>
                  <a:lnTo>
                    <a:pt x="86" y="88"/>
                  </a:lnTo>
                  <a:lnTo>
                    <a:pt x="82" y="92"/>
                  </a:lnTo>
                  <a:lnTo>
                    <a:pt x="82" y="92"/>
                  </a:lnTo>
                  <a:lnTo>
                    <a:pt x="82" y="92"/>
                  </a:lnTo>
                  <a:lnTo>
                    <a:pt x="82" y="92"/>
                  </a:lnTo>
                  <a:lnTo>
                    <a:pt x="80" y="94"/>
                  </a:lnTo>
                  <a:lnTo>
                    <a:pt x="80" y="94"/>
                  </a:lnTo>
                  <a:lnTo>
                    <a:pt x="52" y="122"/>
                  </a:lnTo>
                  <a:lnTo>
                    <a:pt x="52" y="122"/>
                  </a:lnTo>
                  <a:lnTo>
                    <a:pt x="50" y="124"/>
                  </a:lnTo>
                  <a:lnTo>
                    <a:pt x="46" y="124"/>
                  </a:lnTo>
                  <a:lnTo>
                    <a:pt x="46" y="124"/>
                  </a:lnTo>
                  <a:lnTo>
                    <a:pt x="40" y="122"/>
                  </a:lnTo>
                  <a:lnTo>
                    <a:pt x="34" y="122"/>
                  </a:lnTo>
                  <a:lnTo>
                    <a:pt x="28" y="124"/>
                  </a:lnTo>
                  <a:lnTo>
                    <a:pt x="22" y="126"/>
                  </a:lnTo>
                  <a:lnTo>
                    <a:pt x="16" y="128"/>
                  </a:lnTo>
                  <a:lnTo>
                    <a:pt x="12" y="134"/>
                  </a:lnTo>
                  <a:lnTo>
                    <a:pt x="8" y="138"/>
                  </a:lnTo>
                  <a:lnTo>
                    <a:pt x="6" y="144"/>
                  </a:lnTo>
                  <a:lnTo>
                    <a:pt x="6" y="144"/>
                  </a:lnTo>
                  <a:lnTo>
                    <a:pt x="4" y="152"/>
                  </a:lnTo>
                  <a:lnTo>
                    <a:pt x="6" y="158"/>
                  </a:lnTo>
                  <a:lnTo>
                    <a:pt x="6" y="158"/>
                  </a:lnTo>
                  <a:lnTo>
                    <a:pt x="6" y="158"/>
                  </a:lnTo>
                  <a:lnTo>
                    <a:pt x="6" y="158"/>
                  </a:lnTo>
                  <a:lnTo>
                    <a:pt x="16" y="148"/>
                  </a:lnTo>
                  <a:lnTo>
                    <a:pt x="16" y="148"/>
                  </a:lnTo>
                  <a:lnTo>
                    <a:pt x="20" y="146"/>
                  </a:lnTo>
                  <a:lnTo>
                    <a:pt x="22" y="144"/>
                  </a:lnTo>
                  <a:lnTo>
                    <a:pt x="26" y="146"/>
                  </a:lnTo>
                  <a:lnTo>
                    <a:pt x="30" y="148"/>
                  </a:lnTo>
                  <a:lnTo>
                    <a:pt x="30" y="148"/>
                  </a:lnTo>
                  <a:lnTo>
                    <a:pt x="44" y="162"/>
                  </a:lnTo>
                  <a:lnTo>
                    <a:pt x="44" y="162"/>
                  </a:lnTo>
                  <a:lnTo>
                    <a:pt x="46" y="166"/>
                  </a:lnTo>
                  <a:lnTo>
                    <a:pt x="46" y="168"/>
                  </a:lnTo>
                  <a:lnTo>
                    <a:pt x="46" y="172"/>
                  </a:lnTo>
                  <a:lnTo>
                    <a:pt x="44" y="176"/>
                  </a:lnTo>
                  <a:lnTo>
                    <a:pt x="44" y="176"/>
                  </a:lnTo>
                  <a:lnTo>
                    <a:pt x="32" y="186"/>
                  </a:lnTo>
                  <a:lnTo>
                    <a:pt x="32" y="186"/>
                  </a:lnTo>
                  <a:lnTo>
                    <a:pt x="34" y="186"/>
                  </a:lnTo>
                  <a:lnTo>
                    <a:pt x="34" y="186"/>
                  </a:lnTo>
                  <a:lnTo>
                    <a:pt x="44" y="186"/>
                  </a:lnTo>
                  <a:lnTo>
                    <a:pt x="52" y="184"/>
                  </a:lnTo>
                  <a:lnTo>
                    <a:pt x="58" y="180"/>
                  </a:lnTo>
                  <a:lnTo>
                    <a:pt x="64" y="174"/>
                  </a:lnTo>
                  <a:lnTo>
                    <a:pt x="66" y="168"/>
                  </a:lnTo>
                  <a:lnTo>
                    <a:pt x="70" y="160"/>
                  </a:lnTo>
                  <a:lnTo>
                    <a:pt x="70" y="152"/>
                  </a:lnTo>
                  <a:lnTo>
                    <a:pt x="68" y="144"/>
                  </a:lnTo>
                  <a:lnTo>
                    <a:pt x="68" y="144"/>
                  </a:lnTo>
                  <a:lnTo>
                    <a:pt x="68" y="142"/>
                  </a:lnTo>
                  <a:lnTo>
                    <a:pt x="68" y="140"/>
                  </a:lnTo>
                  <a:lnTo>
                    <a:pt x="68" y="140"/>
                  </a:lnTo>
                  <a:lnTo>
                    <a:pt x="96" y="112"/>
                  </a:lnTo>
                  <a:lnTo>
                    <a:pt x="102" y="104"/>
                  </a:lnTo>
                  <a:lnTo>
                    <a:pt x="102" y="104"/>
                  </a:lnTo>
                  <a:lnTo>
                    <a:pt x="110" y="112"/>
                  </a:lnTo>
                  <a:lnTo>
                    <a:pt x="110" y="112"/>
                  </a:lnTo>
                  <a:lnTo>
                    <a:pt x="110" y="114"/>
                  </a:lnTo>
                  <a:lnTo>
                    <a:pt x="110" y="114"/>
                  </a:lnTo>
                  <a:lnTo>
                    <a:pt x="112" y="120"/>
                  </a:lnTo>
                  <a:lnTo>
                    <a:pt x="116" y="126"/>
                  </a:lnTo>
                  <a:lnTo>
                    <a:pt x="116" y="126"/>
                  </a:lnTo>
                  <a:lnTo>
                    <a:pt x="170" y="180"/>
                  </a:lnTo>
                  <a:lnTo>
                    <a:pt x="170" y="180"/>
                  </a:lnTo>
                  <a:lnTo>
                    <a:pt x="172" y="184"/>
                  </a:lnTo>
                  <a:lnTo>
                    <a:pt x="172" y="184"/>
                  </a:lnTo>
                  <a:lnTo>
                    <a:pt x="190" y="164"/>
                  </a:lnTo>
                  <a:lnTo>
                    <a:pt x="190" y="164"/>
                  </a:lnTo>
                  <a:lnTo>
                    <a:pt x="180" y="154"/>
                  </a:lnTo>
                  <a:lnTo>
                    <a:pt x="180" y="154"/>
                  </a:lnTo>
                  <a:lnTo>
                    <a:pt x="132" y="106"/>
                  </a:lnTo>
                  <a:lnTo>
                    <a:pt x="132" y="106"/>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5" name="Group 64"/>
            <p:cNvGrpSpPr>
              <a:grpSpLocks noChangeAspect="1"/>
            </p:cNvGrpSpPr>
            <p:nvPr/>
          </p:nvGrpSpPr>
          <p:grpSpPr>
            <a:xfrm>
              <a:off x="3568779" y="5422239"/>
              <a:ext cx="137160" cy="114536"/>
              <a:chOff x="3486150" y="2352675"/>
              <a:chExt cx="307975" cy="257175"/>
            </a:xfrm>
            <a:solidFill>
              <a:schemeClr val="bg1"/>
            </a:solidFill>
          </p:grpSpPr>
          <p:sp>
            <p:nvSpPr>
              <p:cNvPr id="149" name="Freeform 43"/>
              <p:cNvSpPr>
                <a:spLocks/>
              </p:cNvSpPr>
              <p:nvPr/>
            </p:nvSpPr>
            <p:spPr bwMode="auto">
              <a:xfrm>
                <a:off x="3486150" y="2568575"/>
                <a:ext cx="139700" cy="41275"/>
              </a:xfrm>
              <a:custGeom>
                <a:avLst/>
                <a:gdLst>
                  <a:gd name="T0" fmla="*/ 78 w 88"/>
                  <a:gd name="T1" fmla="*/ 6 h 26"/>
                  <a:gd name="T2" fmla="*/ 78 w 88"/>
                  <a:gd name="T3" fmla="*/ 6 h 26"/>
                  <a:gd name="T4" fmla="*/ 76 w 88"/>
                  <a:gd name="T5" fmla="*/ 2 h 26"/>
                  <a:gd name="T6" fmla="*/ 72 w 88"/>
                  <a:gd name="T7" fmla="*/ 0 h 26"/>
                  <a:gd name="T8" fmla="*/ 14 w 88"/>
                  <a:gd name="T9" fmla="*/ 0 h 26"/>
                  <a:gd name="T10" fmla="*/ 14 w 88"/>
                  <a:gd name="T11" fmla="*/ 0 h 26"/>
                  <a:gd name="T12" fmla="*/ 10 w 88"/>
                  <a:gd name="T13" fmla="*/ 2 h 26"/>
                  <a:gd name="T14" fmla="*/ 8 w 88"/>
                  <a:gd name="T15" fmla="*/ 6 h 26"/>
                  <a:gd name="T16" fmla="*/ 8 w 88"/>
                  <a:gd name="T17" fmla="*/ 10 h 26"/>
                  <a:gd name="T18" fmla="*/ 0 w 88"/>
                  <a:gd name="T19" fmla="*/ 10 h 26"/>
                  <a:gd name="T20" fmla="*/ 0 w 88"/>
                  <a:gd name="T21" fmla="*/ 26 h 26"/>
                  <a:gd name="T22" fmla="*/ 88 w 88"/>
                  <a:gd name="T23" fmla="*/ 26 h 26"/>
                  <a:gd name="T24" fmla="*/ 88 w 88"/>
                  <a:gd name="T25" fmla="*/ 10 h 26"/>
                  <a:gd name="T26" fmla="*/ 78 w 88"/>
                  <a:gd name="T27" fmla="*/ 10 h 26"/>
                  <a:gd name="T28" fmla="*/ 78 w 88"/>
                  <a:gd name="T29"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26">
                    <a:moveTo>
                      <a:pt x="78" y="6"/>
                    </a:moveTo>
                    <a:lnTo>
                      <a:pt x="78" y="6"/>
                    </a:lnTo>
                    <a:lnTo>
                      <a:pt x="76" y="2"/>
                    </a:lnTo>
                    <a:lnTo>
                      <a:pt x="72" y="0"/>
                    </a:lnTo>
                    <a:lnTo>
                      <a:pt x="14" y="0"/>
                    </a:lnTo>
                    <a:lnTo>
                      <a:pt x="14" y="0"/>
                    </a:lnTo>
                    <a:lnTo>
                      <a:pt x="10" y="2"/>
                    </a:lnTo>
                    <a:lnTo>
                      <a:pt x="8" y="6"/>
                    </a:lnTo>
                    <a:lnTo>
                      <a:pt x="8" y="10"/>
                    </a:lnTo>
                    <a:lnTo>
                      <a:pt x="0" y="10"/>
                    </a:lnTo>
                    <a:lnTo>
                      <a:pt x="0" y="26"/>
                    </a:lnTo>
                    <a:lnTo>
                      <a:pt x="88" y="26"/>
                    </a:lnTo>
                    <a:lnTo>
                      <a:pt x="88" y="10"/>
                    </a:lnTo>
                    <a:lnTo>
                      <a:pt x="78" y="10"/>
                    </a:lnTo>
                    <a:lnTo>
                      <a:pt x="7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0" name="Freeform 44"/>
              <p:cNvSpPr>
                <a:spLocks/>
              </p:cNvSpPr>
              <p:nvPr/>
            </p:nvSpPr>
            <p:spPr bwMode="auto">
              <a:xfrm>
                <a:off x="3521075" y="2460625"/>
                <a:ext cx="98425" cy="76200"/>
              </a:xfrm>
              <a:custGeom>
                <a:avLst/>
                <a:gdLst>
                  <a:gd name="T0" fmla="*/ 4 w 62"/>
                  <a:gd name="T1" fmla="*/ 20 h 48"/>
                  <a:gd name="T2" fmla="*/ 46 w 62"/>
                  <a:gd name="T3" fmla="*/ 48 h 48"/>
                  <a:gd name="T4" fmla="*/ 46 w 62"/>
                  <a:gd name="T5" fmla="*/ 48 h 48"/>
                  <a:gd name="T6" fmla="*/ 50 w 62"/>
                  <a:gd name="T7" fmla="*/ 48 h 48"/>
                  <a:gd name="T8" fmla="*/ 54 w 62"/>
                  <a:gd name="T9" fmla="*/ 48 h 48"/>
                  <a:gd name="T10" fmla="*/ 58 w 62"/>
                  <a:gd name="T11" fmla="*/ 48 h 48"/>
                  <a:gd name="T12" fmla="*/ 60 w 62"/>
                  <a:gd name="T13" fmla="*/ 44 h 48"/>
                  <a:gd name="T14" fmla="*/ 60 w 62"/>
                  <a:gd name="T15" fmla="*/ 44 h 48"/>
                  <a:gd name="T16" fmla="*/ 62 w 62"/>
                  <a:gd name="T17" fmla="*/ 40 h 48"/>
                  <a:gd name="T18" fmla="*/ 62 w 62"/>
                  <a:gd name="T19" fmla="*/ 36 h 48"/>
                  <a:gd name="T20" fmla="*/ 60 w 62"/>
                  <a:gd name="T21" fmla="*/ 32 h 48"/>
                  <a:gd name="T22" fmla="*/ 58 w 62"/>
                  <a:gd name="T23" fmla="*/ 30 h 48"/>
                  <a:gd name="T24" fmla="*/ 16 w 62"/>
                  <a:gd name="T25" fmla="*/ 2 h 48"/>
                  <a:gd name="T26" fmla="*/ 16 w 62"/>
                  <a:gd name="T27" fmla="*/ 2 h 48"/>
                  <a:gd name="T28" fmla="*/ 12 w 62"/>
                  <a:gd name="T29" fmla="*/ 0 h 48"/>
                  <a:gd name="T30" fmla="*/ 8 w 62"/>
                  <a:gd name="T31" fmla="*/ 0 h 48"/>
                  <a:gd name="T32" fmla="*/ 4 w 62"/>
                  <a:gd name="T33" fmla="*/ 2 h 48"/>
                  <a:gd name="T34" fmla="*/ 2 w 62"/>
                  <a:gd name="T35" fmla="*/ 4 h 48"/>
                  <a:gd name="T36" fmla="*/ 2 w 62"/>
                  <a:gd name="T37" fmla="*/ 4 h 48"/>
                  <a:gd name="T38" fmla="*/ 0 w 62"/>
                  <a:gd name="T39" fmla="*/ 8 h 48"/>
                  <a:gd name="T40" fmla="*/ 0 w 62"/>
                  <a:gd name="T41" fmla="*/ 12 h 48"/>
                  <a:gd name="T42" fmla="*/ 2 w 62"/>
                  <a:gd name="T43" fmla="*/ 16 h 48"/>
                  <a:gd name="T44" fmla="*/ 4 w 62"/>
                  <a:gd name="T45" fmla="*/ 20 h 48"/>
                  <a:gd name="T46" fmla="*/ 4 w 62"/>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48">
                    <a:moveTo>
                      <a:pt x="4" y="20"/>
                    </a:moveTo>
                    <a:lnTo>
                      <a:pt x="46" y="48"/>
                    </a:lnTo>
                    <a:lnTo>
                      <a:pt x="46" y="48"/>
                    </a:lnTo>
                    <a:lnTo>
                      <a:pt x="50" y="48"/>
                    </a:lnTo>
                    <a:lnTo>
                      <a:pt x="54" y="48"/>
                    </a:lnTo>
                    <a:lnTo>
                      <a:pt x="58" y="48"/>
                    </a:lnTo>
                    <a:lnTo>
                      <a:pt x="60" y="44"/>
                    </a:lnTo>
                    <a:lnTo>
                      <a:pt x="60" y="44"/>
                    </a:lnTo>
                    <a:lnTo>
                      <a:pt x="62" y="40"/>
                    </a:lnTo>
                    <a:lnTo>
                      <a:pt x="62" y="36"/>
                    </a:lnTo>
                    <a:lnTo>
                      <a:pt x="60" y="32"/>
                    </a:lnTo>
                    <a:lnTo>
                      <a:pt x="58" y="30"/>
                    </a:lnTo>
                    <a:lnTo>
                      <a:pt x="16" y="2"/>
                    </a:lnTo>
                    <a:lnTo>
                      <a:pt x="16" y="2"/>
                    </a:lnTo>
                    <a:lnTo>
                      <a:pt x="12" y="0"/>
                    </a:lnTo>
                    <a:lnTo>
                      <a:pt x="8" y="0"/>
                    </a:lnTo>
                    <a:lnTo>
                      <a:pt x="4" y="2"/>
                    </a:lnTo>
                    <a:lnTo>
                      <a:pt x="2" y="4"/>
                    </a:lnTo>
                    <a:lnTo>
                      <a:pt x="2" y="4"/>
                    </a:lnTo>
                    <a:lnTo>
                      <a:pt x="0" y="8"/>
                    </a:lnTo>
                    <a:lnTo>
                      <a:pt x="0" y="12"/>
                    </a:lnTo>
                    <a:lnTo>
                      <a:pt x="2" y="16"/>
                    </a:lnTo>
                    <a:lnTo>
                      <a:pt x="4" y="20"/>
                    </a:ln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1" name="Freeform 45"/>
              <p:cNvSpPr>
                <a:spLocks/>
              </p:cNvSpPr>
              <p:nvPr/>
            </p:nvSpPr>
            <p:spPr bwMode="auto">
              <a:xfrm>
                <a:off x="3590925" y="2352675"/>
                <a:ext cx="98425" cy="76200"/>
              </a:xfrm>
              <a:custGeom>
                <a:avLst/>
                <a:gdLst>
                  <a:gd name="T0" fmla="*/ 6 w 62"/>
                  <a:gd name="T1" fmla="*/ 20 h 48"/>
                  <a:gd name="T2" fmla="*/ 46 w 62"/>
                  <a:gd name="T3" fmla="*/ 46 h 48"/>
                  <a:gd name="T4" fmla="*/ 46 w 62"/>
                  <a:gd name="T5" fmla="*/ 46 h 48"/>
                  <a:gd name="T6" fmla="*/ 50 w 62"/>
                  <a:gd name="T7" fmla="*/ 48 h 48"/>
                  <a:gd name="T8" fmla="*/ 54 w 62"/>
                  <a:gd name="T9" fmla="*/ 48 h 48"/>
                  <a:gd name="T10" fmla="*/ 58 w 62"/>
                  <a:gd name="T11" fmla="*/ 46 h 48"/>
                  <a:gd name="T12" fmla="*/ 62 w 62"/>
                  <a:gd name="T13" fmla="*/ 44 h 48"/>
                  <a:gd name="T14" fmla="*/ 62 w 62"/>
                  <a:gd name="T15" fmla="*/ 44 h 48"/>
                  <a:gd name="T16" fmla="*/ 62 w 62"/>
                  <a:gd name="T17" fmla="*/ 40 h 48"/>
                  <a:gd name="T18" fmla="*/ 62 w 62"/>
                  <a:gd name="T19" fmla="*/ 36 h 48"/>
                  <a:gd name="T20" fmla="*/ 62 w 62"/>
                  <a:gd name="T21" fmla="*/ 32 h 48"/>
                  <a:gd name="T22" fmla="*/ 58 w 62"/>
                  <a:gd name="T23" fmla="*/ 30 h 48"/>
                  <a:gd name="T24" fmla="*/ 16 w 62"/>
                  <a:gd name="T25" fmla="*/ 2 h 48"/>
                  <a:gd name="T26" fmla="*/ 16 w 62"/>
                  <a:gd name="T27" fmla="*/ 2 h 48"/>
                  <a:gd name="T28" fmla="*/ 12 w 62"/>
                  <a:gd name="T29" fmla="*/ 0 h 48"/>
                  <a:gd name="T30" fmla="*/ 8 w 62"/>
                  <a:gd name="T31" fmla="*/ 0 h 48"/>
                  <a:gd name="T32" fmla="*/ 6 w 62"/>
                  <a:gd name="T33" fmla="*/ 2 h 48"/>
                  <a:gd name="T34" fmla="*/ 2 w 62"/>
                  <a:gd name="T35" fmla="*/ 4 h 48"/>
                  <a:gd name="T36" fmla="*/ 2 w 62"/>
                  <a:gd name="T37" fmla="*/ 4 h 48"/>
                  <a:gd name="T38" fmla="*/ 0 w 62"/>
                  <a:gd name="T39" fmla="*/ 8 h 48"/>
                  <a:gd name="T40" fmla="*/ 0 w 62"/>
                  <a:gd name="T41" fmla="*/ 12 h 48"/>
                  <a:gd name="T42" fmla="*/ 2 w 62"/>
                  <a:gd name="T43" fmla="*/ 16 h 48"/>
                  <a:gd name="T44" fmla="*/ 6 w 62"/>
                  <a:gd name="T45" fmla="*/ 20 h 48"/>
                  <a:gd name="T46" fmla="*/ 6 w 62"/>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48">
                    <a:moveTo>
                      <a:pt x="6" y="20"/>
                    </a:moveTo>
                    <a:lnTo>
                      <a:pt x="46" y="46"/>
                    </a:lnTo>
                    <a:lnTo>
                      <a:pt x="46" y="46"/>
                    </a:lnTo>
                    <a:lnTo>
                      <a:pt x="50" y="48"/>
                    </a:lnTo>
                    <a:lnTo>
                      <a:pt x="54" y="48"/>
                    </a:lnTo>
                    <a:lnTo>
                      <a:pt x="58" y="46"/>
                    </a:lnTo>
                    <a:lnTo>
                      <a:pt x="62" y="44"/>
                    </a:lnTo>
                    <a:lnTo>
                      <a:pt x="62" y="44"/>
                    </a:lnTo>
                    <a:lnTo>
                      <a:pt x="62" y="40"/>
                    </a:lnTo>
                    <a:lnTo>
                      <a:pt x="62" y="36"/>
                    </a:lnTo>
                    <a:lnTo>
                      <a:pt x="62" y="32"/>
                    </a:lnTo>
                    <a:lnTo>
                      <a:pt x="58" y="30"/>
                    </a:lnTo>
                    <a:lnTo>
                      <a:pt x="16" y="2"/>
                    </a:lnTo>
                    <a:lnTo>
                      <a:pt x="16" y="2"/>
                    </a:lnTo>
                    <a:lnTo>
                      <a:pt x="12" y="0"/>
                    </a:lnTo>
                    <a:lnTo>
                      <a:pt x="8" y="0"/>
                    </a:lnTo>
                    <a:lnTo>
                      <a:pt x="6" y="2"/>
                    </a:lnTo>
                    <a:lnTo>
                      <a:pt x="2" y="4"/>
                    </a:lnTo>
                    <a:lnTo>
                      <a:pt x="2" y="4"/>
                    </a:lnTo>
                    <a:lnTo>
                      <a:pt x="0" y="8"/>
                    </a:lnTo>
                    <a:lnTo>
                      <a:pt x="0" y="12"/>
                    </a:lnTo>
                    <a:lnTo>
                      <a:pt x="2" y="16"/>
                    </a:lnTo>
                    <a:lnTo>
                      <a:pt x="6" y="20"/>
                    </a:lnTo>
                    <a:lnTo>
                      <a:pt x="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2" name="Freeform 46"/>
              <p:cNvSpPr>
                <a:spLocks/>
              </p:cNvSpPr>
              <p:nvPr/>
            </p:nvSpPr>
            <p:spPr bwMode="auto">
              <a:xfrm>
                <a:off x="3549650" y="2390775"/>
                <a:ext cx="244475" cy="180975"/>
              </a:xfrm>
              <a:custGeom>
                <a:avLst/>
                <a:gdLst>
                  <a:gd name="T0" fmla="*/ 148 w 154"/>
                  <a:gd name="T1" fmla="*/ 92 h 114"/>
                  <a:gd name="T2" fmla="*/ 82 w 154"/>
                  <a:gd name="T3" fmla="*/ 50 h 114"/>
                  <a:gd name="T4" fmla="*/ 82 w 154"/>
                  <a:gd name="T5" fmla="*/ 50 h 114"/>
                  <a:gd name="T6" fmla="*/ 76 w 154"/>
                  <a:gd name="T7" fmla="*/ 48 h 114"/>
                  <a:gd name="T8" fmla="*/ 70 w 154"/>
                  <a:gd name="T9" fmla="*/ 48 h 114"/>
                  <a:gd name="T10" fmla="*/ 70 w 154"/>
                  <a:gd name="T11" fmla="*/ 48 h 114"/>
                  <a:gd name="T12" fmla="*/ 70 w 154"/>
                  <a:gd name="T13" fmla="*/ 48 h 114"/>
                  <a:gd name="T14" fmla="*/ 70 w 154"/>
                  <a:gd name="T15" fmla="*/ 48 h 114"/>
                  <a:gd name="T16" fmla="*/ 66 w 154"/>
                  <a:gd name="T17" fmla="*/ 46 h 114"/>
                  <a:gd name="T18" fmla="*/ 62 w 154"/>
                  <a:gd name="T19" fmla="*/ 44 h 114"/>
                  <a:gd name="T20" fmla="*/ 72 w 154"/>
                  <a:gd name="T21" fmla="*/ 30 h 114"/>
                  <a:gd name="T22" fmla="*/ 24 w 154"/>
                  <a:gd name="T23" fmla="*/ 0 h 114"/>
                  <a:gd name="T24" fmla="*/ 0 w 154"/>
                  <a:gd name="T25" fmla="*/ 38 h 114"/>
                  <a:gd name="T26" fmla="*/ 46 w 154"/>
                  <a:gd name="T27" fmla="*/ 68 h 114"/>
                  <a:gd name="T28" fmla="*/ 56 w 154"/>
                  <a:gd name="T29" fmla="*/ 54 h 114"/>
                  <a:gd name="T30" fmla="*/ 56 w 154"/>
                  <a:gd name="T31" fmla="*/ 54 h 114"/>
                  <a:gd name="T32" fmla="*/ 60 w 154"/>
                  <a:gd name="T33" fmla="*/ 56 h 114"/>
                  <a:gd name="T34" fmla="*/ 62 w 154"/>
                  <a:gd name="T35" fmla="*/ 58 h 114"/>
                  <a:gd name="T36" fmla="*/ 64 w 154"/>
                  <a:gd name="T37" fmla="*/ 60 h 114"/>
                  <a:gd name="T38" fmla="*/ 64 w 154"/>
                  <a:gd name="T39" fmla="*/ 60 h 114"/>
                  <a:gd name="T40" fmla="*/ 64 w 154"/>
                  <a:gd name="T41" fmla="*/ 60 h 114"/>
                  <a:gd name="T42" fmla="*/ 64 w 154"/>
                  <a:gd name="T43" fmla="*/ 60 h 114"/>
                  <a:gd name="T44" fmla="*/ 64 w 154"/>
                  <a:gd name="T45" fmla="*/ 64 h 114"/>
                  <a:gd name="T46" fmla="*/ 68 w 154"/>
                  <a:gd name="T47" fmla="*/ 68 h 114"/>
                  <a:gd name="T48" fmla="*/ 136 w 154"/>
                  <a:gd name="T49" fmla="*/ 112 h 114"/>
                  <a:gd name="T50" fmla="*/ 136 w 154"/>
                  <a:gd name="T51" fmla="*/ 112 h 114"/>
                  <a:gd name="T52" fmla="*/ 140 w 154"/>
                  <a:gd name="T53" fmla="*/ 114 h 114"/>
                  <a:gd name="T54" fmla="*/ 144 w 154"/>
                  <a:gd name="T55" fmla="*/ 114 h 114"/>
                  <a:gd name="T56" fmla="*/ 148 w 154"/>
                  <a:gd name="T57" fmla="*/ 112 h 114"/>
                  <a:gd name="T58" fmla="*/ 152 w 154"/>
                  <a:gd name="T59" fmla="*/ 110 h 114"/>
                  <a:gd name="T60" fmla="*/ 152 w 154"/>
                  <a:gd name="T61" fmla="*/ 110 h 114"/>
                  <a:gd name="T62" fmla="*/ 154 w 154"/>
                  <a:gd name="T63" fmla="*/ 104 h 114"/>
                  <a:gd name="T64" fmla="*/ 154 w 154"/>
                  <a:gd name="T65" fmla="*/ 100 h 114"/>
                  <a:gd name="T66" fmla="*/ 152 w 154"/>
                  <a:gd name="T67" fmla="*/ 96 h 114"/>
                  <a:gd name="T68" fmla="*/ 148 w 154"/>
                  <a:gd name="T69" fmla="*/ 92 h 114"/>
                  <a:gd name="T70" fmla="*/ 148 w 154"/>
                  <a:gd name="T71"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14">
                    <a:moveTo>
                      <a:pt x="148" y="92"/>
                    </a:moveTo>
                    <a:lnTo>
                      <a:pt x="82" y="50"/>
                    </a:lnTo>
                    <a:lnTo>
                      <a:pt x="82" y="50"/>
                    </a:lnTo>
                    <a:lnTo>
                      <a:pt x="76" y="48"/>
                    </a:lnTo>
                    <a:lnTo>
                      <a:pt x="70" y="48"/>
                    </a:lnTo>
                    <a:lnTo>
                      <a:pt x="70" y="48"/>
                    </a:lnTo>
                    <a:lnTo>
                      <a:pt x="70" y="48"/>
                    </a:lnTo>
                    <a:lnTo>
                      <a:pt x="70" y="48"/>
                    </a:lnTo>
                    <a:lnTo>
                      <a:pt x="66" y="46"/>
                    </a:lnTo>
                    <a:lnTo>
                      <a:pt x="62" y="44"/>
                    </a:lnTo>
                    <a:lnTo>
                      <a:pt x="72" y="30"/>
                    </a:lnTo>
                    <a:lnTo>
                      <a:pt x="24" y="0"/>
                    </a:lnTo>
                    <a:lnTo>
                      <a:pt x="0" y="38"/>
                    </a:lnTo>
                    <a:lnTo>
                      <a:pt x="46" y="68"/>
                    </a:lnTo>
                    <a:lnTo>
                      <a:pt x="56" y="54"/>
                    </a:lnTo>
                    <a:lnTo>
                      <a:pt x="56" y="54"/>
                    </a:lnTo>
                    <a:lnTo>
                      <a:pt x="60" y="56"/>
                    </a:lnTo>
                    <a:lnTo>
                      <a:pt x="62" y="58"/>
                    </a:lnTo>
                    <a:lnTo>
                      <a:pt x="64" y="60"/>
                    </a:lnTo>
                    <a:lnTo>
                      <a:pt x="64" y="60"/>
                    </a:lnTo>
                    <a:lnTo>
                      <a:pt x="64" y="60"/>
                    </a:lnTo>
                    <a:lnTo>
                      <a:pt x="64" y="60"/>
                    </a:lnTo>
                    <a:lnTo>
                      <a:pt x="64" y="64"/>
                    </a:lnTo>
                    <a:lnTo>
                      <a:pt x="68" y="68"/>
                    </a:lnTo>
                    <a:lnTo>
                      <a:pt x="136" y="112"/>
                    </a:lnTo>
                    <a:lnTo>
                      <a:pt x="136" y="112"/>
                    </a:lnTo>
                    <a:lnTo>
                      <a:pt x="140" y="114"/>
                    </a:lnTo>
                    <a:lnTo>
                      <a:pt x="144" y="114"/>
                    </a:lnTo>
                    <a:lnTo>
                      <a:pt x="148" y="112"/>
                    </a:lnTo>
                    <a:lnTo>
                      <a:pt x="152" y="110"/>
                    </a:lnTo>
                    <a:lnTo>
                      <a:pt x="152" y="110"/>
                    </a:lnTo>
                    <a:lnTo>
                      <a:pt x="154" y="104"/>
                    </a:lnTo>
                    <a:lnTo>
                      <a:pt x="154" y="100"/>
                    </a:lnTo>
                    <a:lnTo>
                      <a:pt x="152" y="96"/>
                    </a:lnTo>
                    <a:lnTo>
                      <a:pt x="148" y="92"/>
                    </a:lnTo>
                    <a:lnTo>
                      <a:pt x="148"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66" name="Group 65"/>
            <p:cNvGrpSpPr>
              <a:grpSpLocks noChangeAspect="1"/>
            </p:cNvGrpSpPr>
            <p:nvPr/>
          </p:nvGrpSpPr>
          <p:grpSpPr>
            <a:xfrm>
              <a:off x="3792617" y="5412504"/>
              <a:ext cx="137160" cy="134007"/>
              <a:chOff x="3994150" y="2346325"/>
              <a:chExt cx="276225" cy="269875"/>
            </a:xfrm>
            <a:solidFill>
              <a:schemeClr val="bg1"/>
            </a:solidFill>
          </p:grpSpPr>
          <p:sp>
            <p:nvSpPr>
              <p:cNvPr id="147" name="Freeform 47"/>
              <p:cNvSpPr>
                <a:spLocks/>
              </p:cNvSpPr>
              <p:nvPr/>
            </p:nvSpPr>
            <p:spPr bwMode="auto">
              <a:xfrm>
                <a:off x="3994150" y="2346325"/>
                <a:ext cx="276225" cy="130175"/>
              </a:xfrm>
              <a:custGeom>
                <a:avLst/>
                <a:gdLst>
                  <a:gd name="T0" fmla="*/ 88 w 174"/>
                  <a:gd name="T1" fmla="*/ 0 h 82"/>
                  <a:gd name="T2" fmla="*/ 0 w 174"/>
                  <a:gd name="T3" fmla="*/ 64 h 82"/>
                  <a:gd name="T4" fmla="*/ 0 w 174"/>
                  <a:gd name="T5" fmla="*/ 82 h 82"/>
                  <a:gd name="T6" fmla="*/ 88 w 174"/>
                  <a:gd name="T7" fmla="*/ 18 h 82"/>
                  <a:gd name="T8" fmla="*/ 174 w 174"/>
                  <a:gd name="T9" fmla="*/ 82 h 82"/>
                  <a:gd name="T10" fmla="*/ 174 w 174"/>
                  <a:gd name="T11" fmla="*/ 64 h 82"/>
                  <a:gd name="T12" fmla="*/ 88 w 17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74" h="82">
                    <a:moveTo>
                      <a:pt x="88" y="0"/>
                    </a:moveTo>
                    <a:lnTo>
                      <a:pt x="0" y="64"/>
                    </a:lnTo>
                    <a:lnTo>
                      <a:pt x="0" y="82"/>
                    </a:lnTo>
                    <a:lnTo>
                      <a:pt x="88" y="18"/>
                    </a:lnTo>
                    <a:lnTo>
                      <a:pt x="174" y="82"/>
                    </a:lnTo>
                    <a:lnTo>
                      <a:pt x="174" y="64"/>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48"/>
              <p:cNvSpPr>
                <a:spLocks/>
              </p:cNvSpPr>
              <p:nvPr/>
            </p:nvSpPr>
            <p:spPr bwMode="auto">
              <a:xfrm>
                <a:off x="4032250" y="2387600"/>
                <a:ext cx="203200" cy="228600"/>
              </a:xfrm>
              <a:custGeom>
                <a:avLst/>
                <a:gdLst>
                  <a:gd name="T0" fmla="*/ 0 w 128"/>
                  <a:gd name="T1" fmla="*/ 46 h 144"/>
                  <a:gd name="T2" fmla="*/ 0 w 128"/>
                  <a:gd name="T3" fmla="*/ 144 h 144"/>
                  <a:gd name="T4" fmla="*/ 50 w 128"/>
                  <a:gd name="T5" fmla="*/ 144 h 144"/>
                  <a:gd name="T6" fmla="*/ 50 w 128"/>
                  <a:gd name="T7" fmla="*/ 88 h 144"/>
                  <a:gd name="T8" fmla="*/ 82 w 128"/>
                  <a:gd name="T9" fmla="*/ 88 h 144"/>
                  <a:gd name="T10" fmla="*/ 82 w 128"/>
                  <a:gd name="T11" fmla="*/ 144 h 144"/>
                  <a:gd name="T12" fmla="*/ 128 w 128"/>
                  <a:gd name="T13" fmla="*/ 144 h 144"/>
                  <a:gd name="T14" fmla="*/ 128 w 128"/>
                  <a:gd name="T15" fmla="*/ 46 h 144"/>
                  <a:gd name="T16" fmla="*/ 64 w 128"/>
                  <a:gd name="T17" fmla="*/ 0 h 144"/>
                  <a:gd name="T18" fmla="*/ 0 w 128"/>
                  <a:gd name="T19" fmla="*/ 4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44">
                    <a:moveTo>
                      <a:pt x="0" y="46"/>
                    </a:moveTo>
                    <a:lnTo>
                      <a:pt x="0" y="144"/>
                    </a:lnTo>
                    <a:lnTo>
                      <a:pt x="50" y="144"/>
                    </a:lnTo>
                    <a:lnTo>
                      <a:pt x="50" y="88"/>
                    </a:lnTo>
                    <a:lnTo>
                      <a:pt x="82" y="88"/>
                    </a:lnTo>
                    <a:lnTo>
                      <a:pt x="82" y="144"/>
                    </a:lnTo>
                    <a:lnTo>
                      <a:pt x="128" y="144"/>
                    </a:lnTo>
                    <a:lnTo>
                      <a:pt x="128" y="46"/>
                    </a:lnTo>
                    <a:lnTo>
                      <a:pt x="64" y="0"/>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67" name="Freeform 49"/>
            <p:cNvSpPr>
              <a:spLocks noChangeAspect="1" noEditPoints="1"/>
            </p:cNvSpPr>
            <p:nvPr/>
          </p:nvSpPr>
          <p:spPr bwMode="auto">
            <a:xfrm>
              <a:off x="4016454" y="5432078"/>
              <a:ext cx="137160" cy="94858"/>
            </a:xfrm>
            <a:custGeom>
              <a:avLst/>
              <a:gdLst>
                <a:gd name="T0" fmla="*/ 192 w 214"/>
                <a:gd name="T1" fmla="*/ 104 h 148"/>
                <a:gd name="T2" fmla="*/ 192 w 214"/>
                <a:gd name="T3" fmla="*/ 0 h 148"/>
                <a:gd name="T4" fmla="*/ 24 w 214"/>
                <a:gd name="T5" fmla="*/ 0 h 148"/>
                <a:gd name="T6" fmla="*/ 24 w 214"/>
                <a:gd name="T7" fmla="*/ 104 h 148"/>
                <a:gd name="T8" fmla="*/ 0 w 214"/>
                <a:gd name="T9" fmla="*/ 148 h 148"/>
                <a:gd name="T10" fmla="*/ 214 w 214"/>
                <a:gd name="T11" fmla="*/ 148 h 148"/>
                <a:gd name="T12" fmla="*/ 192 w 214"/>
                <a:gd name="T13" fmla="*/ 104 h 148"/>
                <a:gd name="T14" fmla="*/ 32 w 214"/>
                <a:gd name="T15" fmla="*/ 8 h 148"/>
                <a:gd name="T16" fmla="*/ 184 w 214"/>
                <a:gd name="T17" fmla="*/ 8 h 148"/>
                <a:gd name="T18" fmla="*/ 184 w 214"/>
                <a:gd name="T19" fmla="*/ 98 h 148"/>
                <a:gd name="T20" fmla="*/ 32 w 214"/>
                <a:gd name="T21" fmla="*/ 98 h 148"/>
                <a:gd name="T22" fmla="*/ 32 w 214"/>
                <a:gd name="T23" fmla="*/ 8 h 148"/>
                <a:gd name="T24" fmla="*/ 74 w 214"/>
                <a:gd name="T25" fmla="*/ 144 h 148"/>
                <a:gd name="T26" fmla="*/ 76 w 214"/>
                <a:gd name="T27" fmla="*/ 138 h 148"/>
                <a:gd name="T28" fmla="*/ 132 w 214"/>
                <a:gd name="T29" fmla="*/ 138 h 148"/>
                <a:gd name="T30" fmla="*/ 136 w 214"/>
                <a:gd name="T31" fmla="*/ 144 h 148"/>
                <a:gd name="T32" fmla="*/ 74 w 214"/>
                <a:gd name="T33" fmla="*/ 144 h 148"/>
                <a:gd name="T34" fmla="*/ 24 w 214"/>
                <a:gd name="T35" fmla="*/ 134 h 148"/>
                <a:gd name="T36" fmla="*/ 34 w 214"/>
                <a:gd name="T37" fmla="*/ 112 h 148"/>
                <a:gd name="T38" fmla="*/ 182 w 214"/>
                <a:gd name="T39" fmla="*/ 112 h 148"/>
                <a:gd name="T40" fmla="*/ 190 w 214"/>
                <a:gd name="T41" fmla="*/ 134 h 148"/>
                <a:gd name="T42" fmla="*/ 24 w 214"/>
                <a:gd name="T43" fmla="*/ 13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4" h="148">
                  <a:moveTo>
                    <a:pt x="192" y="104"/>
                  </a:moveTo>
                  <a:lnTo>
                    <a:pt x="192" y="0"/>
                  </a:lnTo>
                  <a:lnTo>
                    <a:pt x="24" y="0"/>
                  </a:lnTo>
                  <a:lnTo>
                    <a:pt x="24" y="104"/>
                  </a:lnTo>
                  <a:lnTo>
                    <a:pt x="0" y="148"/>
                  </a:lnTo>
                  <a:lnTo>
                    <a:pt x="214" y="148"/>
                  </a:lnTo>
                  <a:lnTo>
                    <a:pt x="192" y="104"/>
                  </a:lnTo>
                  <a:close/>
                  <a:moveTo>
                    <a:pt x="32" y="8"/>
                  </a:moveTo>
                  <a:lnTo>
                    <a:pt x="184" y="8"/>
                  </a:lnTo>
                  <a:lnTo>
                    <a:pt x="184" y="98"/>
                  </a:lnTo>
                  <a:lnTo>
                    <a:pt x="32" y="98"/>
                  </a:lnTo>
                  <a:lnTo>
                    <a:pt x="32" y="8"/>
                  </a:lnTo>
                  <a:close/>
                  <a:moveTo>
                    <a:pt x="74" y="144"/>
                  </a:moveTo>
                  <a:lnTo>
                    <a:pt x="76" y="138"/>
                  </a:lnTo>
                  <a:lnTo>
                    <a:pt x="132" y="138"/>
                  </a:lnTo>
                  <a:lnTo>
                    <a:pt x="136" y="144"/>
                  </a:lnTo>
                  <a:lnTo>
                    <a:pt x="74" y="144"/>
                  </a:lnTo>
                  <a:close/>
                  <a:moveTo>
                    <a:pt x="24" y="134"/>
                  </a:moveTo>
                  <a:lnTo>
                    <a:pt x="34" y="112"/>
                  </a:lnTo>
                  <a:lnTo>
                    <a:pt x="182" y="112"/>
                  </a:lnTo>
                  <a:lnTo>
                    <a:pt x="190" y="134"/>
                  </a:lnTo>
                  <a:lnTo>
                    <a:pt x="24" y="134"/>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8" name="Group 67"/>
            <p:cNvGrpSpPr>
              <a:grpSpLocks noChangeAspect="1"/>
            </p:cNvGrpSpPr>
            <p:nvPr/>
          </p:nvGrpSpPr>
          <p:grpSpPr>
            <a:xfrm>
              <a:off x="4240292" y="5425475"/>
              <a:ext cx="137160" cy="108065"/>
              <a:chOff x="4953000" y="2355850"/>
              <a:chExt cx="314325" cy="247650"/>
            </a:xfrm>
            <a:solidFill>
              <a:schemeClr val="bg1"/>
            </a:solidFill>
          </p:grpSpPr>
          <p:sp>
            <p:nvSpPr>
              <p:cNvPr id="145" name="Freeform 50"/>
              <p:cNvSpPr>
                <a:spLocks/>
              </p:cNvSpPr>
              <p:nvPr/>
            </p:nvSpPr>
            <p:spPr bwMode="auto">
              <a:xfrm>
                <a:off x="4953000" y="2492375"/>
                <a:ext cx="314325" cy="111125"/>
              </a:xfrm>
              <a:custGeom>
                <a:avLst/>
                <a:gdLst>
                  <a:gd name="T0" fmla="*/ 166 w 198"/>
                  <a:gd name="T1" fmla="*/ 0 h 70"/>
                  <a:gd name="T2" fmla="*/ 136 w 198"/>
                  <a:gd name="T3" fmla="*/ 0 h 70"/>
                  <a:gd name="T4" fmla="*/ 124 w 198"/>
                  <a:gd name="T5" fmla="*/ 14 h 70"/>
                  <a:gd name="T6" fmla="*/ 158 w 198"/>
                  <a:gd name="T7" fmla="*/ 14 h 70"/>
                  <a:gd name="T8" fmla="*/ 178 w 198"/>
                  <a:gd name="T9" fmla="*/ 56 h 70"/>
                  <a:gd name="T10" fmla="*/ 22 w 198"/>
                  <a:gd name="T11" fmla="*/ 56 h 70"/>
                  <a:gd name="T12" fmla="*/ 40 w 198"/>
                  <a:gd name="T13" fmla="*/ 14 h 70"/>
                  <a:gd name="T14" fmla="*/ 74 w 198"/>
                  <a:gd name="T15" fmla="*/ 14 h 70"/>
                  <a:gd name="T16" fmla="*/ 62 w 198"/>
                  <a:gd name="T17" fmla="*/ 0 h 70"/>
                  <a:gd name="T18" fmla="*/ 32 w 198"/>
                  <a:gd name="T19" fmla="*/ 0 h 70"/>
                  <a:gd name="T20" fmla="*/ 0 w 198"/>
                  <a:gd name="T21" fmla="*/ 70 h 70"/>
                  <a:gd name="T22" fmla="*/ 198 w 198"/>
                  <a:gd name="T23" fmla="*/ 70 h 70"/>
                  <a:gd name="T24" fmla="*/ 166 w 198"/>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70">
                    <a:moveTo>
                      <a:pt x="166" y="0"/>
                    </a:moveTo>
                    <a:lnTo>
                      <a:pt x="136" y="0"/>
                    </a:lnTo>
                    <a:lnTo>
                      <a:pt x="124" y="14"/>
                    </a:lnTo>
                    <a:lnTo>
                      <a:pt x="158" y="14"/>
                    </a:lnTo>
                    <a:lnTo>
                      <a:pt x="178" y="56"/>
                    </a:lnTo>
                    <a:lnTo>
                      <a:pt x="22" y="56"/>
                    </a:lnTo>
                    <a:lnTo>
                      <a:pt x="40" y="14"/>
                    </a:lnTo>
                    <a:lnTo>
                      <a:pt x="74" y="14"/>
                    </a:lnTo>
                    <a:lnTo>
                      <a:pt x="62" y="0"/>
                    </a:lnTo>
                    <a:lnTo>
                      <a:pt x="32" y="0"/>
                    </a:lnTo>
                    <a:lnTo>
                      <a:pt x="0" y="70"/>
                    </a:lnTo>
                    <a:lnTo>
                      <a:pt x="198" y="7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6" name="Freeform 51"/>
              <p:cNvSpPr>
                <a:spLocks noEditPoints="1"/>
              </p:cNvSpPr>
              <p:nvPr/>
            </p:nvSpPr>
            <p:spPr bwMode="auto">
              <a:xfrm>
                <a:off x="5038725" y="2355850"/>
                <a:ext cx="142875" cy="190500"/>
              </a:xfrm>
              <a:custGeom>
                <a:avLst/>
                <a:gdLst>
                  <a:gd name="T0" fmla="*/ 90 w 90"/>
                  <a:gd name="T1" fmla="*/ 46 h 120"/>
                  <a:gd name="T2" fmla="*/ 86 w 90"/>
                  <a:gd name="T3" fmla="*/ 28 h 120"/>
                  <a:gd name="T4" fmla="*/ 78 w 90"/>
                  <a:gd name="T5" fmla="*/ 14 h 120"/>
                  <a:gd name="T6" fmla="*/ 62 w 90"/>
                  <a:gd name="T7" fmla="*/ 4 h 120"/>
                  <a:gd name="T8" fmla="*/ 46 w 90"/>
                  <a:gd name="T9" fmla="*/ 0 h 120"/>
                  <a:gd name="T10" fmla="*/ 36 w 90"/>
                  <a:gd name="T11" fmla="*/ 2 h 120"/>
                  <a:gd name="T12" fmla="*/ 20 w 90"/>
                  <a:gd name="T13" fmla="*/ 8 h 120"/>
                  <a:gd name="T14" fmla="*/ 8 w 90"/>
                  <a:gd name="T15" fmla="*/ 20 h 120"/>
                  <a:gd name="T16" fmla="*/ 0 w 90"/>
                  <a:gd name="T17" fmla="*/ 36 h 120"/>
                  <a:gd name="T18" fmla="*/ 0 w 90"/>
                  <a:gd name="T19" fmla="*/ 46 h 120"/>
                  <a:gd name="T20" fmla="*/ 2 w 90"/>
                  <a:gd name="T21" fmla="*/ 58 h 120"/>
                  <a:gd name="T22" fmla="*/ 2 w 90"/>
                  <a:gd name="T23" fmla="*/ 58 h 120"/>
                  <a:gd name="T24" fmla="*/ 2 w 90"/>
                  <a:gd name="T25" fmla="*/ 58 h 120"/>
                  <a:gd name="T26" fmla="*/ 4 w 90"/>
                  <a:gd name="T27" fmla="*/ 62 h 120"/>
                  <a:gd name="T28" fmla="*/ 4 w 90"/>
                  <a:gd name="T29" fmla="*/ 64 h 120"/>
                  <a:gd name="T30" fmla="*/ 4 w 90"/>
                  <a:gd name="T31" fmla="*/ 66 h 120"/>
                  <a:gd name="T32" fmla="*/ 6 w 90"/>
                  <a:gd name="T33" fmla="*/ 68 h 120"/>
                  <a:gd name="T34" fmla="*/ 10 w 90"/>
                  <a:gd name="T35" fmla="*/ 76 h 120"/>
                  <a:gd name="T36" fmla="*/ 18 w 90"/>
                  <a:gd name="T37" fmla="*/ 86 h 120"/>
                  <a:gd name="T38" fmla="*/ 36 w 90"/>
                  <a:gd name="T39" fmla="*/ 108 h 120"/>
                  <a:gd name="T40" fmla="*/ 42 w 90"/>
                  <a:gd name="T41" fmla="*/ 120 h 120"/>
                  <a:gd name="T42" fmla="*/ 48 w 90"/>
                  <a:gd name="T43" fmla="*/ 120 h 120"/>
                  <a:gd name="T44" fmla="*/ 64 w 90"/>
                  <a:gd name="T45" fmla="*/ 96 h 120"/>
                  <a:gd name="T46" fmla="*/ 74 w 90"/>
                  <a:gd name="T47" fmla="*/ 86 h 120"/>
                  <a:gd name="T48" fmla="*/ 86 w 90"/>
                  <a:gd name="T49" fmla="*/ 66 h 120"/>
                  <a:gd name="T50" fmla="*/ 88 w 90"/>
                  <a:gd name="T51" fmla="*/ 58 h 120"/>
                  <a:gd name="T52" fmla="*/ 90 w 90"/>
                  <a:gd name="T53" fmla="*/ 46 h 120"/>
                  <a:gd name="T54" fmla="*/ 46 w 90"/>
                  <a:gd name="T55" fmla="*/ 68 h 120"/>
                  <a:gd name="T56" fmla="*/ 36 w 90"/>
                  <a:gd name="T57" fmla="*/ 66 h 120"/>
                  <a:gd name="T58" fmla="*/ 24 w 90"/>
                  <a:gd name="T59" fmla="*/ 54 h 120"/>
                  <a:gd name="T60" fmla="*/ 22 w 90"/>
                  <a:gd name="T61" fmla="*/ 46 h 120"/>
                  <a:gd name="T62" fmla="*/ 28 w 90"/>
                  <a:gd name="T63" fmla="*/ 30 h 120"/>
                  <a:gd name="T64" fmla="*/ 46 w 90"/>
                  <a:gd name="T65" fmla="*/ 22 h 120"/>
                  <a:gd name="T66" fmla="*/ 54 w 90"/>
                  <a:gd name="T67" fmla="*/ 24 h 120"/>
                  <a:gd name="T68" fmla="*/ 66 w 90"/>
                  <a:gd name="T69" fmla="*/ 36 h 120"/>
                  <a:gd name="T70" fmla="*/ 68 w 90"/>
                  <a:gd name="T71" fmla="*/ 46 h 120"/>
                  <a:gd name="T72" fmla="*/ 62 w 90"/>
                  <a:gd name="T73" fmla="*/ 62 h 120"/>
                  <a:gd name="T74" fmla="*/ 46 w 90"/>
                  <a:gd name="T75" fmla="*/ 6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120">
                    <a:moveTo>
                      <a:pt x="90" y="46"/>
                    </a:moveTo>
                    <a:lnTo>
                      <a:pt x="90" y="46"/>
                    </a:lnTo>
                    <a:lnTo>
                      <a:pt x="90" y="36"/>
                    </a:lnTo>
                    <a:lnTo>
                      <a:pt x="86" y="28"/>
                    </a:lnTo>
                    <a:lnTo>
                      <a:pt x="82" y="20"/>
                    </a:lnTo>
                    <a:lnTo>
                      <a:pt x="78" y="14"/>
                    </a:lnTo>
                    <a:lnTo>
                      <a:pt x="70" y="8"/>
                    </a:lnTo>
                    <a:lnTo>
                      <a:pt x="62" y="4"/>
                    </a:lnTo>
                    <a:lnTo>
                      <a:pt x="54" y="2"/>
                    </a:lnTo>
                    <a:lnTo>
                      <a:pt x="46" y="0"/>
                    </a:lnTo>
                    <a:lnTo>
                      <a:pt x="46" y="0"/>
                    </a:lnTo>
                    <a:lnTo>
                      <a:pt x="36" y="2"/>
                    </a:lnTo>
                    <a:lnTo>
                      <a:pt x="28" y="4"/>
                    </a:lnTo>
                    <a:lnTo>
                      <a:pt x="20" y="8"/>
                    </a:lnTo>
                    <a:lnTo>
                      <a:pt x="14" y="14"/>
                    </a:lnTo>
                    <a:lnTo>
                      <a:pt x="8" y="20"/>
                    </a:lnTo>
                    <a:lnTo>
                      <a:pt x="4" y="28"/>
                    </a:lnTo>
                    <a:lnTo>
                      <a:pt x="0" y="36"/>
                    </a:lnTo>
                    <a:lnTo>
                      <a:pt x="0" y="46"/>
                    </a:lnTo>
                    <a:lnTo>
                      <a:pt x="0" y="46"/>
                    </a:lnTo>
                    <a:lnTo>
                      <a:pt x="2" y="58"/>
                    </a:lnTo>
                    <a:lnTo>
                      <a:pt x="2" y="58"/>
                    </a:lnTo>
                    <a:lnTo>
                      <a:pt x="2" y="58"/>
                    </a:lnTo>
                    <a:lnTo>
                      <a:pt x="2" y="58"/>
                    </a:lnTo>
                    <a:lnTo>
                      <a:pt x="2" y="58"/>
                    </a:lnTo>
                    <a:lnTo>
                      <a:pt x="2" y="58"/>
                    </a:lnTo>
                    <a:lnTo>
                      <a:pt x="2" y="58"/>
                    </a:lnTo>
                    <a:lnTo>
                      <a:pt x="4" y="62"/>
                    </a:lnTo>
                    <a:lnTo>
                      <a:pt x="4" y="62"/>
                    </a:lnTo>
                    <a:lnTo>
                      <a:pt x="4" y="64"/>
                    </a:lnTo>
                    <a:lnTo>
                      <a:pt x="4" y="64"/>
                    </a:lnTo>
                    <a:lnTo>
                      <a:pt x="4" y="66"/>
                    </a:lnTo>
                    <a:lnTo>
                      <a:pt x="4" y="66"/>
                    </a:lnTo>
                    <a:lnTo>
                      <a:pt x="6" y="68"/>
                    </a:lnTo>
                    <a:lnTo>
                      <a:pt x="6" y="68"/>
                    </a:lnTo>
                    <a:lnTo>
                      <a:pt x="10" y="76"/>
                    </a:lnTo>
                    <a:lnTo>
                      <a:pt x="18" y="86"/>
                    </a:lnTo>
                    <a:lnTo>
                      <a:pt x="18" y="86"/>
                    </a:lnTo>
                    <a:lnTo>
                      <a:pt x="28" y="98"/>
                    </a:lnTo>
                    <a:lnTo>
                      <a:pt x="36" y="108"/>
                    </a:lnTo>
                    <a:lnTo>
                      <a:pt x="42" y="120"/>
                    </a:lnTo>
                    <a:lnTo>
                      <a:pt x="42" y="120"/>
                    </a:lnTo>
                    <a:lnTo>
                      <a:pt x="48" y="120"/>
                    </a:lnTo>
                    <a:lnTo>
                      <a:pt x="48" y="120"/>
                    </a:lnTo>
                    <a:lnTo>
                      <a:pt x="56" y="108"/>
                    </a:lnTo>
                    <a:lnTo>
                      <a:pt x="64" y="96"/>
                    </a:lnTo>
                    <a:lnTo>
                      <a:pt x="74" y="86"/>
                    </a:lnTo>
                    <a:lnTo>
                      <a:pt x="74" y="86"/>
                    </a:lnTo>
                    <a:lnTo>
                      <a:pt x="82" y="76"/>
                    </a:lnTo>
                    <a:lnTo>
                      <a:pt x="86" y="66"/>
                    </a:lnTo>
                    <a:lnTo>
                      <a:pt x="88" y="58"/>
                    </a:lnTo>
                    <a:lnTo>
                      <a:pt x="88" y="58"/>
                    </a:lnTo>
                    <a:lnTo>
                      <a:pt x="88" y="58"/>
                    </a:lnTo>
                    <a:lnTo>
                      <a:pt x="90" y="46"/>
                    </a:lnTo>
                    <a:lnTo>
                      <a:pt x="90" y="46"/>
                    </a:lnTo>
                    <a:close/>
                    <a:moveTo>
                      <a:pt x="46" y="68"/>
                    </a:moveTo>
                    <a:lnTo>
                      <a:pt x="46" y="68"/>
                    </a:lnTo>
                    <a:lnTo>
                      <a:pt x="36" y="66"/>
                    </a:lnTo>
                    <a:lnTo>
                      <a:pt x="28" y="62"/>
                    </a:lnTo>
                    <a:lnTo>
                      <a:pt x="24" y="54"/>
                    </a:lnTo>
                    <a:lnTo>
                      <a:pt x="22" y="46"/>
                    </a:lnTo>
                    <a:lnTo>
                      <a:pt x="22" y="46"/>
                    </a:lnTo>
                    <a:lnTo>
                      <a:pt x="24" y="36"/>
                    </a:lnTo>
                    <a:lnTo>
                      <a:pt x="28" y="30"/>
                    </a:lnTo>
                    <a:lnTo>
                      <a:pt x="36" y="24"/>
                    </a:lnTo>
                    <a:lnTo>
                      <a:pt x="46" y="22"/>
                    </a:lnTo>
                    <a:lnTo>
                      <a:pt x="46" y="22"/>
                    </a:lnTo>
                    <a:lnTo>
                      <a:pt x="54" y="24"/>
                    </a:lnTo>
                    <a:lnTo>
                      <a:pt x="62" y="30"/>
                    </a:lnTo>
                    <a:lnTo>
                      <a:pt x="66" y="36"/>
                    </a:lnTo>
                    <a:lnTo>
                      <a:pt x="68" y="46"/>
                    </a:lnTo>
                    <a:lnTo>
                      <a:pt x="68" y="46"/>
                    </a:lnTo>
                    <a:lnTo>
                      <a:pt x="66" y="54"/>
                    </a:lnTo>
                    <a:lnTo>
                      <a:pt x="62" y="62"/>
                    </a:lnTo>
                    <a:lnTo>
                      <a:pt x="54" y="66"/>
                    </a:lnTo>
                    <a:lnTo>
                      <a:pt x="46" y="68"/>
                    </a:lnTo>
                    <a:lnTo>
                      <a:pt x="4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69" name="Group 68"/>
            <p:cNvGrpSpPr/>
            <p:nvPr/>
          </p:nvGrpSpPr>
          <p:grpSpPr>
            <a:xfrm>
              <a:off x="1493742" y="3464719"/>
              <a:ext cx="179947" cy="171164"/>
              <a:chOff x="1348428" y="3464719"/>
              <a:chExt cx="179947" cy="171164"/>
            </a:xfrm>
            <a:solidFill>
              <a:srgbClr val="E2703C"/>
            </a:solidFill>
          </p:grpSpPr>
          <p:sp>
            <p:nvSpPr>
              <p:cNvPr id="143" name="Rounded Rectangle 142"/>
              <p:cNvSpPr/>
              <p:nvPr/>
            </p:nvSpPr>
            <p:spPr>
              <a:xfrm rot="480000">
                <a:off x="1348428" y="3464719"/>
                <a:ext cx="179947" cy="111918"/>
              </a:xfrm>
              <a:prstGeom prst="round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$6.40</a:t>
                </a:r>
              </a:p>
            </p:txBody>
          </p:sp>
          <p:sp>
            <p:nvSpPr>
              <p:cNvPr id="144" name="Rectangle 143"/>
              <p:cNvSpPr/>
              <p:nvPr/>
            </p:nvSpPr>
            <p:spPr>
              <a:xfrm rot="480000">
                <a:off x="1424685" y="3571875"/>
                <a:ext cx="27432" cy="64008"/>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70" name="Freeform 52"/>
            <p:cNvSpPr>
              <a:spLocks noChangeAspect="1"/>
            </p:cNvSpPr>
            <p:nvPr/>
          </p:nvSpPr>
          <p:spPr bwMode="auto">
            <a:xfrm>
              <a:off x="1538032" y="3608166"/>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1" name="Group 70"/>
            <p:cNvGrpSpPr/>
            <p:nvPr/>
          </p:nvGrpSpPr>
          <p:grpSpPr>
            <a:xfrm>
              <a:off x="2393396" y="4562475"/>
              <a:ext cx="179947" cy="171164"/>
              <a:chOff x="1348428" y="3464719"/>
              <a:chExt cx="179947" cy="171164"/>
            </a:xfrm>
            <a:solidFill>
              <a:srgbClr val="E2703C"/>
            </a:solidFill>
          </p:grpSpPr>
          <p:sp>
            <p:nvSpPr>
              <p:cNvPr id="141" name="Rounded Rectangle 140"/>
              <p:cNvSpPr/>
              <p:nvPr/>
            </p:nvSpPr>
            <p:spPr>
              <a:xfrm rot="480000">
                <a:off x="1348428" y="3464719"/>
                <a:ext cx="179947" cy="111918"/>
              </a:xfrm>
              <a:prstGeom prst="roundRect">
                <a:avLst/>
              </a:prstGeom>
              <a:solidFill>
                <a:srgbClr val="BC47A9"/>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$2.04</a:t>
                </a:r>
              </a:p>
            </p:txBody>
          </p:sp>
          <p:sp>
            <p:nvSpPr>
              <p:cNvPr id="142" name="Rectangle 141"/>
              <p:cNvSpPr/>
              <p:nvPr/>
            </p:nvSpPr>
            <p:spPr>
              <a:xfrm rot="480000">
                <a:off x="1424685" y="3571875"/>
                <a:ext cx="27432" cy="64008"/>
              </a:xfrm>
              <a:prstGeom prst="rect">
                <a:avLst/>
              </a:prstGeom>
              <a:solidFill>
                <a:srgbClr val="BC47A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72" name="Freeform 52"/>
            <p:cNvSpPr>
              <a:spLocks noChangeAspect="1"/>
            </p:cNvSpPr>
            <p:nvPr/>
          </p:nvSpPr>
          <p:spPr bwMode="auto">
            <a:xfrm>
              <a:off x="2437686" y="4705922"/>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3" name="Group 72"/>
            <p:cNvGrpSpPr/>
            <p:nvPr/>
          </p:nvGrpSpPr>
          <p:grpSpPr>
            <a:xfrm>
              <a:off x="2621483" y="4210051"/>
              <a:ext cx="179947" cy="171164"/>
              <a:chOff x="1348428" y="3464719"/>
              <a:chExt cx="179947" cy="171164"/>
            </a:xfrm>
            <a:solidFill>
              <a:srgbClr val="E2703C"/>
            </a:solidFill>
          </p:grpSpPr>
          <p:sp>
            <p:nvSpPr>
              <p:cNvPr id="139" name="Rounded Rectangle 138"/>
              <p:cNvSpPr/>
              <p:nvPr/>
            </p:nvSpPr>
            <p:spPr>
              <a:xfrm rot="480000">
                <a:off x="1348428" y="3464719"/>
                <a:ext cx="179947" cy="111918"/>
              </a:xfrm>
              <a:prstGeom prst="roundRect">
                <a:avLst/>
              </a:prstGeom>
              <a:solidFill>
                <a:srgbClr val="2C727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$3.44</a:t>
                </a:r>
              </a:p>
            </p:txBody>
          </p:sp>
          <p:sp>
            <p:nvSpPr>
              <p:cNvPr id="140" name="Rectangle 139"/>
              <p:cNvSpPr/>
              <p:nvPr/>
            </p:nvSpPr>
            <p:spPr>
              <a:xfrm rot="480000">
                <a:off x="1424685" y="3571875"/>
                <a:ext cx="27432" cy="64008"/>
              </a:xfrm>
              <a:prstGeom prst="rect">
                <a:avLst/>
              </a:prstGeom>
              <a:solidFill>
                <a:srgbClr val="2C727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74" name="Freeform 52"/>
            <p:cNvSpPr>
              <a:spLocks noChangeAspect="1"/>
            </p:cNvSpPr>
            <p:nvPr/>
          </p:nvSpPr>
          <p:spPr bwMode="auto">
            <a:xfrm>
              <a:off x="2665773" y="4353498"/>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5" name="Group 74"/>
            <p:cNvGrpSpPr/>
            <p:nvPr/>
          </p:nvGrpSpPr>
          <p:grpSpPr>
            <a:xfrm>
              <a:off x="2850870" y="4420745"/>
              <a:ext cx="179947" cy="171164"/>
              <a:chOff x="1348428" y="3464719"/>
              <a:chExt cx="179947" cy="171164"/>
            </a:xfrm>
            <a:solidFill>
              <a:srgbClr val="E2703C"/>
            </a:solidFill>
          </p:grpSpPr>
          <p:sp>
            <p:nvSpPr>
              <p:cNvPr id="137" name="Rounded Rectangle 136"/>
              <p:cNvSpPr/>
              <p:nvPr/>
            </p:nvSpPr>
            <p:spPr>
              <a:xfrm rot="480000">
                <a:off x="1348428" y="3464719"/>
                <a:ext cx="179947" cy="111918"/>
              </a:xfrm>
              <a:prstGeom prst="round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$2.62</a:t>
                </a:r>
              </a:p>
            </p:txBody>
          </p:sp>
          <p:sp>
            <p:nvSpPr>
              <p:cNvPr id="138" name="Rectangle 137"/>
              <p:cNvSpPr/>
              <p:nvPr/>
            </p:nvSpPr>
            <p:spPr>
              <a:xfrm rot="480000">
                <a:off x="1424685" y="3571875"/>
                <a:ext cx="27432" cy="64008"/>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76" name="Freeform 52"/>
            <p:cNvSpPr>
              <a:spLocks noChangeAspect="1"/>
            </p:cNvSpPr>
            <p:nvPr/>
          </p:nvSpPr>
          <p:spPr bwMode="auto">
            <a:xfrm>
              <a:off x="2895160" y="4564192"/>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7" name="Group 76"/>
            <p:cNvGrpSpPr/>
            <p:nvPr/>
          </p:nvGrpSpPr>
          <p:grpSpPr>
            <a:xfrm>
              <a:off x="3073035" y="4355307"/>
              <a:ext cx="179947" cy="171164"/>
              <a:chOff x="1348428" y="3464719"/>
              <a:chExt cx="179947" cy="171164"/>
            </a:xfrm>
            <a:solidFill>
              <a:srgbClr val="E2703C"/>
            </a:solidFill>
          </p:grpSpPr>
          <p:sp>
            <p:nvSpPr>
              <p:cNvPr id="135" name="Rounded Rectangle 134"/>
              <p:cNvSpPr/>
              <p:nvPr/>
            </p:nvSpPr>
            <p:spPr>
              <a:xfrm rot="480000">
                <a:off x="1348428" y="3464719"/>
                <a:ext cx="179947" cy="111918"/>
              </a:xfrm>
              <a:prstGeom prst="roundRect">
                <a:avLst/>
              </a:prstGeom>
              <a:solidFill>
                <a:srgbClr val="50465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$2.94</a:t>
                </a:r>
              </a:p>
            </p:txBody>
          </p:sp>
          <p:sp>
            <p:nvSpPr>
              <p:cNvPr id="136" name="Rectangle 135"/>
              <p:cNvSpPr/>
              <p:nvPr/>
            </p:nvSpPr>
            <p:spPr>
              <a:xfrm rot="480000">
                <a:off x="1424685" y="3571875"/>
                <a:ext cx="27432" cy="64008"/>
              </a:xfrm>
              <a:prstGeom prst="rect">
                <a:avLst/>
              </a:prstGeom>
              <a:solidFill>
                <a:srgbClr val="50465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78" name="Freeform 52"/>
            <p:cNvSpPr>
              <a:spLocks noChangeAspect="1"/>
            </p:cNvSpPr>
            <p:nvPr/>
          </p:nvSpPr>
          <p:spPr bwMode="auto">
            <a:xfrm>
              <a:off x="3117325" y="4498754"/>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79" name="Group 78"/>
            <p:cNvGrpSpPr/>
            <p:nvPr/>
          </p:nvGrpSpPr>
          <p:grpSpPr>
            <a:xfrm>
              <a:off x="3295833" y="4454129"/>
              <a:ext cx="179947" cy="171164"/>
              <a:chOff x="1348428" y="3464719"/>
              <a:chExt cx="179947" cy="171164"/>
            </a:xfrm>
            <a:solidFill>
              <a:srgbClr val="E2703C"/>
            </a:solidFill>
          </p:grpSpPr>
          <p:sp>
            <p:nvSpPr>
              <p:cNvPr id="133" name="Rounded Rectangle 132"/>
              <p:cNvSpPr/>
              <p:nvPr/>
            </p:nvSpPr>
            <p:spPr>
              <a:xfrm rot="480000">
                <a:off x="1348428" y="3464719"/>
                <a:ext cx="179947" cy="111918"/>
              </a:xfrm>
              <a:prstGeom prst="roundRect">
                <a:avLst/>
              </a:prstGeom>
              <a:solidFill>
                <a:srgbClr val="54A83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$2.56</a:t>
                </a:r>
              </a:p>
            </p:txBody>
          </p:sp>
          <p:sp>
            <p:nvSpPr>
              <p:cNvPr id="134" name="Rectangle 133"/>
              <p:cNvSpPr/>
              <p:nvPr/>
            </p:nvSpPr>
            <p:spPr>
              <a:xfrm rot="480000">
                <a:off x="1424685" y="3571875"/>
                <a:ext cx="27432" cy="64008"/>
              </a:xfrm>
              <a:prstGeom prst="rect">
                <a:avLst/>
              </a:prstGeom>
              <a:solidFill>
                <a:srgbClr val="54A83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80" name="Freeform 52"/>
            <p:cNvSpPr>
              <a:spLocks noChangeAspect="1"/>
            </p:cNvSpPr>
            <p:nvPr/>
          </p:nvSpPr>
          <p:spPr bwMode="auto">
            <a:xfrm>
              <a:off x="3340123" y="4592814"/>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81" name="Group 80"/>
            <p:cNvGrpSpPr/>
            <p:nvPr/>
          </p:nvGrpSpPr>
          <p:grpSpPr>
            <a:xfrm>
              <a:off x="3526570" y="3388518"/>
              <a:ext cx="179947" cy="171164"/>
              <a:chOff x="1348428" y="3464719"/>
              <a:chExt cx="179947" cy="171164"/>
            </a:xfrm>
            <a:solidFill>
              <a:srgbClr val="E2703C"/>
            </a:solidFill>
          </p:grpSpPr>
          <p:sp>
            <p:nvSpPr>
              <p:cNvPr id="131" name="Rounded Rectangle 130"/>
              <p:cNvSpPr/>
              <p:nvPr/>
            </p:nvSpPr>
            <p:spPr>
              <a:xfrm rot="480000">
                <a:off x="1348428" y="3464719"/>
                <a:ext cx="179947" cy="111918"/>
              </a:xfrm>
              <a:prstGeom prst="roundRect">
                <a:avLst/>
              </a:prstGeom>
              <a:solidFill>
                <a:srgbClr val="E38F4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$6.75</a:t>
                </a:r>
              </a:p>
            </p:txBody>
          </p:sp>
          <p:sp>
            <p:nvSpPr>
              <p:cNvPr id="132" name="Rectangle 131"/>
              <p:cNvSpPr/>
              <p:nvPr/>
            </p:nvSpPr>
            <p:spPr>
              <a:xfrm rot="480000">
                <a:off x="1424685" y="3571875"/>
                <a:ext cx="27432" cy="64008"/>
              </a:xfrm>
              <a:prstGeom prst="rect">
                <a:avLst/>
              </a:prstGeom>
              <a:solidFill>
                <a:srgbClr val="E38F4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82" name="Freeform 52"/>
            <p:cNvSpPr>
              <a:spLocks noChangeAspect="1"/>
            </p:cNvSpPr>
            <p:nvPr/>
          </p:nvSpPr>
          <p:spPr bwMode="auto">
            <a:xfrm>
              <a:off x="3570860" y="3531965"/>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83" name="Group 82"/>
            <p:cNvGrpSpPr/>
            <p:nvPr/>
          </p:nvGrpSpPr>
          <p:grpSpPr>
            <a:xfrm>
              <a:off x="3753974" y="4488563"/>
              <a:ext cx="179947" cy="171164"/>
              <a:chOff x="1348428" y="3464719"/>
              <a:chExt cx="179947" cy="171164"/>
            </a:xfrm>
            <a:solidFill>
              <a:srgbClr val="E2703C"/>
            </a:solidFill>
          </p:grpSpPr>
          <p:sp>
            <p:nvSpPr>
              <p:cNvPr id="129" name="Rounded Rectangle 128"/>
              <p:cNvSpPr/>
              <p:nvPr/>
            </p:nvSpPr>
            <p:spPr>
              <a:xfrm rot="480000">
                <a:off x="1348428" y="3464719"/>
                <a:ext cx="179947" cy="111918"/>
              </a:xfrm>
              <a:prstGeom prst="roundRect">
                <a:avLst/>
              </a:prstGeom>
              <a:solidFill>
                <a:srgbClr val="3C539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$2.37</a:t>
                </a:r>
              </a:p>
            </p:txBody>
          </p:sp>
          <p:sp>
            <p:nvSpPr>
              <p:cNvPr id="130" name="Rectangle 129"/>
              <p:cNvSpPr/>
              <p:nvPr/>
            </p:nvSpPr>
            <p:spPr>
              <a:xfrm rot="480000">
                <a:off x="1424685" y="3571875"/>
                <a:ext cx="27432" cy="64008"/>
              </a:xfrm>
              <a:prstGeom prst="rect">
                <a:avLst/>
              </a:prstGeom>
              <a:solidFill>
                <a:srgbClr val="3C539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84" name="Freeform 52"/>
            <p:cNvSpPr>
              <a:spLocks noChangeAspect="1"/>
            </p:cNvSpPr>
            <p:nvPr/>
          </p:nvSpPr>
          <p:spPr bwMode="auto">
            <a:xfrm>
              <a:off x="3798264" y="4632010"/>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85" name="Group 84"/>
            <p:cNvGrpSpPr/>
            <p:nvPr/>
          </p:nvGrpSpPr>
          <p:grpSpPr>
            <a:xfrm>
              <a:off x="3978684" y="4129087"/>
              <a:ext cx="179947" cy="171164"/>
              <a:chOff x="1348428" y="3464719"/>
              <a:chExt cx="179947" cy="171164"/>
            </a:xfrm>
            <a:solidFill>
              <a:srgbClr val="E2703C"/>
            </a:solidFill>
          </p:grpSpPr>
          <p:sp>
            <p:nvSpPr>
              <p:cNvPr id="127" name="Rounded Rectangle 126"/>
              <p:cNvSpPr/>
              <p:nvPr/>
            </p:nvSpPr>
            <p:spPr>
              <a:xfrm rot="480000">
                <a:off x="1348428" y="3464719"/>
                <a:ext cx="179947" cy="111918"/>
              </a:xfrm>
              <a:prstGeom prst="roundRect">
                <a:avLst/>
              </a:prstGeom>
              <a:solidFill>
                <a:srgbClr val="90D2B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$3.80</a:t>
                </a:r>
              </a:p>
            </p:txBody>
          </p:sp>
          <p:sp>
            <p:nvSpPr>
              <p:cNvPr id="128" name="Rectangle 127"/>
              <p:cNvSpPr/>
              <p:nvPr/>
            </p:nvSpPr>
            <p:spPr>
              <a:xfrm rot="480000">
                <a:off x="1424685" y="3571875"/>
                <a:ext cx="27432" cy="64008"/>
              </a:xfrm>
              <a:prstGeom prst="rect">
                <a:avLst/>
              </a:prstGeom>
              <a:solidFill>
                <a:srgbClr val="90D2B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86" name="Freeform 52"/>
            <p:cNvSpPr>
              <a:spLocks noChangeAspect="1"/>
            </p:cNvSpPr>
            <p:nvPr/>
          </p:nvSpPr>
          <p:spPr bwMode="auto">
            <a:xfrm>
              <a:off x="4022974" y="4272534"/>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87" name="Group 86"/>
            <p:cNvGrpSpPr/>
            <p:nvPr/>
          </p:nvGrpSpPr>
          <p:grpSpPr>
            <a:xfrm>
              <a:off x="4199481" y="4695825"/>
              <a:ext cx="179947" cy="171164"/>
              <a:chOff x="1348428" y="3464719"/>
              <a:chExt cx="179947" cy="171164"/>
            </a:xfrm>
            <a:solidFill>
              <a:srgbClr val="E2703C"/>
            </a:solidFill>
          </p:grpSpPr>
          <p:sp>
            <p:nvSpPr>
              <p:cNvPr id="125" name="Rounded Rectangle 124"/>
              <p:cNvSpPr/>
              <p:nvPr/>
            </p:nvSpPr>
            <p:spPr>
              <a:xfrm rot="480000">
                <a:off x="1348428" y="3464719"/>
                <a:ext cx="179947" cy="111918"/>
              </a:xfrm>
              <a:prstGeom prst="roundRect">
                <a:avLst/>
              </a:prstGeom>
              <a:solidFill>
                <a:srgbClr val="D584D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$1.53</a:t>
                </a:r>
              </a:p>
            </p:txBody>
          </p:sp>
          <p:sp>
            <p:nvSpPr>
              <p:cNvPr id="126" name="Rectangle 125"/>
              <p:cNvSpPr/>
              <p:nvPr/>
            </p:nvSpPr>
            <p:spPr>
              <a:xfrm rot="480000">
                <a:off x="1424685" y="3571875"/>
                <a:ext cx="27432" cy="64008"/>
              </a:xfrm>
              <a:prstGeom prst="rect">
                <a:avLst/>
              </a:prstGeom>
              <a:solidFill>
                <a:srgbClr val="D584D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88" name="Freeform 52"/>
            <p:cNvSpPr>
              <a:spLocks noChangeAspect="1"/>
            </p:cNvSpPr>
            <p:nvPr/>
          </p:nvSpPr>
          <p:spPr bwMode="auto">
            <a:xfrm>
              <a:off x="4243771" y="4839272"/>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89" name="Group 88"/>
            <p:cNvGrpSpPr/>
            <p:nvPr/>
          </p:nvGrpSpPr>
          <p:grpSpPr>
            <a:xfrm>
              <a:off x="2169422" y="4476752"/>
              <a:ext cx="179947" cy="171164"/>
              <a:chOff x="1348428" y="3464719"/>
              <a:chExt cx="179947" cy="171164"/>
            </a:xfrm>
            <a:solidFill>
              <a:srgbClr val="E2703C"/>
            </a:solidFill>
          </p:grpSpPr>
          <p:sp>
            <p:nvSpPr>
              <p:cNvPr id="123" name="Rounded Rectangle 122"/>
              <p:cNvSpPr/>
              <p:nvPr/>
            </p:nvSpPr>
            <p:spPr>
              <a:xfrm rot="480000">
                <a:off x="1348428" y="3464719"/>
                <a:ext cx="179947" cy="111918"/>
              </a:xfrm>
              <a:prstGeom prst="roundRect">
                <a:avLst/>
              </a:prstGeom>
              <a:solidFill>
                <a:srgbClr val="999CA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$2.40</a:t>
                </a:r>
              </a:p>
            </p:txBody>
          </p:sp>
          <p:sp>
            <p:nvSpPr>
              <p:cNvPr id="124" name="Rectangle 123"/>
              <p:cNvSpPr/>
              <p:nvPr/>
            </p:nvSpPr>
            <p:spPr>
              <a:xfrm rot="480000">
                <a:off x="1424685" y="3571875"/>
                <a:ext cx="27432" cy="64008"/>
              </a:xfrm>
              <a:prstGeom prst="rect">
                <a:avLst/>
              </a:prstGeom>
              <a:solidFill>
                <a:srgbClr val="999CA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90" name="Freeform 52"/>
            <p:cNvSpPr>
              <a:spLocks noChangeAspect="1"/>
            </p:cNvSpPr>
            <p:nvPr/>
          </p:nvSpPr>
          <p:spPr bwMode="auto">
            <a:xfrm>
              <a:off x="2213712" y="4620199"/>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91" name="Group 90"/>
            <p:cNvGrpSpPr/>
            <p:nvPr/>
          </p:nvGrpSpPr>
          <p:grpSpPr>
            <a:xfrm>
              <a:off x="1941383" y="4793456"/>
              <a:ext cx="179947" cy="171164"/>
              <a:chOff x="1348428" y="3464719"/>
              <a:chExt cx="179947" cy="171164"/>
            </a:xfrm>
            <a:solidFill>
              <a:srgbClr val="2578B4"/>
            </a:solidFill>
          </p:grpSpPr>
          <p:sp>
            <p:nvSpPr>
              <p:cNvPr id="121" name="Rounded Rectangle 120"/>
              <p:cNvSpPr/>
              <p:nvPr/>
            </p:nvSpPr>
            <p:spPr>
              <a:xfrm rot="480000">
                <a:off x="1348428" y="3464719"/>
                <a:ext cx="179947" cy="111918"/>
              </a:xfrm>
              <a:prstGeom prst="round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$1.16</a:t>
                </a:r>
              </a:p>
            </p:txBody>
          </p:sp>
          <p:sp>
            <p:nvSpPr>
              <p:cNvPr id="122" name="Rectangle 121"/>
              <p:cNvSpPr/>
              <p:nvPr/>
            </p:nvSpPr>
            <p:spPr>
              <a:xfrm rot="480000">
                <a:off x="1424685" y="3571875"/>
                <a:ext cx="27432" cy="64008"/>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92" name="Freeform 52"/>
            <p:cNvSpPr>
              <a:spLocks noChangeAspect="1"/>
            </p:cNvSpPr>
            <p:nvPr/>
          </p:nvSpPr>
          <p:spPr bwMode="auto">
            <a:xfrm>
              <a:off x="1985673" y="4936903"/>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93" name="Group 92"/>
            <p:cNvGrpSpPr/>
            <p:nvPr/>
          </p:nvGrpSpPr>
          <p:grpSpPr>
            <a:xfrm>
              <a:off x="1716651" y="4387025"/>
              <a:ext cx="179947" cy="171164"/>
              <a:chOff x="1348428" y="3464719"/>
              <a:chExt cx="179947" cy="171164"/>
            </a:xfrm>
            <a:solidFill>
              <a:srgbClr val="C03724"/>
            </a:solidFill>
          </p:grpSpPr>
          <p:sp>
            <p:nvSpPr>
              <p:cNvPr id="119" name="Rounded Rectangle 118"/>
              <p:cNvSpPr/>
              <p:nvPr/>
            </p:nvSpPr>
            <p:spPr>
              <a:xfrm rot="480000">
                <a:off x="1348428" y="3464719"/>
                <a:ext cx="179947" cy="111918"/>
              </a:xfrm>
              <a:prstGeom prst="round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$2.78</a:t>
                </a:r>
              </a:p>
            </p:txBody>
          </p:sp>
          <p:sp>
            <p:nvSpPr>
              <p:cNvPr id="120" name="Rectangle 119"/>
              <p:cNvSpPr/>
              <p:nvPr/>
            </p:nvSpPr>
            <p:spPr>
              <a:xfrm rot="480000">
                <a:off x="1424685" y="3571875"/>
                <a:ext cx="27432" cy="64008"/>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94" name="Freeform 52"/>
            <p:cNvSpPr>
              <a:spLocks noChangeAspect="1"/>
            </p:cNvSpPr>
            <p:nvPr/>
          </p:nvSpPr>
          <p:spPr bwMode="auto">
            <a:xfrm>
              <a:off x="1760941" y="4530472"/>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95" name="Group 94"/>
            <p:cNvGrpSpPr/>
            <p:nvPr/>
          </p:nvGrpSpPr>
          <p:grpSpPr>
            <a:xfrm>
              <a:off x="1252709" y="4245769"/>
              <a:ext cx="179947" cy="171164"/>
              <a:chOff x="1348428" y="3464719"/>
              <a:chExt cx="179947" cy="171164"/>
            </a:xfrm>
            <a:solidFill>
              <a:srgbClr val="C03724"/>
            </a:solidFill>
          </p:grpSpPr>
          <p:sp>
            <p:nvSpPr>
              <p:cNvPr id="117" name="Rounded Rectangle 116"/>
              <p:cNvSpPr/>
              <p:nvPr/>
            </p:nvSpPr>
            <p:spPr>
              <a:xfrm rot="480000">
                <a:off x="1348428" y="3464719"/>
                <a:ext cx="179947" cy="111918"/>
              </a:xfrm>
              <a:prstGeom prst="roundRect">
                <a:avLst/>
              </a:prstGeom>
              <a:solidFill>
                <a:srgbClr val="CADE2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$3.33</a:t>
                </a:r>
              </a:p>
            </p:txBody>
          </p:sp>
          <p:sp>
            <p:nvSpPr>
              <p:cNvPr id="118" name="Rectangle 117"/>
              <p:cNvSpPr/>
              <p:nvPr/>
            </p:nvSpPr>
            <p:spPr>
              <a:xfrm rot="480000">
                <a:off x="1424685" y="3571875"/>
                <a:ext cx="27432" cy="64008"/>
              </a:xfrm>
              <a:prstGeom prst="rect">
                <a:avLst/>
              </a:prstGeom>
              <a:solidFill>
                <a:srgbClr val="CADE2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96" name="Freeform 52"/>
            <p:cNvSpPr>
              <a:spLocks noChangeAspect="1"/>
            </p:cNvSpPr>
            <p:nvPr/>
          </p:nvSpPr>
          <p:spPr bwMode="auto">
            <a:xfrm>
              <a:off x="1296999" y="4389216"/>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97" name="Group 96"/>
            <p:cNvGrpSpPr/>
            <p:nvPr/>
          </p:nvGrpSpPr>
          <p:grpSpPr>
            <a:xfrm>
              <a:off x="1033959" y="4462463"/>
              <a:ext cx="179947" cy="171164"/>
              <a:chOff x="1348428" y="3464719"/>
              <a:chExt cx="179947" cy="171164"/>
            </a:xfrm>
            <a:solidFill>
              <a:srgbClr val="6A6CC0"/>
            </a:solidFill>
          </p:grpSpPr>
          <p:sp>
            <p:nvSpPr>
              <p:cNvPr id="115" name="Rounded Rectangle 114"/>
              <p:cNvSpPr/>
              <p:nvPr/>
            </p:nvSpPr>
            <p:spPr>
              <a:xfrm rot="480000">
                <a:off x="1348428" y="3464719"/>
                <a:ext cx="179947" cy="111918"/>
              </a:xfrm>
              <a:prstGeom prst="round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$2.46</a:t>
                </a:r>
              </a:p>
            </p:txBody>
          </p:sp>
          <p:sp>
            <p:nvSpPr>
              <p:cNvPr id="116" name="Rectangle 115"/>
              <p:cNvSpPr/>
              <p:nvPr/>
            </p:nvSpPr>
            <p:spPr>
              <a:xfrm rot="480000">
                <a:off x="1424685" y="3571875"/>
                <a:ext cx="27432" cy="64008"/>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98" name="Freeform 52"/>
            <p:cNvSpPr>
              <a:spLocks noChangeAspect="1"/>
            </p:cNvSpPr>
            <p:nvPr/>
          </p:nvSpPr>
          <p:spPr bwMode="auto">
            <a:xfrm>
              <a:off x="1078249" y="4605910"/>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99" name="Group 98"/>
            <p:cNvGrpSpPr/>
            <p:nvPr/>
          </p:nvGrpSpPr>
          <p:grpSpPr>
            <a:xfrm>
              <a:off x="803601" y="4719638"/>
              <a:ext cx="179947" cy="171164"/>
              <a:chOff x="1348428" y="3464719"/>
              <a:chExt cx="179947" cy="171164"/>
            </a:xfrm>
            <a:solidFill>
              <a:srgbClr val="3B755E"/>
            </a:solidFill>
          </p:grpSpPr>
          <p:sp>
            <p:nvSpPr>
              <p:cNvPr id="113" name="Rounded Rectangle 112"/>
              <p:cNvSpPr/>
              <p:nvPr/>
            </p:nvSpPr>
            <p:spPr>
              <a:xfrm rot="480000">
                <a:off x="1348428" y="3464719"/>
                <a:ext cx="179947" cy="111918"/>
              </a:xfrm>
              <a:prstGeom prst="round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solidFill>
                      <a:schemeClr val="bg1"/>
                    </a:solidFill>
                  </a:rPr>
                  <a:t>$1.43</a:t>
                </a:r>
              </a:p>
            </p:txBody>
          </p:sp>
          <p:sp>
            <p:nvSpPr>
              <p:cNvPr id="114" name="Rectangle 113"/>
              <p:cNvSpPr/>
              <p:nvPr/>
            </p:nvSpPr>
            <p:spPr>
              <a:xfrm rot="480000">
                <a:off x="1424685" y="3571875"/>
                <a:ext cx="27432" cy="64008"/>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100" name="Freeform 52"/>
            <p:cNvSpPr>
              <a:spLocks noChangeAspect="1"/>
            </p:cNvSpPr>
            <p:nvPr/>
          </p:nvSpPr>
          <p:spPr bwMode="auto">
            <a:xfrm>
              <a:off x="847891" y="4863085"/>
              <a:ext cx="87782" cy="128016"/>
            </a:xfrm>
            <a:custGeom>
              <a:avLst/>
              <a:gdLst>
                <a:gd name="T0" fmla="*/ 32 w 96"/>
                <a:gd name="T1" fmla="*/ 0 h 140"/>
                <a:gd name="T2" fmla="*/ 32 w 96"/>
                <a:gd name="T3" fmla="*/ 0 h 140"/>
                <a:gd name="T4" fmla="*/ 26 w 96"/>
                <a:gd name="T5" fmla="*/ 0 h 140"/>
                <a:gd name="T6" fmla="*/ 20 w 96"/>
                <a:gd name="T7" fmla="*/ 2 h 140"/>
                <a:gd name="T8" fmla="*/ 18 w 96"/>
                <a:gd name="T9" fmla="*/ 4 h 140"/>
                <a:gd name="T10" fmla="*/ 18 w 96"/>
                <a:gd name="T11" fmla="*/ 8 h 140"/>
                <a:gd name="T12" fmla="*/ 18 w 96"/>
                <a:gd name="T13" fmla="*/ 12 h 140"/>
                <a:gd name="T14" fmla="*/ 20 w 96"/>
                <a:gd name="T15" fmla="*/ 16 h 140"/>
                <a:gd name="T16" fmla="*/ 20 w 96"/>
                <a:gd name="T17" fmla="*/ 16 h 140"/>
                <a:gd name="T18" fmla="*/ 14 w 96"/>
                <a:gd name="T19" fmla="*/ 20 h 140"/>
                <a:gd name="T20" fmla="*/ 10 w 96"/>
                <a:gd name="T21" fmla="*/ 24 h 140"/>
                <a:gd name="T22" fmla="*/ 10 w 96"/>
                <a:gd name="T23" fmla="*/ 30 h 140"/>
                <a:gd name="T24" fmla="*/ 12 w 96"/>
                <a:gd name="T25" fmla="*/ 36 h 140"/>
                <a:gd name="T26" fmla="*/ 12 w 96"/>
                <a:gd name="T27" fmla="*/ 36 h 140"/>
                <a:gd name="T28" fmla="*/ 10 w 96"/>
                <a:gd name="T29" fmla="*/ 38 h 140"/>
                <a:gd name="T30" fmla="*/ 6 w 96"/>
                <a:gd name="T31" fmla="*/ 40 h 140"/>
                <a:gd name="T32" fmla="*/ 2 w 96"/>
                <a:gd name="T33" fmla="*/ 46 h 140"/>
                <a:gd name="T34" fmla="*/ 2 w 96"/>
                <a:gd name="T35" fmla="*/ 54 h 140"/>
                <a:gd name="T36" fmla="*/ 4 w 96"/>
                <a:gd name="T37" fmla="*/ 62 h 140"/>
                <a:gd name="T38" fmla="*/ 4 w 96"/>
                <a:gd name="T39" fmla="*/ 62 h 140"/>
                <a:gd name="T40" fmla="*/ 2 w 96"/>
                <a:gd name="T41" fmla="*/ 64 h 140"/>
                <a:gd name="T42" fmla="*/ 0 w 96"/>
                <a:gd name="T43" fmla="*/ 68 h 140"/>
                <a:gd name="T44" fmla="*/ 2 w 96"/>
                <a:gd name="T45" fmla="*/ 74 h 140"/>
                <a:gd name="T46" fmla="*/ 6 w 96"/>
                <a:gd name="T47" fmla="*/ 82 h 140"/>
                <a:gd name="T48" fmla="*/ 6 w 96"/>
                <a:gd name="T49" fmla="*/ 82 h 140"/>
                <a:gd name="T50" fmla="*/ 44 w 96"/>
                <a:gd name="T51" fmla="*/ 140 h 140"/>
                <a:gd name="T52" fmla="*/ 96 w 96"/>
                <a:gd name="T53" fmla="*/ 140 h 140"/>
                <a:gd name="T54" fmla="*/ 96 w 96"/>
                <a:gd name="T55" fmla="*/ 140 h 140"/>
                <a:gd name="T56" fmla="*/ 92 w 96"/>
                <a:gd name="T57" fmla="*/ 128 h 140"/>
                <a:gd name="T58" fmla="*/ 84 w 96"/>
                <a:gd name="T59" fmla="*/ 114 h 140"/>
                <a:gd name="T60" fmla="*/ 84 w 96"/>
                <a:gd name="T61" fmla="*/ 114 h 140"/>
                <a:gd name="T62" fmla="*/ 82 w 96"/>
                <a:gd name="T63" fmla="*/ 108 h 140"/>
                <a:gd name="T64" fmla="*/ 82 w 96"/>
                <a:gd name="T65" fmla="*/ 104 h 140"/>
                <a:gd name="T66" fmla="*/ 82 w 96"/>
                <a:gd name="T67" fmla="*/ 92 h 140"/>
                <a:gd name="T68" fmla="*/ 82 w 96"/>
                <a:gd name="T69" fmla="*/ 92 h 140"/>
                <a:gd name="T70" fmla="*/ 86 w 96"/>
                <a:gd name="T71" fmla="*/ 76 h 140"/>
                <a:gd name="T72" fmla="*/ 86 w 96"/>
                <a:gd name="T73" fmla="*/ 64 h 140"/>
                <a:gd name="T74" fmla="*/ 84 w 96"/>
                <a:gd name="T75" fmla="*/ 52 h 140"/>
                <a:gd name="T76" fmla="*/ 84 w 96"/>
                <a:gd name="T77" fmla="*/ 52 h 140"/>
                <a:gd name="T78" fmla="*/ 80 w 96"/>
                <a:gd name="T79" fmla="*/ 38 h 140"/>
                <a:gd name="T80" fmla="*/ 76 w 96"/>
                <a:gd name="T81" fmla="*/ 32 h 140"/>
                <a:gd name="T82" fmla="*/ 72 w 96"/>
                <a:gd name="T83" fmla="*/ 26 h 140"/>
                <a:gd name="T84" fmla="*/ 64 w 96"/>
                <a:gd name="T85" fmla="*/ 18 h 140"/>
                <a:gd name="T86" fmla="*/ 56 w 96"/>
                <a:gd name="T87" fmla="*/ 12 h 140"/>
                <a:gd name="T88" fmla="*/ 32 w 96"/>
                <a:gd name="T89" fmla="*/ 0 h 140"/>
                <a:gd name="T90" fmla="*/ 32 w 96"/>
                <a:gd name="T91"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40">
                  <a:moveTo>
                    <a:pt x="32" y="0"/>
                  </a:moveTo>
                  <a:lnTo>
                    <a:pt x="32" y="0"/>
                  </a:lnTo>
                  <a:lnTo>
                    <a:pt x="26" y="0"/>
                  </a:lnTo>
                  <a:lnTo>
                    <a:pt x="20" y="2"/>
                  </a:lnTo>
                  <a:lnTo>
                    <a:pt x="18" y="4"/>
                  </a:lnTo>
                  <a:lnTo>
                    <a:pt x="18" y="8"/>
                  </a:lnTo>
                  <a:lnTo>
                    <a:pt x="18" y="12"/>
                  </a:lnTo>
                  <a:lnTo>
                    <a:pt x="20" y="16"/>
                  </a:lnTo>
                  <a:lnTo>
                    <a:pt x="20" y="16"/>
                  </a:lnTo>
                  <a:lnTo>
                    <a:pt x="14" y="20"/>
                  </a:lnTo>
                  <a:lnTo>
                    <a:pt x="10" y="24"/>
                  </a:lnTo>
                  <a:lnTo>
                    <a:pt x="10" y="30"/>
                  </a:lnTo>
                  <a:lnTo>
                    <a:pt x="12" y="36"/>
                  </a:lnTo>
                  <a:lnTo>
                    <a:pt x="12" y="36"/>
                  </a:lnTo>
                  <a:lnTo>
                    <a:pt x="10" y="38"/>
                  </a:lnTo>
                  <a:lnTo>
                    <a:pt x="6" y="40"/>
                  </a:lnTo>
                  <a:lnTo>
                    <a:pt x="2" y="46"/>
                  </a:lnTo>
                  <a:lnTo>
                    <a:pt x="2" y="54"/>
                  </a:lnTo>
                  <a:lnTo>
                    <a:pt x="4" y="62"/>
                  </a:lnTo>
                  <a:lnTo>
                    <a:pt x="4" y="62"/>
                  </a:lnTo>
                  <a:lnTo>
                    <a:pt x="2" y="64"/>
                  </a:lnTo>
                  <a:lnTo>
                    <a:pt x="0" y="68"/>
                  </a:lnTo>
                  <a:lnTo>
                    <a:pt x="2" y="74"/>
                  </a:lnTo>
                  <a:lnTo>
                    <a:pt x="6" y="82"/>
                  </a:lnTo>
                  <a:lnTo>
                    <a:pt x="6" y="82"/>
                  </a:lnTo>
                  <a:lnTo>
                    <a:pt x="44" y="140"/>
                  </a:lnTo>
                  <a:lnTo>
                    <a:pt x="96" y="140"/>
                  </a:lnTo>
                  <a:lnTo>
                    <a:pt x="96" y="140"/>
                  </a:lnTo>
                  <a:lnTo>
                    <a:pt x="92" y="128"/>
                  </a:lnTo>
                  <a:lnTo>
                    <a:pt x="84" y="114"/>
                  </a:lnTo>
                  <a:lnTo>
                    <a:pt x="84" y="114"/>
                  </a:lnTo>
                  <a:lnTo>
                    <a:pt x="82" y="108"/>
                  </a:lnTo>
                  <a:lnTo>
                    <a:pt x="82" y="104"/>
                  </a:lnTo>
                  <a:lnTo>
                    <a:pt x="82" y="92"/>
                  </a:lnTo>
                  <a:lnTo>
                    <a:pt x="82" y="92"/>
                  </a:lnTo>
                  <a:lnTo>
                    <a:pt x="86" y="76"/>
                  </a:lnTo>
                  <a:lnTo>
                    <a:pt x="86" y="64"/>
                  </a:lnTo>
                  <a:lnTo>
                    <a:pt x="84" y="52"/>
                  </a:lnTo>
                  <a:lnTo>
                    <a:pt x="84" y="52"/>
                  </a:lnTo>
                  <a:lnTo>
                    <a:pt x="80" y="38"/>
                  </a:lnTo>
                  <a:lnTo>
                    <a:pt x="76" y="32"/>
                  </a:lnTo>
                  <a:lnTo>
                    <a:pt x="72" y="26"/>
                  </a:lnTo>
                  <a:lnTo>
                    <a:pt x="64" y="18"/>
                  </a:lnTo>
                  <a:lnTo>
                    <a:pt x="56" y="12"/>
                  </a:lnTo>
                  <a:lnTo>
                    <a:pt x="32" y="0"/>
                  </a:lnTo>
                  <a:lnTo>
                    <a:pt x="32" y="0"/>
                  </a:lnTo>
                  <a:close/>
                </a:path>
              </a:pathLst>
            </a:custGeom>
            <a:solidFill>
              <a:srgbClr val="A8A8A8"/>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1" name="TextBox 100"/>
            <p:cNvSpPr txBox="1"/>
            <p:nvPr/>
          </p:nvSpPr>
          <p:spPr>
            <a:xfrm>
              <a:off x="490372" y="3265302"/>
              <a:ext cx="159662" cy="134886"/>
            </a:xfrm>
            <a:prstGeom prst="rect">
              <a:avLst/>
            </a:prstGeom>
            <a:noFill/>
          </p:spPr>
          <p:txBody>
            <a:bodyPr wrap="square" lIns="0" tIns="0" rIns="0" bIns="0" rtlCol="0" anchor="ctr">
              <a:noAutofit/>
            </a:bodyPr>
            <a:lstStyle/>
            <a:p>
              <a:pPr algn="r"/>
              <a:r>
                <a:rPr lang="en-US" sz="800" dirty="0"/>
                <a:t>$8</a:t>
              </a:r>
            </a:p>
          </p:txBody>
        </p:sp>
        <p:sp>
          <p:nvSpPr>
            <p:cNvPr id="102" name="TextBox 101"/>
            <p:cNvSpPr txBox="1"/>
            <p:nvPr/>
          </p:nvSpPr>
          <p:spPr>
            <a:xfrm>
              <a:off x="490372" y="3521909"/>
              <a:ext cx="159662" cy="134886"/>
            </a:xfrm>
            <a:prstGeom prst="rect">
              <a:avLst/>
            </a:prstGeom>
            <a:noFill/>
          </p:spPr>
          <p:txBody>
            <a:bodyPr wrap="square" lIns="0" tIns="0" rIns="0" bIns="0" rtlCol="0" anchor="ctr">
              <a:noAutofit/>
            </a:bodyPr>
            <a:lstStyle/>
            <a:p>
              <a:pPr algn="r"/>
              <a:r>
                <a:rPr lang="en-US" sz="800" dirty="0"/>
                <a:t>$7</a:t>
              </a:r>
            </a:p>
          </p:txBody>
        </p:sp>
        <p:sp>
          <p:nvSpPr>
            <p:cNvPr id="103" name="TextBox 102"/>
            <p:cNvSpPr txBox="1"/>
            <p:nvPr/>
          </p:nvSpPr>
          <p:spPr>
            <a:xfrm>
              <a:off x="490372" y="3780659"/>
              <a:ext cx="159662" cy="134886"/>
            </a:xfrm>
            <a:prstGeom prst="rect">
              <a:avLst/>
            </a:prstGeom>
            <a:noFill/>
          </p:spPr>
          <p:txBody>
            <a:bodyPr wrap="square" lIns="0" tIns="0" rIns="0" bIns="0" rtlCol="0" anchor="ctr">
              <a:noAutofit/>
            </a:bodyPr>
            <a:lstStyle/>
            <a:p>
              <a:pPr algn="r"/>
              <a:r>
                <a:rPr lang="en-US" sz="800" dirty="0"/>
                <a:t>$6</a:t>
              </a:r>
            </a:p>
          </p:txBody>
        </p:sp>
        <p:sp>
          <p:nvSpPr>
            <p:cNvPr id="104" name="TextBox 103"/>
            <p:cNvSpPr txBox="1"/>
            <p:nvPr/>
          </p:nvSpPr>
          <p:spPr>
            <a:xfrm>
              <a:off x="490372" y="4028309"/>
              <a:ext cx="159662" cy="134886"/>
            </a:xfrm>
            <a:prstGeom prst="rect">
              <a:avLst/>
            </a:prstGeom>
            <a:noFill/>
          </p:spPr>
          <p:txBody>
            <a:bodyPr wrap="square" lIns="0" tIns="0" rIns="0" bIns="0" rtlCol="0" anchor="ctr">
              <a:noAutofit/>
            </a:bodyPr>
            <a:lstStyle/>
            <a:p>
              <a:pPr algn="r"/>
              <a:r>
                <a:rPr lang="en-US" sz="800" dirty="0"/>
                <a:t>$5</a:t>
              </a:r>
            </a:p>
          </p:txBody>
        </p:sp>
        <p:sp>
          <p:nvSpPr>
            <p:cNvPr id="105" name="TextBox 104"/>
            <p:cNvSpPr txBox="1"/>
            <p:nvPr/>
          </p:nvSpPr>
          <p:spPr>
            <a:xfrm>
              <a:off x="490372" y="4276827"/>
              <a:ext cx="159662" cy="134886"/>
            </a:xfrm>
            <a:prstGeom prst="rect">
              <a:avLst/>
            </a:prstGeom>
            <a:noFill/>
          </p:spPr>
          <p:txBody>
            <a:bodyPr wrap="square" lIns="0" tIns="0" rIns="0" bIns="0" rtlCol="0" anchor="ctr">
              <a:noAutofit/>
            </a:bodyPr>
            <a:lstStyle/>
            <a:p>
              <a:pPr algn="r"/>
              <a:r>
                <a:rPr lang="en-US" sz="800" dirty="0"/>
                <a:t>$4</a:t>
              </a:r>
            </a:p>
          </p:txBody>
        </p:sp>
        <p:sp>
          <p:nvSpPr>
            <p:cNvPr id="106" name="TextBox 105"/>
            <p:cNvSpPr txBox="1"/>
            <p:nvPr/>
          </p:nvSpPr>
          <p:spPr>
            <a:xfrm>
              <a:off x="490372" y="4533237"/>
              <a:ext cx="159662" cy="134886"/>
            </a:xfrm>
            <a:prstGeom prst="rect">
              <a:avLst/>
            </a:prstGeom>
            <a:noFill/>
          </p:spPr>
          <p:txBody>
            <a:bodyPr wrap="square" lIns="0" tIns="0" rIns="0" bIns="0" rtlCol="0" anchor="ctr">
              <a:noAutofit/>
            </a:bodyPr>
            <a:lstStyle/>
            <a:p>
              <a:pPr algn="r"/>
              <a:r>
                <a:rPr lang="en-US" sz="800" dirty="0"/>
                <a:t>$3</a:t>
              </a:r>
            </a:p>
          </p:txBody>
        </p:sp>
        <p:sp>
          <p:nvSpPr>
            <p:cNvPr id="107" name="TextBox 106"/>
            <p:cNvSpPr txBox="1"/>
            <p:nvPr/>
          </p:nvSpPr>
          <p:spPr>
            <a:xfrm>
              <a:off x="490372" y="4778924"/>
              <a:ext cx="159662" cy="134886"/>
            </a:xfrm>
            <a:prstGeom prst="rect">
              <a:avLst/>
            </a:prstGeom>
            <a:noFill/>
          </p:spPr>
          <p:txBody>
            <a:bodyPr wrap="square" lIns="0" tIns="0" rIns="0" bIns="0" rtlCol="0" anchor="ctr">
              <a:noAutofit/>
            </a:bodyPr>
            <a:lstStyle/>
            <a:p>
              <a:pPr algn="r"/>
              <a:r>
                <a:rPr lang="en-US" sz="800" dirty="0"/>
                <a:t>$2</a:t>
              </a:r>
            </a:p>
          </p:txBody>
        </p:sp>
        <p:sp>
          <p:nvSpPr>
            <p:cNvPr id="108" name="TextBox 107"/>
            <p:cNvSpPr txBox="1"/>
            <p:nvPr/>
          </p:nvSpPr>
          <p:spPr>
            <a:xfrm>
              <a:off x="490372" y="5032757"/>
              <a:ext cx="159662" cy="134886"/>
            </a:xfrm>
            <a:prstGeom prst="rect">
              <a:avLst/>
            </a:prstGeom>
            <a:noFill/>
          </p:spPr>
          <p:txBody>
            <a:bodyPr wrap="square" lIns="0" tIns="0" rIns="0" bIns="0" rtlCol="0" anchor="ctr">
              <a:noAutofit/>
            </a:bodyPr>
            <a:lstStyle/>
            <a:p>
              <a:pPr algn="r"/>
              <a:r>
                <a:rPr lang="en-US" sz="800" dirty="0"/>
                <a:t>$1</a:t>
              </a:r>
            </a:p>
          </p:txBody>
        </p:sp>
        <p:sp>
          <p:nvSpPr>
            <p:cNvPr id="109" name="TextBox 108"/>
            <p:cNvSpPr txBox="1"/>
            <p:nvPr/>
          </p:nvSpPr>
          <p:spPr>
            <a:xfrm>
              <a:off x="490372" y="5279049"/>
              <a:ext cx="159662" cy="134886"/>
            </a:xfrm>
            <a:prstGeom prst="rect">
              <a:avLst/>
            </a:prstGeom>
            <a:noFill/>
          </p:spPr>
          <p:txBody>
            <a:bodyPr wrap="square" lIns="0" tIns="0" rIns="0" bIns="0" rtlCol="0" anchor="ctr">
              <a:noAutofit/>
            </a:bodyPr>
            <a:lstStyle/>
            <a:p>
              <a:pPr algn="r"/>
              <a:r>
                <a:rPr lang="en-US" sz="800" dirty="0"/>
                <a:t>$0</a:t>
              </a:r>
            </a:p>
          </p:txBody>
        </p:sp>
        <p:sp>
          <p:nvSpPr>
            <p:cNvPr id="110" name="TextBox 109"/>
            <p:cNvSpPr txBox="1"/>
            <p:nvPr/>
          </p:nvSpPr>
          <p:spPr>
            <a:xfrm>
              <a:off x="1022235" y="2675245"/>
              <a:ext cx="3151419" cy="307777"/>
            </a:xfrm>
            <a:prstGeom prst="rect">
              <a:avLst/>
            </a:prstGeom>
            <a:noFill/>
          </p:spPr>
          <p:txBody>
            <a:bodyPr wrap="square" rtlCol="0">
              <a:noAutofit/>
            </a:bodyPr>
            <a:lstStyle/>
            <a:p>
              <a:pPr algn="ctr"/>
              <a:r>
                <a:rPr lang="en-US" sz="1400" b="1" dirty="0"/>
                <a:t>AVERAGE COST PER CLICK</a:t>
              </a:r>
            </a:p>
          </p:txBody>
        </p:sp>
        <p:cxnSp>
          <p:nvCxnSpPr>
            <p:cNvPr id="111" name="Straight Connector 110"/>
            <p:cNvCxnSpPr/>
            <p:nvPr/>
          </p:nvCxnSpPr>
          <p:spPr>
            <a:xfrm>
              <a:off x="922140" y="2955549"/>
              <a:ext cx="3351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969577" y="2983022"/>
              <a:ext cx="3256734" cy="307777"/>
            </a:xfrm>
            <a:prstGeom prst="rect">
              <a:avLst/>
            </a:prstGeom>
            <a:noFill/>
          </p:spPr>
          <p:txBody>
            <a:bodyPr wrap="square" rtlCol="0">
              <a:noAutofit/>
            </a:bodyPr>
            <a:lstStyle/>
            <a:p>
              <a:pPr algn="ctr"/>
              <a:r>
                <a:rPr lang="en-US" sz="800" dirty="0"/>
                <a:t>The average cost per click (CPC) in AdWords across all industries is $2.69 on the search network and $0.63 on the display network.</a:t>
              </a:r>
            </a:p>
          </p:txBody>
        </p:sp>
      </p:grpSp>
      <p:grpSp>
        <p:nvGrpSpPr>
          <p:cNvPr id="203" name="Group 202" descr="There is less heterogeneity on click through rate than with cost per click in general, but industries are shown in this bar graph to have varying levels of click through rates from Google AdWords ads." title="Average Click Through Rate"/>
          <p:cNvGrpSpPr/>
          <p:nvPr/>
        </p:nvGrpSpPr>
        <p:grpSpPr>
          <a:xfrm>
            <a:off x="4670779" y="2675245"/>
            <a:ext cx="3954237" cy="2904537"/>
            <a:chOff x="4670779" y="2675245"/>
            <a:chExt cx="3954237" cy="2904537"/>
          </a:xfrm>
        </p:grpSpPr>
        <p:sp>
          <p:nvSpPr>
            <p:cNvPr id="204" name="Rectangle 203"/>
            <p:cNvSpPr/>
            <p:nvPr/>
          </p:nvSpPr>
          <p:spPr>
            <a:xfrm>
              <a:off x="5023069" y="5372100"/>
              <a:ext cx="173832" cy="207682"/>
            </a:xfrm>
            <a:prstGeom prst="rect">
              <a:avLst/>
            </a:prstGeom>
            <a:solidFill>
              <a:srgbClr val="3B755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5" name="Rectangle 204"/>
            <p:cNvSpPr/>
            <p:nvPr/>
          </p:nvSpPr>
          <p:spPr>
            <a:xfrm>
              <a:off x="5249288" y="5372100"/>
              <a:ext cx="173832" cy="207682"/>
            </a:xfrm>
            <a:prstGeom prst="rect">
              <a:avLst/>
            </a:prstGeom>
            <a:solidFill>
              <a:srgbClr val="6A6C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6" name="Rectangle 205"/>
            <p:cNvSpPr/>
            <p:nvPr/>
          </p:nvSpPr>
          <p:spPr>
            <a:xfrm>
              <a:off x="5473125" y="5372100"/>
              <a:ext cx="173832" cy="207682"/>
            </a:xfrm>
            <a:prstGeom prst="rect">
              <a:avLst/>
            </a:prstGeom>
            <a:solidFill>
              <a:srgbClr val="CADE2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7" name="Rectangle 206"/>
            <p:cNvSpPr/>
            <p:nvPr/>
          </p:nvSpPr>
          <p:spPr>
            <a:xfrm>
              <a:off x="5696963" y="5372100"/>
              <a:ext cx="173832" cy="207682"/>
            </a:xfrm>
            <a:prstGeom prst="rect">
              <a:avLst/>
            </a:prstGeom>
            <a:solidFill>
              <a:srgbClr val="E2703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8" name="Rectangle 207"/>
            <p:cNvSpPr/>
            <p:nvPr/>
          </p:nvSpPr>
          <p:spPr>
            <a:xfrm>
              <a:off x="5920800" y="5372100"/>
              <a:ext cx="173832" cy="207682"/>
            </a:xfrm>
            <a:prstGeom prst="rect">
              <a:avLst/>
            </a:prstGeom>
            <a:solidFill>
              <a:srgbClr val="C03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9" name="Rectangle 208"/>
            <p:cNvSpPr/>
            <p:nvPr/>
          </p:nvSpPr>
          <p:spPr>
            <a:xfrm>
              <a:off x="6154163" y="5372100"/>
              <a:ext cx="173832" cy="207682"/>
            </a:xfrm>
            <a:prstGeom prst="rect">
              <a:avLst/>
            </a:prstGeom>
            <a:solidFill>
              <a:srgbClr val="2578B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0" name="Rectangle 209"/>
            <p:cNvSpPr/>
            <p:nvPr/>
          </p:nvSpPr>
          <p:spPr>
            <a:xfrm>
              <a:off x="6378000" y="5372100"/>
              <a:ext cx="173832" cy="207682"/>
            </a:xfrm>
            <a:prstGeom prst="rect">
              <a:avLst/>
            </a:prstGeom>
            <a:solidFill>
              <a:srgbClr val="999CA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1" name="Rectangle 210"/>
            <p:cNvSpPr/>
            <p:nvPr/>
          </p:nvSpPr>
          <p:spPr>
            <a:xfrm>
              <a:off x="6601838" y="5372100"/>
              <a:ext cx="173832" cy="207682"/>
            </a:xfrm>
            <a:prstGeom prst="rect">
              <a:avLst/>
            </a:prstGeom>
            <a:solidFill>
              <a:srgbClr val="BC47A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2" name="Rectangle 211"/>
            <p:cNvSpPr/>
            <p:nvPr/>
          </p:nvSpPr>
          <p:spPr>
            <a:xfrm>
              <a:off x="6828056" y="5372100"/>
              <a:ext cx="173832" cy="207682"/>
            </a:xfrm>
            <a:prstGeom prst="rect">
              <a:avLst/>
            </a:prstGeom>
            <a:solidFill>
              <a:srgbClr val="2C727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3" name="Rectangle 212"/>
            <p:cNvSpPr/>
            <p:nvPr/>
          </p:nvSpPr>
          <p:spPr>
            <a:xfrm>
              <a:off x="7054275" y="5372100"/>
              <a:ext cx="173832" cy="207682"/>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4" name="Rectangle 213"/>
            <p:cNvSpPr/>
            <p:nvPr/>
          </p:nvSpPr>
          <p:spPr>
            <a:xfrm>
              <a:off x="7280494" y="5372100"/>
              <a:ext cx="173832" cy="207682"/>
            </a:xfrm>
            <a:prstGeom prst="rect">
              <a:avLst/>
            </a:prstGeom>
            <a:solidFill>
              <a:srgbClr val="50465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5" name="Rectangle 214"/>
            <p:cNvSpPr/>
            <p:nvPr/>
          </p:nvSpPr>
          <p:spPr>
            <a:xfrm>
              <a:off x="7504331" y="5372100"/>
              <a:ext cx="173832" cy="207682"/>
            </a:xfrm>
            <a:prstGeom prst="rect">
              <a:avLst/>
            </a:prstGeom>
            <a:solidFill>
              <a:srgbClr val="54A83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6" name="Rectangle 215"/>
            <p:cNvSpPr/>
            <p:nvPr/>
          </p:nvSpPr>
          <p:spPr>
            <a:xfrm>
              <a:off x="7732931" y="5372100"/>
              <a:ext cx="173832" cy="207682"/>
            </a:xfrm>
            <a:prstGeom prst="rect">
              <a:avLst/>
            </a:prstGeom>
            <a:solidFill>
              <a:srgbClr val="E38F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7" name="Rectangle 216"/>
            <p:cNvSpPr/>
            <p:nvPr/>
          </p:nvSpPr>
          <p:spPr>
            <a:xfrm>
              <a:off x="7956769" y="5372100"/>
              <a:ext cx="173832" cy="207682"/>
            </a:xfrm>
            <a:prstGeom prst="rect">
              <a:avLst/>
            </a:prstGeom>
            <a:solidFill>
              <a:srgbClr val="3C539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8" name="Rectangle 217"/>
            <p:cNvSpPr/>
            <p:nvPr/>
          </p:nvSpPr>
          <p:spPr>
            <a:xfrm>
              <a:off x="8180606" y="5372100"/>
              <a:ext cx="173832" cy="207682"/>
            </a:xfrm>
            <a:prstGeom prst="rect">
              <a:avLst/>
            </a:prstGeom>
            <a:solidFill>
              <a:srgbClr val="90D2B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9" name="Rectangle 218"/>
            <p:cNvSpPr/>
            <p:nvPr/>
          </p:nvSpPr>
          <p:spPr>
            <a:xfrm>
              <a:off x="8404444" y="5372100"/>
              <a:ext cx="173832" cy="207682"/>
            </a:xfrm>
            <a:prstGeom prst="rect">
              <a:avLst/>
            </a:prstGeom>
            <a:solidFill>
              <a:srgbClr val="D584D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220" name="Group 219"/>
            <p:cNvGrpSpPr>
              <a:grpSpLocks noChangeAspect="1"/>
            </p:cNvGrpSpPr>
            <p:nvPr/>
          </p:nvGrpSpPr>
          <p:grpSpPr>
            <a:xfrm>
              <a:off x="5050589" y="5410927"/>
              <a:ext cx="118791" cy="137160"/>
              <a:chOff x="-2432050" y="2301875"/>
              <a:chExt cx="307975" cy="355600"/>
            </a:xfrm>
            <a:solidFill>
              <a:schemeClr val="bg1"/>
            </a:solidFill>
          </p:grpSpPr>
          <p:sp>
            <p:nvSpPr>
              <p:cNvPr id="335" name="Freeform 6"/>
              <p:cNvSpPr>
                <a:spLocks noEditPoints="1"/>
              </p:cNvSpPr>
              <p:nvPr/>
            </p:nvSpPr>
            <p:spPr bwMode="auto">
              <a:xfrm>
                <a:off x="-2381250" y="2301875"/>
                <a:ext cx="206375" cy="209550"/>
              </a:xfrm>
              <a:custGeom>
                <a:avLst/>
                <a:gdLst>
                  <a:gd name="T0" fmla="*/ 28 w 130"/>
                  <a:gd name="T1" fmla="*/ 12 h 132"/>
                  <a:gd name="T2" fmla="*/ 0 w 130"/>
                  <a:gd name="T3" fmla="*/ 66 h 132"/>
                  <a:gd name="T4" fmla="*/ 20 w 130"/>
                  <a:gd name="T5" fmla="*/ 112 h 132"/>
                  <a:gd name="T6" fmla="*/ 66 w 130"/>
                  <a:gd name="T7" fmla="*/ 132 h 132"/>
                  <a:gd name="T8" fmla="*/ 120 w 130"/>
                  <a:gd name="T9" fmla="*/ 102 h 132"/>
                  <a:gd name="T10" fmla="*/ 130 w 130"/>
                  <a:gd name="T11" fmla="*/ 52 h 132"/>
                  <a:gd name="T12" fmla="*/ 90 w 130"/>
                  <a:gd name="T13" fmla="*/ 6 h 132"/>
                  <a:gd name="T14" fmla="*/ 2 w 130"/>
                  <a:gd name="T15" fmla="*/ 66 h 132"/>
                  <a:gd name="T16" fmla="*/ 4 w 130"/>
                  <a:gd name="T17" fmla="*/ 66 h 132"/>
                  <a:gd name="T18" fmla="*/ 12 w 130"/>
                  <a:gd name="T19" fmla="*/ 34 h 132"/>
                  <a:gd name="T20" fmla="*/ 22 w 130"/>
                  <a:gd name="T21" fmla="*/ 26 h 132"/>
                  <a:gd name="T22" fmla="*/ 30 w 130"/>
                  <a:gd name="T23" fmla="*/ 26 h 132"/>
                  <a:gd name="T24" fmla="*/ 26 w 130"/>
                  <a:gd name="T25" fmla="*/ 30 h 132"/>
                  <a:gd name="T26" fmla="*/ 14 w 130"/>
                  <a:gd name="T27" fmla="*/ 48 h 132"/>
                  <a:gd name="T28" fmla="*/ 8 w 130"/>
                  <a:gd name="T29" fmla="*/ 50 h 132"/>
                  <a:gd name="T30" fmla="*/ 38 w 130"/>
                  <a:gd name="T31" fmla="*/ 90 h 132"/>
                  <a:gd name="T32" fmla="*/ 34 w 130"/>
                  <a:gd name="T33" fmla="*/ 102 h 132"/>
                  <a:gd name="T34" fmla="*/ 32 w 130"/>
                  <a:gd name="T35" fmla="*/ 110 h 132"/>
                  <a:gd name="T36" fmla="*/ 18 w 130"/>
                  <a:gd name="T37" fmla="*/ 106 h 132"/>
                  <a:gd name="T38" fmla="*/ 16 w 130"/>
                  <a:gd name="T39" fmla="*/ 90 h 132"/>
                  <a:gd name="T40" fmla="*/ 8 w 130"/>
                  <a:gd name="T41" fmla="*/ 78 h 132"/>
                  <a:gd name="T42" fmla="*/ 10 w 130"/>
                  <a:gd name="T43" fmla="*/ 68 h 132"/>
                  <a:gd name="T44" fmla="*/ 20 w 130"/>
                  <a:gd name="T45" fmla="*/ 70 h 132"/>
                  <a:gd name="T46" fmla="*/ 30 w 130"/>
                  <a:gd name="T47" fmla="*/ 82 h 132"/>
                  <a:gd name="T48" fmla="*/ 52 w 130"/>
                  <a:gd name="T49" fmla="*/ 14 h 132"/>
                  <a:gd name="T50" fmla="*/ 44 w 130"/>
                  <a:gd name="T51" fmla="*/ 16 h 132"/>
                  <a:gd name="T52" fmla="*/ 46 w 130"/>
                  <a:gd name="T53" fmla="*/ 10 h 132"/>
                  <a:gd name="T54" fmla="*/ 56 w 130"/>
                  <a:gd name="T55" fmla="*/ 8 h 132"/>
                  <a:gd name="T56" fmla="*/ 66 w 130"/>
                  <a:gd name="T57" fmla="*/ 8 h 132"/>
                  <a:gd name="T58" fmla="*/ 58 w 130"/>
                  <a:gd name="T59" fmla="*/ 12 h 132"/>
                  <a:gd name="T60" fmla="*/ 116 w 130"/>
                  <a:gd name="T61" fmla="*/ 62 h 132"/>
                  <a:gd name="T62" fmla="*/ 112 w 130"/>
                  <a:gd name="T63" fmla="*/ 64 h 132"/>
                  <a:gd name="T64" fmla="*/ 120 w 130"/>
                  <a:gd name="T65" fmla="*/ 74 h 132"/>
                  <a:gd name="T66" fmla="*/ 112 w 130"/>
                  <a:gd name="T67" fmla="*/ 86 h 132"/>
                  <a:gd name="T68" fmla="*/ 100 w 130"/>
                  <a:gd name="T69" fmla="*/ 110 h 132"/>
                  <a:gd name="T70" fmla="*/ 90 w 130"/>
                  <a:gd name="T71" fmla="*/ 110 h 132"/>
                  <a:gd name="T72" fmla="*/ 84 w 130"/>
                  <a:gd name="T73" fmla="*/ 74 h 132"/>
                  <a:gd name="T74" fmla="*/ 66 w 130"/>
                  <a:gd name="T75" fmla="*/ 72 h 132"/>
                  <a:gd name="T76" fmla="*/ 64 w 130"/>
                  <a:gd name="T77" fmla="*/ 52 h 132"/>
                  <a:gd name="T78" fmla="*/ 72 w 130"/>
                  <a:gd name="T79" fmla="*/ 42 h 132"/>
                  <a:gd name="T80" fmla="*/ 80 w 130"/>
                  <a:gd name="T81" fmla="*/ 44 h 132"/>
                  <a:gd name="T82" fmla="*/ 82 w 130"/>
                  <a:gd name="T83" fmla="*/ 40 h 132"/>
                  <a:gd name="T84" fmla="*/ 90 w 130"/>
                  <a:gd name="T85" fmla="*/ 48 h 132"/>
                  <a:gd name="T86" fmla="*/ 98 w 130"/>
                  <a:gd name="T87" fmla="*/ 46 h 132"/>
                  <a:gd name="T88" fmla="*/ 106 w 130"/>
                  <a:gd name="T89" fmla="*/ 40 h 132"/>
                  <a:gd name="T90" fmla="*/ 92 w 130"/>
                  <a:gd name="T91" fmla="*/ 34 h 132"/>
                  <a:gd name="T92" fmla="*/ 86 w 130"/>
                  <a:gd name="T93" fmla="*/ 34 h 132"/>
                  <a:gd name="T94" fmla="*/ 78 w 130"/>
                  <a:gd name="T95" fmla="*/ 34 h 132"/>
                  <a:gd name="T96" fmla="*/ 70 w 130"/>
                  <a:gd name="T97" fmla="*/ 38 h 132"/>
                  <a:gd name="T98" fmla="*/ 76 w 130"/>
                  <a:gd name="T99" fmla="*/ 30 h 132"/>
                  <a:gd name="T100" fmla="*/ 84 w 130"/>
                  <a:gd name="T101" fmla="*/ 26 h 132"/>
                  <a:gd name="T102" fmla="*/ 84 w 130"/>
                  <a:gd name="T103" fmla="*/ 20 h 132"/>
                  <a:gd name="T104" fmla="*/ 92 w 130"/>
                  <a:gd name="T105" fmla="*/ 14 h 132"/>
                  <a:gd name="T106" fmla="*/ 112 w 130"/>
                  <a:gd name="T107" fmla="*/ 28 h 132"/>
                  <a:gd name="T108" fmla="*/ 120 w 130"/>
                  <a:gd name="T109" fmla="*/ 56 h 132"/>
                  <a:gd name="T110" fmla="*/ 120 w 130"/>
                  <a:gd name="T111"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0" h="132">
                    <a:moveTo>
                      <a:pt x="66" y="0"/>
                    </a:moveTo>
                    <a:lnTo>
                      <a:pt x="66" y="0"/>
                    </a:lnTo>
                    <a:lnTo>
                      <a:pt x="52" y="2"/>
                    </a:lnTo>
                    <a:lnTo>
                      <a:pt x="40" y="6"/>
                    </a:lnTo>
                    <a:lnTo>
                      <a:pt x="28" y="12"/>
                    </a:lnTo>
                    <a:lnTo>
                      <a:pt x="20" y="20"/>
                    </a:lnTo>
                    <a:lnTo>
                      <a:pt x="12" y="30"/>
                    </a:lnTo>
                    <a:lnTo>
                      <a:pt x="6" y="40"/>
                    </a:lnTo>
                    <a:lnTo>
                      <a:pt x="2" y="52"/>
                    </a:lnTo>
                    <a:lnTo>
                      <a:pt x="0" y="66"/>
                    </a:lnTo>
                    <a:lnTo>
                      <a:pt x="0" y="66"/>
                    </a:lnTo>
                    <a:lnTo>
                      <a:pt x="2" y="78"/>
                    </a:lnTo>
                    <a:lnTo>
                      <a:pt x="6" y="92"/>
                    </a:lnTo>
                    <a:lnTo>
                      <a:pt x="12" y="102"/>
                    </a:lnTo>
                    <a:lnTo>
                      <a:pt x="20" y="112"/>
                    </a:lnTo>
                    <a:lnTo>
                      <a:pt x="28" y="120"/>
                    </a:lnTo>
                    <a:lnTo>
                      <a:pt x="40" y="126"/>
                    </a:lnTo>
                    <a:lnTo>
                      <a:pt x="52" y="130"/>
                    </a:lnTo>
                    <a:lnTo>
                      <a:pt x="66" y="132"/>
                    </a:lnTo>
                    <a:lnTo>
                      <a:pt x="66" y="132"/>
                    </a:lnTo>
                    <a:lnTo>
                      <a:pt x="78" y="130"/>
                    </a:lnTo>
                    <a:lnTo>
                      <a:pt x="90" y="126"/>
                    </a:lnTo>
                    <a:lnTo>
                      <a:pt x="102" y="120"/>
                    </a:lnTo>
                    <a:lnTo>
                      <a:pt x="112" y="112"/>
                    </a:lnTo>
                    <a:lnTo>
                      <a:pt x="120" y="102"/>
                    </a:lnTo>
                    <a:lnTo>
                      <a:pt x="126" y="92"/>
                    </a:lnTo>
                    <a:lnTo>
                      <a:pt x="130" y="78"/>
                    </a:lnTo>
                    <a:lnTo>
                      <a:pt x="130" y="66"/>
                    </a:lnTo>
                    <a:lnTo>
                      <a:pt x="130" y="66"/>
                    </a:lnTo>
                    <a:lnTo>
                      <a:pt x="130" y="52"/>
                    </a:lnTo>
                    <a:lnTo>
                      <a:pt x="126" y="40"/>
                    </a:lnTo>
                    <a:lnTo>
                      <a:pt x="120" y="30"/>
                    </a:lnTo>
                    <a:lnTo>
                      <a:pt x="112" y="20"/>
                    </a:lnTo>
                    <a:lnTo>
                      <a:pt x="102" y="12"/>
                    </a:lnTo>
                    <a:lnTo>
                      <a:pt x="90" y="6"/>
                    </a:lnTo>
                    <a:lnTo>
                      <a:pt x="78" y="2"/>
                    </a:lnTo>
                    <a:lnTo>
                      <a:pt x="66" y="0"/>
                    </a:lnTo>
                    <a:lnTo>
                      <a:pt x="66" y="0"/>
                    </a:lnTo>
                    <a:close/>
                    <a:moveTo>
                      <a:pt x="4" y="66"/>
                    </a:moveTo>
                    <a:lnTo>
                      <a:pt x="2" y="66"/>
                    </a:lnTo>
                    <a:lnTo>
                      <a:pt x="2" y="60"/>
                    </a:lnTo>
                    <a:lnTo>
                      <a:pt x="2" y="60"/>
                    </a:lnTo>
                    <a:lnTo>
                      <a:pt x="4" y="60"/>
                    </a:lnTo>
                    <a:lnTo>
                      <a:pt x="4" y="62"/>
                    </a:lnTo>
                    <a:lnTo>
                      <a:pt x="4" y="66"/>
                    </a:lnTo>
                    <a:close/>
                    <a:moveTo>
                      <a:pt x="6" y="48"/>
                    </a:moveTo>
                    <a:lnTo>
                      <a:pt x="6" y="48"/>
                    </a:lnTo>
                    <a:lnTo>
                      <a:pt x="6" y="44"/>
                    </a:lnTo>
                    <a:lnTo>
                      <a:pt x="6" y="44"/>
                    </a:lnTo>
                    <a:lnTo>
                      <a:pt x="12" y="34"/>
                    </a:lnTo>
                    <a:lnTo>
                      <a:pt x="12" y="34"/>
                    </a:lnTo>
                    <a:lnTo>
                      <a:pt x="16" y="28"/>
                    </a:lnTo>
                    <a:lnTo>
                      <a:pt x="16" y="28"/>
                    </a:lnTo>
                    <a:lnTo>
                      <a:pt x="22" y="26"/>
                    </a:lnTo>
                    <a:lnTo>
                      <a:pt x="22" y="26"/>
                    </a:lnTo>
                    <a:lnTo>
                      <a:pt x="26" y="24"/>
                    </a:lnTo>
                    <a:lnTo>
                      <a:pt x="26" y="24"/>
                    </a:lnTo>
                    <a:lnTo>
                      <a:pt x="30" y="24"/>
                    </a:lnTo>
                    <a:lnTo>
                      <a:pt x="30" y="24"/>
                    </a:lnTo>
                    <a:lnTo>
                      <a:pt x="30" y="26"/>
                    </a:lnTo>
                    <a:lnTo>
                      <a:pt x="30" y="26"/>
                    </a:lnTo>
                    <a:lnTo>
                      <a:pt x="30" y="30"/>
                    </a:lnTo>
                    <a:lnTo>
                      <a:pt x="30" y="30"/>
                    </a:lnTo>
                    <a:lnTo>
                      <a:pt x="26" y="30"/>
                    </a:lnTo>
                    <a:lnTo>
                      <a:pt x="26" y="30"/>
                    </a:lnTo>
                    <a:lnTo>
                      <a:pt x="22" y="34"/>
                    </a:lnTo>
                    <a:lnTo>
                      <a:pt x="18" y="40"/>
                    </a:lnTo>
                    <a:lnTo>
                      <a:pt x="16" y="44"/>
                    </a:lnTo>
                    <a:lnTo>
                      <a:pt x="16" y="44"/>
                    </a:lnTo>
                    <a:lnTo>
                      <a:pt x="14" y="48"/>
                    </a:lnTo>
                    <a:lnTo>
                      <a:pt x="14" y="48"/>
                    </a:lnTo>
                    <a:lnTo>
                      <a:pt x="12" y="48"/>
                    </a:lnTo>
                    <a:lnTo>
                      <a:pt x="10" y="50"/>
                    </a:lnTo>
                    <a:lnTo>
                      <a:pt x="10" y="50"/>
                    </a:lnTo>
                    <a:lnTo>
                      <a:pt x="8" y="50"/>
                    </a:lnTo>
                    <a:lnTo>
                      <a:pt x="8" y="50"/>
                    </a:lnTo>
                    <a:lnTo>
                      <a:pt x="6" y="50"/>
                    </a:lnTo>
                    <a:lnTo>
                      <a:pt x="6" y="48"/>
                    </a:lnTo>
                    <a:lnTo>
                      <a:pt x="6" y="48"/>
                    </a:lnTo>
                    <a:close/>
                    <a:moveTo>
                      <a:pt x="38" y="90"/>
                    </a:moveTo>
                    <a:lnTo>
                      <a:pt x="38" y="90"/>
                    </a:lnTo>
                    <a:lnTo>
                      <a:pt x="38" y="98"/>
                    </a:lnTo>
                    <a:lnTo>
                      <a:pt x="38" y="98"/>
                    </a:lnTo>
                    <a:lnTo>
                      <a:pt x="38" y="102"/>
                    </a:lnTo>
                    <a:lnTo>
                      <a:pt x="34" y="102"/>
                    </a:lnTo>
                    <a:lnTo>
                      <a:pt x="34" y="102"/>
                    </a:lnTo>
                    <a:lnTo>
                      <a:pt x="32" y="106"/>
                    </a:lnTo>
                    <a:lnTo>
                      <a:pt x="32" y="106"/>
                    </a:lnTo>
                    <a:lnTo>
                      <a:pt x="32" y="110"/>
                    </a:lnTo>
                    <a:lnTo>
                      <a:pt x="32" y="110"/>
                    </a:lnTo>
                    <a:lnTo>
                      <a:pt x="30" y="112"/>
                    </a:lnTo>
                    <a:lnTo>
                      <a:pt x="28" y="116"/>
                    </a:lnTo>
                    <a:lnTo>
                      <a:pt x="28" y="116"/>
                    </a:lnTo>
                    <a:lnTo>
                      <a:pt x="18" y="106"/>
                    </a:lnTo>
                    <a:lnTo>
                      <a:pt x="18" y="106"/>
                    </a:lnTo>
                    <a:lnTo>
                      <a:pt x="18" y="96"/>
                    </a:lnTo>
                    <a:lnTo>
                      <a:pt x="18" y="96"/>
                    </a:lnTo>
                    <a:lnTo>
                      <a:pt x="18" y="94"/>
                    </a:lnTo>
                    <a:lnTo>
                      <a:pt x="16" y="90"/>
                    </a:lnTo>
                    <a:lnTo>
                      <a:pt x="16" y="90"/>
                    </a:lnTo>
                    <a:lnTo>
                      <a:pt x="10" y="84"/>
                    </a:lnTo>
                    <a:lnTo>
                      <a:pt x="10" y="84"/>
                    </a:lnTo>
                    <a:lnTo>
                      <a:pt x="8" y="80"/>
                    </a:lnTo>
                    <a:lnTo>
                      <a:pt x="8" y="78"/>
                    </a:lnTo>
                    <a:lnTo>
                      <a:pt x="8" y="78"/>
                    </a:lnTo>
                    <a:lnTo>
                      <a:pt x="8" y="74"/>
                    </a:lnTo>
                    <a:lnTo>
                      <a:pt x="10" y="72"/>
                    </a:lnTo>
                    <a:lnTo>
                      <a:pt x="10" y="72"/>
                    </a:lnTo>
                    <a:lnTo>
                      <a:pt x="10" y="68"/>
                    </a:lnTo>
                    <a:lnTo>
                      <a:pt x="10" y="68"/>
                    </a:lnTo>
                    <a:lnTo>
                      <a:pt x="12" y="64"/>
                    </a:lnTo>
                    <a:lnTo>
                      <a:pt x="16" y="66"/>
                    </a:lnTo>
                    <a:lnTo>
                      <a:pt x="16" y="66"/>
                    </a:lnTo>
                    <a:lnTo>
                      <a:pt x="20" y="70"/>
                    </a:lnTo>
                    <a:lnTo>
                      <a:pt x="20" y="70"/>
                    </a:lnTo>
                    <a:lnTo>
                      <a:pt x="28" y="76"/>
                    </a:lnTo>
                    <a:lnTo>
                      <a:pt x="28" y="76"/>
                    </a:lnTo>
                    <a:lnTo>
                      <a:pt x="28" y="82"/>
                    </a:lnTo>
                    <a:lnTo>
                      <a:pt x="28" y="82"/>
                    </a:lnTo>
                    <a:lnTo>
                      <a:pt x="30" y="82"/>
                    </a:lnTo>
                    <a:lnTo>
                      <a:pt x="32" y="84"/>
                    </a:lnTo>
                    <a:lnTo>
                      <a:pt x="38" y="84"/>
                    </a:lnTo>
                    <a:lnTo>
                      <a:pt x="38" y="86"/>
                    </a:lnTo>
                    <a:lnTo>
                      <a:pt x="38" y="90"/>
                    </a:lnTo>
                    <a:close/>
                    <a:moveTo>
                      <a:pt x="52" y="14"/>
                    </a:moveTo>
                    <a:lnTo>
                      <a:pt x="52" y="14"/>
                    </a:lnTo>
                    <a:lnTo>
                      <a:pt x="48" y="18"/>
                    </a:lnTo>
                    <a:lnTo>
                      <a:pt x="46" y="18"/>
                    </a:lnTo>
                    <a:lnTo>
                      <a:pt x="44" y="18"/>
                    </a:lnTo>
                    <a:lnTo>
                      <a:pt x="44" y="16"/>
                    </a:lnTo>
                    <a:lnTo>
                      <a:pt x="44" y="16"/>
                    </a:lnTo>
                    <a:lnTo>
                      <a:pt x="48" y="12"/>
                    </a:lnTo>
                    <a:lnTo>
                      <a:pt x="46" y="12"/>
                    </a:lnTo>
                    <a:lnTo>
                      <a:pt x="46" y="12"/>
                    </a:lnTo>
                    <a:lnTo>
                      <a:pt x="46" y="10"/>
                    </a:lnTo>
                    <a:lnTo>
                      <a:pt x="50" y="10"/>
                    </a:lnTo>
                    <a:lnTo>
                      <a:pt x="50" y="10"/>
                    </a:lnTo>
                    <a:lnTo>
                      <a:pt x="52" y="10"/>
                    </a:lnTo>
                    <a:lnTo>
                      <a:pt x="56" y="8"/>
                    </a:lnTo>
                    <a:lnTo>
                      <a:pt x="56" y="8"/>
                    </a:lnTo>
                    <a:lnTo>
                      <a:pt x="62" y="8"/>
                    </a:lnTo>
                    <a:lnTo>
                      <a:pt x="62" y="8"/>
                    </a:lnTo>
                    <a:lnTo>
                      <a:pt x="66" y="8"/>
                    </a:lnTo>
                    <a:lnTo>
                      <a:pt x="66" y="8"/>
                    </a:lnTo>
                    <a:lnTo>
                      <a:pt x="66" y="8"/>
                    </a:lnTo>
                    <a:lnTo>
                      <a:pt x="64" y="10"/>
                    </a:lnTo>
                    <a:lnTo>
                      <a:pt x="64" y="10"/>
                    </a:lnTo>
                    <a:lnTo>
                      <a:pt x="60" y="10"/>
                    </a:lnTo>
                    <a:lnTo>
                      <a:pt x="58" y="12"/>
                    </a:lnTo>
                    <a:lnTo>
                      <a:pt x="58" y="12"/>
                    </a:lnTo>
                    <a:lnTo>
                      <a:pt x="52" y="14"/>
                    </a:lnTo>
                    <a:lnTo>
                      <a:pt x="52" y="14"/>
                    </a:lnTo>
                    <a:close/>
                    <a:moveTo>
                      <a:pt x="120" y="66"/>
                    </a:moveTo>
                    <a:lnTo>
                      <a:pt x="120" y="66"/>
                    </a:lnTo>
                    <a:lnTo>
                      <a:pt x="116" y="62"/>
                    </a:lnTo>
                    <a:lnTo>
                      <a:pt x="116" y="62"/>
                    </a:lnTo>
                    <a:lnTo>
                      <a:pt x="116" y="62"/>
                    </a:lnTo>
                    <a:lnTo>
                      <a:pt x="114" y="62"/>
                    </a:lnTo>
                    <a:lnTo>
                      <a:pt x="114" y="62"/>
                    </a:lnTo>
                    <a:lnTo>
                      <a:pt x="112" y="64"/>
                    </a:lnTo>
                    <a:lnTo>
                      <a:pt x="114" y="66"/>
                    </a:lnTo>
                    <a:lnTo>
                      <a:pt x="116" y="68"/>
                    </a:lnTo>
                    <a:lnTo>
                      <a:pt x="120" y="68"/>
                    </a:lnTo>
                    <a:lnTo>
                      <a:pt x="120" y="74"/>
                    </a:lnTo>
                    <a:lnTo>
                      <a:pt x="120" y="74"/>
                    </a:lnTo>
                    <a:lnTo>
                      <a:pt x="118" y="74"/>
                    </a:lnTo>
                    <a:lnTo>
                      <a:pt x="116" y="78"/>
                    </a:lnTo>
                    <a:lnTo>
                      <a:pt x="116" y="78"/>
                    </a:lnTo>
                    <a:lnTo>
                      <a:pt x="112" y="86"/>
                    </a:lnTo>
                    <a:lnTo>
                      <a:pt x="112" y="86"/>
                    </a:lnTo>
                    <a:lnTo>
                      <a:pt x="108" y="98"/>
                    </a:lnTo>
                    <a:lnTo>
                      <a:pt x="108" y="98"/>
                    </a:lnTo>
                    <a:lnTo>
                      <a:pt x="104" y="104"/>
                    </a:lnTo>
                    <a:lnTo>
                      <a:pt x="100" y="110"/>
                    </a:lnTo>
                    <a:lnTo>
                      <a:pt x="100" y="110"/>
                    </a:lnTo>
                    <a:lnTo>
                      <a:pt x="96" y="112"/>
                    </a:lnTo>
                    <a:lnTo>
                      <a:pt x="94" y="112"/>
                    </a:lnTo>
                    <a:lnTo>
                      <a:pt x="94" y="112"/>
                    </a:lnTo>
                    <a:lnTo>
                      <a:pt x="92" y="112"/>
                    </a:lnTo>
                    <a:lnTo>
                      <a:pt x="90" y="110"/>
                    </a:lnTo>
                    <a:lnTo>
                      <a:pt x="90" y="106"/>
                    </a:lnTo>
                    <a:lnTo>
                      <a:pt x="90" y="106"/>
                    </a:lnTo>
                    <a:lnTo>
                      <a:pt x="90" y="80"/>
                    </a:lnTo>
                    <a:lnTo>
                      <a:pt x="90" y="80"/>
                    </a:lnTo>
                    <a:lnTo>
                      <a:pt x="84" y="74"/>
                    </a:lnTo>
                    <a:lnTo>
                      <a:pt x="84" y="74"/>
                    </a:lnTo>
                    <a:lnTo>
                      <a:pt x="78" y="76"/>
                    </a:lnTo>
                    <a:lnTo>
                      <a:pt x="72" y="76"/>
                    </a:lnTo>
                    <a:lnTo>
                      <a:pt x="72" y="76"/>
                    </a:lnTo>
                    <a:lnTo>
                      <a:pt x="66" y="72"/>
                    </a:lnTo>
                    <a:lnTo>
                      <a:pt x="62" y="66"/>
                    </a:lnTo>
                    <a:lnTo>
                      <a:pt x="62" y="66"/>
                    </a:lnTo>
                    <a:lnTo>
                      <a:pt x="60" y="58"/>
                    </a:lnTo>
                    <a:lnTo>
                      <a:pt x="62" y="56"/>
                    </a:lnTo>
                    <a:lnTo>
                      <a:pt x="64" y="52"/>
                    </a:lnTo>
                    <a:lnTo>
                      <a:pt x="64" y="52"/>
                    </a:lnTo>
                    <a:lnTo>
                      <a:pt x="68" y="50"/>
                    </a:lnTo>
                    <a:lnTo>
                      <a:pt x="70" y="50"/>
                    </a:lnTo>
                    <a:lnTo>
                      <a:pt x="70" y="50"/>
                    </a:lnTo>
                    <a:lnTo>
                      <a:pt x="72" y="42"/>
                    </a:lnTo>
                    <a:lnTo>
                      <a:pt x="72" y="42"/>
                    </a:lnTo>
                    <a:lnTo>
                      <a:pt x="74" y="42"/>
                    </a:lnTo>
                    <a:lnTo>
                      <a:pt x="78" y="42"/>
                    </a:lnTo>
                    <a:lnTo>
                      <a:pt x="78" y="42"/>
                    </a:lnTo>
                    <a:lnTo>
                      <a:pt x="80" y="44"/>
                    </a:lnTo>
                    <a:lnTo>
                      <a:pt x="80" y="44"/>
                    </a:lnTo>
                    <a:lnTo>
                      <a:pt x="80" y="44"/>
                    </a:lnTo>
                    <a:lnTo>
                      <a:pt x="80" y="42"/>
                    </a:lnTo>
                    <a:lnTo>
                      <a:pt x="82" y="40"/>
                    </a:lnTo>
                    <a:lnTo>
                      <a:pt x="82" y="40"/>
                    </a:lnTo>
                    <a:lnTo>
                      <a:pt x="86" y="42"/>
                    </a:lnTo>
                    <a:lnTo>
                      <a:pt x="88" y="44"/>
                    </a:lnTo>
                    <a:lnTo>
                      <a:pt x="88" y="44"/>
                    </a:lnTo>
                    <a:lnTo>
                      <a:pt x="90" y="48"/>
                    </a:lnTo>
                    <a:lnTo>
                      <a:pt x="90" y="48"/>
                    </a:lnTo>
                    <a:lnTo>
                      <a:pt x="94" y="48"/>
                    </a:lnTo>
                    <a:lnTo>
                      <a:pt x="94" y="48"/>
                    </a:lnTo>
                    <a:lnTo>
                      <a:pt x="96" y="44"/>
                    </a:lnTo>
                    <a:lnTo>
                      <a:pt x="96" y="44"/>
                    </a:lnTo>
                    <a:lnTo>
                      <a:pt x="98" y="46"/>
                    </a:lnTo>
                    <a:lnTo>
                      <a:pt x="98" y="48"/>
                    </a:lnTo>
                    <a:lnTo>
                      <a:pt x="106" y="48"/>
                    </a:lnTo>
                    <a:lnTo>
                      <a:pt x="106" y="48"/>
                    </a:lnTo>
                    <a:lnTo>
                      <a:pt x="106" y="44"/>
                    </a:lnTo>
                    <a:lnTo>
                      <a:pt x="106" y="40"/>
                    </a:lnTo>
                    <a:lnTo>
                      <a:pt x="104" y="40"/>
                    </a:lnTo>
                    <a:lnTo>
                      <a:pt x="104" y="40"/>
                    </a:lnTo>
                    <a:lnTo>
                      <a:pt x="94" y="38"/>
                    </a:lnTo>
                    <a:lnTo>
                      <a:pt x="92" y="34"/>
                    </a:lnTo>
                    <a:lnTo>
                      <a:pt x="92" y="34"/>
                    </a:lnTo>
                    <a:lnTo>
                      <a:pt x="90" y="34"/>
                    </a:lnTo>
                    <a:lnTo>
                      <a:pt x="90" y="34"/>
                    </a:lnTo>
                    <a:lnTo>
                      <a:pt x="88" y="36"/>
                    </a:lnTo>
                    <a:lnTo>
                      <a:pt x="88" y="36"/>
                    </a:lnTo>
                    <a:lnTo>
                      <a:pt x="86" y="34"/>
                    </a:lnTo>
                    <a:lnTo>
                      <a:pt x="86" y="34"/>
                    </a:lnTo>
                    <a:lnTo>
                      <a:pt x="86" y="34"/>
                    </a:lnTo>
                    <a:lnTo>
                      <a:pt x="82" y="34"/>
                    </a:lnTo>
                    <a:lnTo>
                      <a:pt x="78" y="34"/>
                    </a:lnTo>
                    <a:lnTo>
                      <a:pt x="78" y="34"/>
                    </a:lnTo>
                    <a:lnTo>
                      <a:pt x="76" y="36"/>
                    </a:lnTo>
                    <a:lnTo>
                      <a:pt x="76" y="36"/>
                    </a:lnTo>
                    <a:lnTo>
                      <a:pt x="74" y="38"/>
                    </a:lnTo>
                    <a:lnTo>
                      <a:pt x="74" y="38"/>
                    </a:lnTo>
                    <a:lnTo>
                      <a:pt x="70" y="38"/>
                    </a:lnTo>
                    <a:lnTo>
                      <a:pt x="70" y="36"/>
                    </a:lnTo>
                    <a:lnTo>
                      <a:pt x="70" y="36"/>
                    </a:lnTo>
                    <a:lnTo>
                      <a:pt x="72" y="34"/>
                    </a:lnTo>
                    <a:lnTo>
                      <a:pt x="72" y="34"/>
                    </a:lnTo>
                    <a:lnTo>
                      <a:pt x="76" y="30"/>
                    </a:lnTo>
                    <a:lnTo>
                      <a:pt x="76" y="30"/>
                    </a:lnTo>
                    <a:lnTo>
                      <a:pt x="78" y="28"/>
                    </a:lnTo>
                    <a:lnTo>
                      <a:pt x="78" y="26"/>
                    </a:lnTo>
                    <a:lnTo>
                      <a:pt x="78" y="26"/>
                    </a:lnTo>
                    <a:lnTo>
                      <a:pt x="84" y="26"/>
                    </a:lnTo>
                    <a:lnTo>
                      <a:pt x="84" y="26"/>
                    </a:lnTo>
                    <a:lnTo>
                      <a:pt x="86" y="24"/>
                    </a:lnTo>
                    <a:lnTo>
                      <a:pt x="84" y="22"/>
                    </a:lnTo>
                    <a:lnTo>
                      <a:pt x="84" y="22"/>
                    </a:lnTo>
                    <a:lnTo>
                      <a:pt x="84" y="20"/>
                    </a:lnTo>
                    <a:lnTo>
                      <a:pt x="84" y="18"/>
                    </a:lnTo>
                    <a:lnTo>
                      <a:pt x="84" y="18"/>
                    </a:lnTo>
                    <a:lnTo>
                      <a:pt x="90" y="16"/>
                    </a:lnTo>
                    <a:lnTo>
                      <a:pt x="90" y="16"/>
                    </a:lnTo>
                    <a:lnTo>
                      <a:pt x="92" y="14"/>
                    </a:lnTo>
                    <a:lnTo>
                      <a:pt x="94" y="14"/>
                    </a:lnTo>
                    <a:lnTo>
                      <a:pt x="94" y="14"/>
                    </a:lnTo>
                    <a:lnTo>
                      <a:pt x="98" y="16"/>
                    </a:lnTo>
                    <a:lnTo>
                      <a:pt x="108" y="22"/>
                    </a:lnTo>
                    <a:lnTo>
                      <a:pt x="112" y="28"/>
                    </a:lnTo>
                    <a:lnTo>
                      <a:pt x="116" y="36"/>
                    </a:lnTo>
                    <a:lnTo>
                      <a:pt x="122" y="44"/>
                    </a:lnTo>
                    <a:lnTo>
                      <a:pt x="124" y="56"/>
                    </a:lnTo>
                    <a:lnTo>
                      <a:pt x="124" y="56"/>
                    </a:lnTo>
                    <a:lnTo>
                      <a:pt x="120" y="56"/>
                    </a:lnTo>
                    <a:lnTo>
                      <a:pt x="120" y="60"/>
                    </a:lnTo>
                    <a:lnTo>
                      <a:pt x="122" y="62"/>
                    </a:lnTo>
                    <a:lnTo>
                      <a:pt x="122" y="62"/>
                    </a:lnTo>
                    <a:lnTo>
                      <a:pt x="120" y="64"/>
                    </a:lnTo>
                    <a:lnTo>
                      <a:pt x="120" y="66"/>
                    </a:lnTo>
                    <a:lnTo>
                      <a:pt x="12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6" name="Freeform 7"/>
              <p:cNvSpPr>
                <a:spLocks/>
              </p:cNvSpPr>
              <p:nvPr/>
            </p:nvSpPr>
            <p:spPr bwMode="auto">
              <a:xfrm>
                <a:off x="-2432050" y="2400300"/>
                <a:ext cx="146050" cy="257175"/>
              </a:xfrm>
              <a:custGeom>
                <a:avLst/>
                <a:gdLst>
                  <a:gd name="T0" fmla="*/ 32 w 92"/>
                  <a:gd name="T1" fmla="*/ 98 h 162"/>
                  <a:gd name="T2" fmla="*/ 32 w 92"/>
                  <a:gd name="T3" fmla="*/ 98 h 162"/>
                  <a:gd name="T4" fmla="*/ 26 w 92"/>
                  <a:gd name="T5" fmla="*/ 88 h 162"/>
                  <a:gd name="T6" fmla="*/ 20 w 92"/>
                  <a:gd name="T7" fmla="*/ 80 h 162"/>
                  <a:gd name="T8" fmla="*/ 18 w 92"/>
                  <a:gd name="T9" fmla="*/ 74 h 162"/>
                  <a:gd name="T10" fmla="*/ 18 w 92"/>
                  <a:gd name="T11" fmla="*/ 74 h 162"/>
                  <a:gd name="T12" fmla="*/ 18 w 92"/>
                  <a:gd name="T13" fmla="*/ 70 h 162"/>
                  <a:gd name="T14" fmla="*/ 18 w 92"/>
                  <a:gd name="T15" fmla="*/ 66 h 162"/>
                  <a:gd name="T16" fmla="*/ 22 w 92"/>
                  <a:gd name="T17" fmla="*/ 62 h 162"/>
                  <a:gd name="T18" fmla="*/ 28 w 92"/>
                  <a:gd name="T19" fmla="*/ 64 h 162"/>
                  <a:gd name="T20" fmla="*/ 28 w 92"/>
                  <a:gd name="T21" fmla="*/ 64 h 162"/>
                  <a:gd name="T22" fmla="*/ 34 w 92"/>
                  <a:gd name="T23" fmla="*/ 70 h 162"/>
                  <a:gd name="T24" fmla="*/ 42 w 92"/>
                  <a:gd name="T25" fmla="*/ 76 h 162"/>
                  <a:gd name="T26" fmla="*/ 56 w 92"/>
                  <a:gd name="T27" fmla="*/ 94 h 162"/>
                  <a:gd name="T28" fmla="*/ 56 w 92"/>
                  <a:gd name="T29" fmla="*/ 94 h 162"/>
                  <a:gd name="T30" fmla="*/ 64 w 92"/>
                  <a:gd name="T31" fmla="*/ 102 h 162"/>
                  <a:gd name="T32" fmla="*/ 74 w 92"/>
                  <a:gd name="T33" fmla="*/ 114 h 162"/>
                  <a:gd name="T34" fmla="*/ 82 w 92"/>
                  <a:gd name="T35" fmla="*/ 132 h 162"/>
                  <a:gd name="T36" fmla="*/ 88 w 92"/>
                  <a:gd name="T37" fmla="*/ 146 h 162"/>
                  <a:gd name="T38" fmla="*/ 92 w 92"/>
                  <a:gd name="T39" fmla="*/ 162 h 162"/>
                  <a:gd name="T40" fmla="*/ 92 w 92"/>
                  <a:gd name="T41" fmla="*/ 162 h 162"/>
                  <a:gd name="T42" fmla="*/ 62 w 92"/>
                  <a:gd name="T43" fmla="*/ 162 h 162"/>
                  <a:gd name="T44" fmla="*/ 62 w 92"/>
                  <a:gd name="T45" fmla="*/ 162 h 162"/>
                  <a:gd name="T46" fmla="*/ 58 w 92"/>
                  <a:gd name="T47" fmla="*/ 156 h 162"/>
                  <a:gd name="T48" fmla="*/ 48 w 92"/>
                  <a:gd name="T49" fmla="*/ 140 h 162"/>
                  <a:gd name="T50" fmla="*/ 48 w 92"/>
                  <a:gd name="T51" fmla="*/ 140 h 162"/>
                  <a:gd name="T52" fmla="*/ 30 w 92"/>
                  <a:gd name="T53" fmla="*/ 120 h 162"/>
                  <a:gd name="T54" fmla="*/ 16 w 92"/>
                  <a:gd name="T55" fmla="*/ 106 h 162"/>
                  <a:gd name="T56" fmla="*/ 16 w 92"/>
                  <a:gd name="T57" fmla="*/ 106 h 162"/>
                  <a:gd name="T58" fmla="*/ 12 w 92"/>
                  <a:gd name="T59" fmla="*/ 100 h 162"/>
                  <a:gd name="T60" fmla="*/ 8 w 92"/>
                  <a:gd name="T61" fmla="*/ 94 h 162"/>
                  <a:gd name="T62" fmla="*/ 6 w 92"/>
                  <a:gd name="T63" fmla="*/ 86 h 162"/>
                  <a:gd name="T64" fmla="*/ 4 w 92"/>
                  <a:gd name="T65" fmla="*/ 70 h 162"/>
                  <a:gd name="T66" fmla="*/ 4 w 92"/>
                  <a:gd name="T67" fmla="*/ 70 h 162"/>
                  <a:gd name="T68" fmla="*/ 0 w 92"/>
                  <a:gd name="T69" fmla="*/ 12 h 162"/>
                  <a:gd name="T70" fmla="*/ 0 w 92"/>
                  <a:gd name="T71" fmla="*/ 12 h 162"/>
                  <a:gd name="T72" fmla="*/ 0 w 92"/>
                  <a:gd name="T73" fmla="*/ 4 h 162"/>
                  <a:gd name="T74" fmla="*/ 2 w 92"/>
                  <a:gd name="T75" fmla="*/ 2 h 162"/>
                  <a:gd name="T76" fmla="*/ 4 w 92"/>
                  <a:gd name="T77" fmla="*/ 0 h 162"/>
                  <a:gd name="T78" fmla="*/ 4 w 92"/>
                  <a:gd name="T79" fmla="*/ 0 h 162"/>
                  <a:gd name="T80" fmla="*/ 8 w 92"/>
                  <a:gd name="T81" fmla="*/ 0 h 162"/>
                  <a:gd name="T82" fmla="*/ 10 w 92"/>
                  <a:gd name="T83" fmla="*/ 2 h 162"/>
                  <a:gd name="T84" fmla="*/ 14 w 92"/>
                  <a:gd name="T85" fmla="*/ 10 h 162"/>
                  <a:gd name="T86" fmla="*/ 14 w 92"/>
                  <a:gd name="T87" fmla="*/ 10 h 162"/>
                  <a:gd name="T88" fmla="*/ 20 w 92"/>
                  <a:gd name="T89" fmla="*/ 26 h 162"/>
                  <a:gd name="T90" fmla="*/ 28 w 92"/>
                  <a:gd name="T91" fmla="*/ 58 h 162"/>
                  <a:gd name="T92" fmla="*/ 28 w 92"/>
                  <a:gd name="T93" fmla="*/ 58 h 162"/>
                  <a:gd name="T94" fmla="*/ 18 w 92"/>
                  <a:gd name="T95" fmla="*/ 60 h 162"/>
                  <a:gd name="T96" fmla="*/ 16 w 92"/>
                  <a:gd name="T97" fmla="*/ 62 h 162"/>
                  <a:gd name="T98" fmla="*/ 14 w 92"/>
                  <a:gd name="T99" fmla="*/ 66 h 162"/>
                  <a:gd name="T100" fmla="*/ 14 w 92"/>
                  <a:gd name="T101" fmla="*/ 66 h 162"/>
                  <a:gd name="T102" fmla="*/ 16 w 92"/>
                  <a:gd name="T103" fmla="*/ 72 h 162"/>
                  <a:gd name="T104" fmla="*/ 18 w 92"/>
                  <a:gd name="T105" fmla="*/ 80 h 162"/>
                  <a:gd name="T106" fmla="*/ 24 w 92"/>
                  <a:gd name="T107" fmla="*/ 88 h 162"/>
                  <a:gd name="T108" fmla="*/ 32 w 92"/>
                  <a:gd name="T109" fmla="*/ 98 h 162"/>
                  <a:gd name="T110" fmla="*/ 32 w 92"/>
                  <a:gd name="T111" fmla="*/ 9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 h="162">
                    <a:moveTo>
                      <a:pt x="32" y="98"/>
                    </a:moveTo>
                    <a:lnTo>
                      <a:pt x="32" y="98"/>
                    </a:lnTo>
                    <a:lnTo>
                      <a:pt x="26" y="88"/>
                    </a:lnTo>
                    <a:lnTo>
                      <a:pt x="20" y="80"/>
                    </a:lnTo>
                    <a:lnTo>
                      <a:pt x="18" y="74"/>
                    </a:lnTo>
                    <a:lnTo>
                      <a:pt x="18" y="74"/>
                    </a:lnTo>
                    <a:lnTo>
                      <a:pt x="18" y="70"/>
                    </a:lnTo>
                    <a:lnTo>
                      <a:pt x="18" y="66"/>
                    </a:lnTo>
                    <a:lnTo>
                      <a:pt x="22" y="62"/>
                    </a:lnTo>
                    <a:lnTo>
                      <a:pt x="28" y="64"/>
                    </a:lnTo>
                    <a:lnTo>
                      <a:pt x="28" y="64"/>
                    </a:lnTo>
                    <a:lnTo>
                      <a:pt x="34" y="70"/>
                    </a:lnTo>
                    <a:lnTo>
                      <a:pt x="42" y="76"/>
                    </a:lnTo>
                    <a:lnTo>
                      <a:pt x="56" y="94"/>
                    </a:lnTo>
                    <a:lnTo>
                      <a:pt x="56" y="94"/>
                    </a:lnTo>
                    <a:lnTo>
                      <a:pt x="64" y="102"/>
                    </a:lnTo>
                    <a:lnTo>
                      <a:pt x="74" y="114"/>
                    </a:lnTo>
                    <a:lnTo>
                      <a:pt x="82" y="132"/>
                    </a:lnTo>
                    <a:lnTo>
                      <a:pt x="88" y="146"/>
                    </a:lnTo>
                    <a:lnTo>
                      <a:pt x="92" y="162"/>
                    </a:lnTo>
                    <a:lnTo>
                      <a:pt x="92" y="162"/>
                    </a:lnTo>
                    <a:lnTo>
                      <a:pt x="62" y="162"/>
                    </a:lnTo>
                    <a:lnTo>
                      <a:pt x="62" y="162"/>
                    </a:lnTo>
                    <a:lnTo>
                      <a:pt x="58" y="156"/>
                    </a:lnTo>
                    <a:lnTo>
                      <a:pt x="48" y="140"/>
                    </a:lnTo>
                    <a:lnTo>
                      <a:pt x="48" y="140"/>
                    </a:lnTo>
                    <a:lnTo>
                      <a:pt x="30" y="120"/>
                    </a:lnTo>
                    <a:lnTo>
                      <a:pt x="16" y="106"/>
                    </a:lnTo>
                    <a:lnTo>
                      <a:pt x="16" y="106"/>
                    </a:lnTo>
                    <a:lnTo>
                      <a:pt x="12" y="100"/>
                    </a:lnTo>
                    <a:lnTo>
                      <a:pt x="8" y="94"/>
                    </a:lnTo>
                    <a:lnTo>
                      <a:pt x="6" y="86"/>
                    </a:lnTo>
                    <a:lnTo>
                      <a:pt x="4" y="70"/>
                    </a:lnTo>
                    <a:lnTo>
                      <a:pt x="4" y="70"/>
                    </a:lnTo>
                    <a:lnTo>
                      <a:pt x="0" y="12"/>
                    </a:lnTo>
                    <a:lnTo>
                      <a:pt x="0" y="12"/>
                    </a:lnTo>
                    <a:lnTo>
                      <a:pt x="0" y="4"/>
                    </a:lnTo>
                    <a:lnTo>
                      <a:pt x="2" y="2"/>
                    </a:lnTo>
                    <a:lnTo>
                      <a:pt x="4" y="0"/>
                    </a:lnTo>
                    <a:lnTo>
                      <a:pt x="4" y="0"/>
                    </a:lnTo>
                    <a:lnTo>
                      <a:pt x="8" y="0"/>
                    </a:lnTo>
                    <a:lnTo>
                      <a:pt x="10" y="2"/>
                    </a:lnTo>
                    <a:lnTo>
                      <a:pt x="14" y="10"/>
                    </a:lnTo>
                    <a:lnTo>
                      <a:pt x="14" y="10"/>
                    </a:lnTo>
                    <a:lnTo>
                      <a:pt x="20" y="26"/>
                    </a:lnTo>
                    <a:lnTo>
                      <a:pt x="28" y="58"/>
                    </a:lnTo>
                    <a:lnTo>
                      <a:pt x="28" y="58"/>
                    </a:lnTo>
                    <a:lnTo>
                      <a:pt x="18" y="60"/>
                    </a:lnTo>
                    <a:lnTo>
                      <a:pt x="16" y="62"/>
                    </a:lnTo>
                    <a:lnTo>
                      <a:pt x="14" y="66"/>
                    </a:lnTo>
                    <a:lnTo>
                      <a:pt x="14" y="66"/>
                    </a:lnTo>
                    <a:lnTo>
                      <a:pt x="16" y="72"/>
                    </a:lnTo>
                    <a:lnTo>
                      <a:pt x="18" y="80"/>
                    </a:lnTo>
                    <a:lnTo>
                      <a:pt x="24" y="88"/>
                    </a:lnTo>
                    <a:lnTo>
                      <a:pt x="32" y="98"/>
                    </a:lnTo>
                    <a:lnTo>
                      <a:pt x="32"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7" name="Freeform 8"/>
              <p:cNvSpPr>
                <a:spLocks/>
              </p:cNvSpPr>
              <p:nvPr/>
            </p:nvSpPr>
            <p:spPr bwMode="auto">
              <a:xfrm>
                <a:off x="-2266950" y="2400300"/>
                <a:ext cx="142875" cy="257175"/>
              </a:xfrm>
              <a:custGeom>
                <a:avLst/>
                <a:gdLst>
                  <a:gd name="T0" fmla="*/ 86 w 90"/>
                  <a:gd name="T1" fmla="*/ 70 h 162"/>
                  <a:gd name="T2" fmla="*/ 86 w 90"/>
                  <a:gd name="T3" fmla="*/ 70 h 162"/>
                  <a:gd name="T4" fmla="*/ 90 w 90"/>
                  <a:gd name="T5" fmla="*/ 12 h 162"/>
                  <a:gd name="T6" fmla="*/ 90 w 90"/>
                  <a:gd name="T7" fmla="*/ 12 h 162"/>
                  <a:gd name="T8" fmla="*/ 90 w 90"/>
                  <a:gd name="T9" fmla="*/ 4 h 162"/>
                  <a:gd name="T10" fmla="*/ 88 w 90"/>
                  <a:gd name="T11" fmla="*/ 2 h 162"/>
                  <a:gd name="T12" fmla="*/ 86 w 90"/>
                  <a:gd name="T13" fmla="*/ 0 h 162"/>
                  <a:gd name="T14" fmla="*/ 86 w 90"/>
                  <a:gd name="T15" fmla="*/ 0 h 162"/>
                  <a:gd name="T16" fmla="*/ 82 w 90"/>
                  <a:gd name="T17" fmla="*/ 0 h 162"/>
                  <a:gd name="T18" fmla="*/ 80 w 90"/>
                  <a:gd name="T19" fmla="*/ 2 h 162"/>
                  <a:gd name="T20" fmla="*/ 76 w 90"/>
                  <a:gd name="T21" fmla="*/ 10 h 162"/>
                  <a:gd name="T22" fmla="*/ 76 w 90"/>
                  <a:gd name="T23" fmla="*/ 10 h 162"/>
                  <a:gd name="T24" fmla="*/ 72 w 90"/>
                  <a:gd name="T25" fmla="*/ 26 h 162"/>
                  <a:gd name="T26" fmla="*/ 64 w 90"/>
                  <a:gd name="T27" fmla="*/ 58 h 162"/>
                  <a:gd name="T28" fmla="*/ 64 w 90"/>
                  <a:gd name="T29" fmla="*/ 58 h 162"/>
                  <a:gd name="T30" fmla="*/ 72 w 90"/>
                  <a:gd name="T31" fmla="*/ 60 h 162"/>
                  <a:gd name="T32" fmla="*/ 74 w 90"/>
                  <a:gd name="T33" fmla="*/ 62 h 162"/>
                  <a:gd name="T34" fmla="*/ 76 w 90"/>
                  <a:gd name="T35" fmla="*/ 66 h 162"/>
                  <a:gd name="T36" fmla="*/ 76 w 90"/>
                  <a:gd name="T37" fmla="*/ 66 h 162"/>
                  <a:gd name="T38" fmla="*/ 74 w 90"/>
                  <a:gd name="T39" fmla="*/ 72 h 162"/>
                  <a:gd name="T40" fmla="*/ 72 w 90"/>
                  <a:gd name="T41" fmla="*/ 80 h 162"/>
                  <a:gd name="T42" fmla="*/ 66 w 90"/>
                  <a:gd name="T43" fmla="*/ 88 h 162"/>
                  <a:gd name="T44" fmla="*/ 58 w 90"/>
                  <a:gd name="T45" fmla="*/ 98 h 162"/>
                  <a:gd name="T46" fmla="*/ 58 w 90"/>
                  <a:gd name="T47" fmla="*/ 98 h 162"/>
                  <a:gd name="T48" fmla="*/ 64 w 90"/>
                  <a:gd name="T49" fmla="*/ 88 h 162"/>
                  <a:gd name="T50" fmla="*/ 70 w 90"/>
                  <a:gd name="T51" fmla="*/ 80 h 162"/>
                  <a:gd name="T52" fmla="*/ 72 w 90"/>
                  <a:gd name="T53" fmla="*/ 74 h 162"/>
                  <a:gd name="T54" fmla="*/ 72 w 90"/>
                  <a:gd name="T55" fmla="*/ 74 h 162"/>
                  <a:gd name="T56" fmla="*/ 74 w 90"/>
                  <a:gd name="T57" fmla="*/ 70 h 162"/>
                  <a:gd name="T58" fmla="*/ 72 w 90"/>
                  <a:gd name="T59" fmla="*/ 66 h 162"/>
                  <a:gd name="T60" fmla="*/ 70 w 90"/>
                  <a:gd name="T61" fmla="*/ 62 h 162"/>
                  <a:gd name="T62" fmla="*/ 62 w 90"/>
                  <a:gd name="T63" fmla="*/ 64 h 162"/>
                  <a:gd name="T64" fmla="*/ 62 w 90"/>
                  <a:gd name="T65" fmla="*/ 64 h 162"/>
                  <a:gd name="T66" fmla="*/ 56 w 90"/>
                  <a:gd name="T67" fmla="*/ 70 h 162"/>
                  <a:gd name="T68" fmla="*/ 48 w 90"/>
                  <a:gd name="T69" fmla="*/ 76 h 162"/>
                  <a:gd name="T70" fmla="*/ 34 w 90"/>
                  <a:gd name="T71" fmla="*/ 94 h 162"/>
                  <a:gd name="T72" fmla="*/ 34 w 90"/>
                  <a:gd name="T73" fmla="*/ 94 h 162"/>
                  <a:gd name="T74" fmla="*/ 26 w 90"/>
                  <a:gd name="T75" fmla="*/ 102 h 162"/>
                  <a:gd name="T76" fmla="*/ 16 w 90"/>
                  <a:gd name="T77" fmla="*/ 114 h 162"/>
                  <a:gd name="T78" fmla="*/ 8 w 90"/>
                  <a:gd name="T79" fmla="*/ 132 h 162"/>
                  <a:gd name="T80" fmla="*/ 4 w 90"/>
                  <a:gd name="T81" fmla="*/ 146 h 162"/>
                  <a:gd name="T82" fmla="*/ 0 w 90"/>
                  <a:gd name="T83" fmla="*/ 162 h 162"/>
                  <a:gd name="T84" fmla="*/ 0 w 90"/>
                  <a:gd name="T85" fmla="*/ 162 h 162"/>
                  <a:gd name="T86" fmla="*/ 28 w 90"/>
                  <a:gd name="T87" fmla="*/ 162 h 162"/>
                  <a:gd name="T88" fmla="*/ 28 w 90"/>
                  <a:gd name="T89" fmla="*/ 162 h 162"/>
                  <a:gd name="T90" fmla="*/ 32 w 90"/>
                  <a:gd name="T91" fmla="*/ 156 h 162"/>
                  <a:gd name="T92" fmla="*/ 42 w 90"/>
                  <a:gd name="T93" fmla="*/ 140 h 162"/>
                  <a:gd name="T94" fmla="*/ 86 w 90"/>
                  <a:gd name="T95" fmla="*/ 7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162">
                    <a:moveTo>
                      <a:pt x="86" y="70"/>
                    </a:moveTo>
                    <a:lnTo>
                      <a:pt x="86" y="70"/>
                    </a:lnTo>
                    <a:lnTo>
                      <a:pt x="90" y="12"/>
                    </a:lnTo>
                    <a:lnTo>
                      <a:pt x="90" y="12"/>
                    </a:lnTo>
                    <a:lnTo>
                      <a:pt x="90" y="4"/>
                    </a:lnTo>
                    <a:lnTo>
                      <a:pt x="88" y="2"/>
                    </a:lnTo>
                    <a:lnTo>
                      <a:pt x="86" y="0"/>
                    </a:lnTo>
                    <a:lnTo>
                      <a:pt x="86" y="0"/>
                    </a:lnTo>
                    <a:lnTo>
                      <a:pt x="82" y="0"/>
                    </a:lnTo>
                    <a:lnTo>
                      <a:pt x="80" y="2"/>
                    </a:lnTo>
                    <a:lnTo>
                      <a:pt x="76" y="10"/>
                    </a:lnTo>
                    <a:lnTo>
                      <a:pt x="76" y="10"/>
                    </a:lnTo>
                    <a:lnTo>
                      <a:pt x="72" y="26"/>
                    </a:lnTo>
                    <a:lnTo>
                      <a:pt x="64" y="58"/>
                    </a:lnTo>
                    <a:lnTo>
                      <a:pt x="64" y="58"/>
                    </a:lnTo>
                    <a:lnTo>
                      <a:pt x="72" y="60"/>
                    </a:lnTo>
                    <a:lnTo>
                      <a:pt x="74" y="62"/>
                    </a:lnTo>
                    <a:lnTo>
                      <a:pt x="76" y="66"/>
                    </a:lnTo>
                    <a:lnTo>
                      <a:pt x="76" y="66"/>
                    </a:lnTo>
                    <a:lnTo>
                      <a:pt x="74" y="72"/>
                    </a:lnTo>
                    <a:lnTo>
                      <a:pt x="72" y="80"/>
                    </a:lnTo>
                    <a:lnTo>
                      <a:pt x="66" y="88"/>
                    </a:lnTo>
                    <a:lnTo>
                      <a:pt x="58" y="98"/>
                    </a:lnTo>
                    <a:lnTo>
                      <a:pt x="58" y="98"/>
                    </a:lnTo>
                    <a:lnTo>
                      <a:pt x="64" y="88"/>
                    </a:lnTo>
                    <a:lnTo>
                      <a:pt x="70" y="80"/>
                    </a:lnTo>
                    <a:lnTo>
                      <a:pt x="72" y="74"/>
                    </a:lnTo>
                    <a:lnTo>
                      <a:pt x="72" y="74"/>
                    </a:lnTo>
                    <a:lnTo>
                      <a:pt x="74" y="70"/>
                    </a:lnTo>
                    <a:lnTo>
                      <a:pt x="72" y="66"/>
                    </a:lnTo>
                    <a:lnTo>
                      <a:pt x="70" y="62"/>
                    </a:lnTo>
                    <a:lnTo>
                      <a:pt x="62" y="64"/>
                    </a:lnTo>
                    <a:lnTo>
                      <a:pt x="62" y="64"/>
                    </a:lnTo>
                    <a:lnTo>
                      <a:pt x="56" y="70"/>
                    </a:lnTo>
                    <a:lnTo>
                      <a:pt x="48" y="76"/>
                    </a:lnTo>
                    <a:lnTo>
                      <a:pt x="34" y="94"/>
                    </a:lnTo>
                    <a:lnTo>
                      <a:pt x="34" y="94"/>
                    </a:lnTo>
                    <a:lnTo>
                      <a:pt x="26" y="102"/>
                    </a:lnTo>
                    <a:lnTo>
                      <a:pt x="16" y="114"/>
                    </a:lnTo>
                    <a:lnTo>
                      <a:pt x="8" y="132"/>
                    </a:lnTo>
                    <a:lnTo>
                      <a:pt x="4" y="146"/>
                    </a:lnTo>
                    <a:lnTo>
                      <a:pt x="0" y="162"/>
                    </a:lnTo>
                    <a:lnTo>
                      <a:pt x="0" y="162"/>
                    </a:lnTo>
                    <a:lnTo>
                      <a:pt x="28" y="162"/>
                    </a:lnTo>
                    <a:lnTo>
                      <a:pt x="28" y="162"/>
                    </a:lnTo>
                    <a:lnTo>
                      <a:pt x="32" y="156"/>
                    </a:lnTo>
                    <a:lnTo>
                      <a:pt x="42" y="140"/>
                    </a:lnTo>
                    <a:lnTo>
                      <a:pt x="86"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8" name="Freeform 9"/>
              <p:cNvSpPr>
                <a:spLocks/>
              </p:cNvSpPr>
              <p:nvPr/>
            </p:nvSpPr>
            <p:spPr bwMode="auto">
              <a:xfrm>
                <a:off x="-2266950" y="2400300"/>
                <a:ext cx="142875" cy="257175"/>
              </a:xfrm>
              <a:custGeom>
                <a:avLst/>
                <a:gdLst>
                  <a:gd name="T0" fmla="*/ 86 w 90"/>
                  <a:gd name="T1" fmla="*/ 70 h 162"/>
                  <a:gd name="T2" fmla="*/ 86 w 90"/>
                  <a:gd name="T3" fmla="*/ 70 h 162"/>
                  <a:gd name="T4" fmla="*/ 90 w 90"/>
                  <a:gd name="T5" fmla="*/ 12 h 162"/>
                  <a:gd name="T6" fmla="*/ 90 w 90"/>
                  <a:gd name="T7" fmla="*/ 12 h 162"/>
                  <a:gd name="T8" fmla="*/ 90 w 90"/>
                  <a:gd name="T9" fmla="*/ 4 h 162"/>
                  <a:gd name="T10" fmla="*/ 88 w 90"/>
                  <a:gd name="T11" fmla="*/ 2 h 162"/>
                  <a:gd name="T12" fmla="*/ 86 w 90"/>
                  <a:gd name="T13" fmla="*/ 0 h 162"/>
                  <a:gd name="T14" fmla="*/ 86 w 90"/>
                  <a:gd name="T15" fmla="*/ 0 h 162"/>
                  <a:gd name="T16" fmla="*/ 82 w 90"/>
                  <a:gd name="T17" fmla="*/ 0 h 162"/>
                  <a:gd name="T18" fmla="*/ 80 w 90"/>
                  <a:gd name="T19" fmla="*/ 2 h 162"/>
                  <a:gd name="T20" fmla="*/ 76 w 90"/>
                  <a:gd name="T21" fmla="*/ 10 h 162"/>
                  <a:gd name="T22" fmla="*/ 76 w 90"/>
                  <a:gd name="T23" fmla="*/ 10 h 162"/>
                  <a:gd name="T24" fmla="*/ 72 w 90"/>
                  <a:gd name="T25" fmla="*/ 26 h 162"/>
                  <a:gd name="T26" fmla="*/ 64 w 90"/>
                  <a:gd name="T27" fmla="*/ 58 h 162"/>
                  <a:gd name="T28" fmla="*/ 64 w 90"/>
                  <a:gd name="T29" fmla="*/ 58 h 162"/>
                  <a:gd name="T30" fmla="*/ 72 w 90"/>
                  <a:gd name="T31" fmla="*/ 60 h 162"/>
                  <a:gd name="T32" fmla="*/ 74 w 90"/>
                  <a:gd name="T33" fmla="*/ 62 h 162"/>
                  <a:gd name="T34" fmla="*/ 76 w 90"/>
                  <a:gd name="T35" fmla="*/ 66 h 162"/>
                  <a:gd name="T36" fmla="*/ 76 w 90"/>
                  <a:gd name="T37" fmla="*/ 66 h 162"/>
                  <a:gd name="T38" fmla="*/ 74 w 90"/>
                  <a:gd name="T39" fmla="*/ 72 h 162"/>
                  <a:gd name="T40" fmla="*/ 72 w 90"/>
                  <a:gd name="T41" fmla="*/ 80 h 162"/>
                  <a:gd name="T42" fmla="*/ 66 w 90"/>
                  <a:gd name="T43" fmla="*/ 88 h 162"/>
                  <a:gd name="T44" fmla="*/ 58 w 90"/>
                  <a:gd name="T45" fmla="*/ 98 h 162"/>
                  <a:gd name="T46" fmla="*/ 58 w 90"/>
                  <a:gd name="T47" fmla="*/ 98 h 162"/>
                  <a:gd name="T48" fmla="*/ 64 w 90"/>
                  <a:gd name="T49" fmla="*/ 88 h 162"/>
                  <a:gd name="T50" fmla="*/ 70 w 90"/>
                  <a:gd name="T51" fmla="*/ 80 h 162"/>
                  <a:gd name="T52" fmla="*/ 72 w 90"/>
                  <a:gd name="T53" fmla="*/ 74 h 162"/>
                  <a:gd name="T54" fmla="*/ 72 w 90"/>
                  <a:gd name="T55" fmla="*/ 74 h 162"/>
                  <a:gd name="T56" fmla="*/ 74 w 90"/>
                  <a:gd name="T57" fmla="*/ 70 h 162"/>
                  <a:gd name="T58" fmla="*/ 72 w 90"/>
                  <a:gd name="T59" fmla="*/ 66 h 162"/>
                  <a:gd name="T60" fmla="*/ 70 w 90"/>
                  <a:gd name="T61" fmla="*/ 62 h 162"/>
                  <a:gd name="T62" fmla="*/ 62 w 90"/>
                  <a:gd name="T63" fmla="*/ 64 h 162"/>
                  <a:gd name="T64" fmla="*/ 62 w 90"/>
                  <a:gd name="T65" fmla="*/ 64 h 162"/>
                  <a:gd name="T66" fmla="*/ 56 w 90"/>
                  <a:gd name="T67" fmla="*/ 70 h 162"/>
                  <a:gd name="T68" fmla="*/ 48 w 90"/>
                  <a:gd name="T69" fmla="*/ 76 h 162"/>
                  <a:gd name="T70" fmla="*/ 34 w 90"/>
                  <a:gd name="T71" fmla="*/ 94 h 162"/>
                  <a:gd name="T72" fmla="*/ 34 w 90"/>
                  <a:gd name="T73" fmla="*/ 94 h 162"/>
                  <a:gd name="T74" fmla="*/ 26 w 90"/>
                  <a:gd name="T75" fmla="*/ 102 h 162"/>
                  <a:gd name="T76" fmla="*/ 16 w 90"/>
                  <a:gd name="T77" fmla="*/ 114 h 162"/>
                  <a:gd name="T78" fmla="*/ 8 w 90"/>
                  <a:gd name="T79" fmla="*/ 132 h 162"/>
                  <a:gd name="T80" fmla="*/ 4 w 90"/>
                  <a:gd name="T81" fmla="*/ 146 h 162"/>
                  <a:gd name="T82" fmla="*/ 0 w 90"/>
                  <a:gd name="T83" fmla="*/ 162 h 162"/>
                  <a:gd name="T84" fmla="*/ 0 w 90"/>
                  <a:gd name="T85" fmla="*/ 162 h 162"/>
                  <a:gd name="T86" fmla="*/ 28 w 90"/>
                  <a:gd name="T87" fmla="*/ 162 h 162"/>
                  <a:gd name="T88" fmla="*/ 28 w 90"/>
                  <a:gd name="T89" fmla="*/ 162 h 162"/>
                  <a:gd name="T90" fmla="*/ 32 w 90"/>
                  <a:gd name="T91" fmla="*/ 156 h 162"/>
                  <a:gd name="T92" fmla="*/ 42 w 90"/>
                  <a:gd name="T93" fmla="*/ 14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 h="162">
                    <a:moveTo>
                      <a:pt x="86" y="70"/>
                    </a:moveTo>
                    <a:lnTo>
                      <a:pt x="86" y="70"/>
                    </a:lnTo>
                    <a:lnTo>
                      <a:pt x="90" y="12"/>
                    </a:lnTo>
                    <a:lnTo>
                      <a:pt x="90" y="12"/>
                    </a:lnTo>
                    <a:lnTo>
                      <a:pt x="90" y="4"/>
                    </a:lnTo>
                    <a:lnTo>
                      <a:pt x="88" y="2"/>
                    </a:lnTo>
                    <a:lnTo>
                      <a:pt x="86" y="0"/>
                    </a:lnTo>
                    <a:lnTo>
                      <a:pt x="86" y="0"/>
                    </a:lnTo>
                    <a:lnTo>
                      <a:pt x="82" y="0"/>
                    </a:lnTo>
                    <a:lnTo>
                      <a:pt x="80" y="2"/>
                    </a:lnTo>
                    <a:lnTo>
                      <a:pt x="76" y="10"/>
                    </a:lnTo>
                    <a:lnTo>
                      <a:pt x="76" y="10"/>
                    </a:lnTo>
                    <a:lnTo>
                      <a:pt x="72" y="26"/>
                    </a:lnTo>
                    <a:lnTo>
                      <a:pt x="64" y="58"/>
                    </a:lnTo>
                    <a:lnTo>
                      <a:pt x="64" y="58"/>
                    </a:lnTo>
                    <a:lnTo>
                      <a:pt x="72" y="60"/>
                    </a:lnTo>
                    <a:lnTo>
                      <a:pt x="74" y="62"/>
                    </a:lnTo>
                    <a:lnTo>
                      <a:pt x="76" y="66"/>
                    </a:lnTo>
                    <a:lnTo>
                      <a:pt x="76" y="66"/>
                    </a:lnTo>
                    <a:lnTo>
                      <a:pt x="74" y="72"/>
                    </a:lnTo>
                    <a:lnTo>
                      <a:pt x="72" y="80"/>
                    </a:lnTo>
                    <a:lnTo>
                      <a:pt x="66" y="88"/>
                    </a:lnTo>
                    <a:lnTo>
                      <a:pt x="58" y="98"/>
                    </a:lnTo>
                    <a:lnTo>
                      <a:pt x="58" y="98"/>
                    </a:lnTo>
                    <a:lnTo>
                      <a:pt x="64" y="88"/>
                    </a:lnTo>
                    <a:lnTo>
                      <a:pt x="70" y="80"/>
                    </a:lnTo>
                    <a:lnTo>
                      <a:pt x="72" y="74"/>
                    </a:lnTo>
                    <a:lnTo>
                      <a:pt x="72" y="74"/>
                    </a:lnTo>
                    <a:lnTo>
                      <a:pt x="74" y="70"/>
                    </a:lnTo>
                    <a:lnTo>
                      <a:pt x="72" y="66"/>
                    </a:lnTo>
                    <a:lnTo>
                      <a:pt x="70" y="62"/>
                    </a:lnTo>
                    <a:lnTo>
                      <a:pt x="62" y="64"/>
                    </a:lnTo>
                    <a:lnTo>
                      <a:pt x="62" y="64"/>
                    </a:lnTo>
                    <a:lnTo>
                      <a:pt x="56" y="70"/>
                    </a:lnTo>
                    <a:lnTo>
                      <a:pt x="48" y="76"/>
                    </a:lnTo>
                    <a:lnTo>
                      <a:pt x="34" y="94"/>
                    </a:lnTo>
                    <a:lnTo>
                      <a:pt x="34" y="94"/>
                    </a:lnTo>
                    <a:lnTo>
                      <a:pt x="26" y="102"/>
                    </a:lnTo>
                    <a:lnTo>
                      <a:pt x="16" y="114"/>
                    </a:lnTo>
                    <a:lnTo>
                      <a:pt x="8" y="132"/>
                    </a:lnTo>
                    <a:lnTo>
                      <a:pt x="4" y="146"/>
                    </a:lnTo>
                    <a:lnTo>
                      <a:pt x="0" y="162"/>
                    </a:lnTo>
                    <a:lnTo>
                      <a:pt x="0" y="162"/>
                    </a:lnTo>
                    <a:lnTo>
                      <a:pt x="28" y="162"/>
                    </a:lnTo>
                    <a:lnTo>
                      <a:pt x="28" y="162"/>
                    </a:lnTo>
                    <a:lnTo>
                      <a:pt x="32" y="156"/>
                    </a:lnTo>
                    <a:lnTo>
                      <a:pt x="42" y="14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21" name="Freeform 10"/>
            <p:cNvSpPr>
              <a:spLocks noChangeAspect="1" noEditPoints="1"/>
            </p:cNvSpPr>
            <p:nvPr/>
          </p:nvSpPr>
          <p:spPr bwMode="auto">
            <a:xfrm>
              <a:off x="5267624" y="5430017"/>
              <a:ext cx="137160" cy="98981"/>
            </a:xfrm>
            <a:custGeom>
              <a:avLst/>
              <a:gdLst>
                <a:gd name="T0" fmla="*/ 194 w 194"/>
                <a:gd name="T1" fmla="*/ 42 h 140"/>
                <a:gd name="T2" fmla="*/ 190 w 194"/>
                <a:gd name="T3" fmla="*/ 42 h 140"/>
                <a:gd name="T4" fmla="*/ 166 w 194"/>
                <a:gd name="T5" fmla="*/ 28 h 140"/>
                <a:gd name="T6" fmla="*/ 136 w 194"/>
                <a:gd name="T7" fmla="*/ 4 h 140"/>
                <a:gd name="T8" fmla="*/ 76 w 194"/>
                <a:gd name="T9" fmla="*/ 2 h 140"/>
                <a:gd name="T10" fmla="*/ 46 w 194"/>
                <a:gd name="T11" fmla="*/ 8 h 140"/>
                <a:gd name="T12" fmla="*/ 26 w 194"/>
                <a:gd name="T13" fmla="*/ 30 h 140"/>
                <a:gd name="T14" fmla="*/ 22 w 194"/>
                <a:gd name="T15" fmla="*/ 42 h 140"/>
                <a:gd name="T16" fmla="*/ 2 w 194"/>
                <a:gd name="T17" fmla="*/ 42 h 140"/>
                <a:gd name="T18" fmla="*/ 0 w 194"/>
                <a:gd name="T19" fmla="*/ 46 h 140"/>
                <a:gd name="T20" fmla="*/ 2 w 194"/>
                <a:gd name="T21" fmla="*/ 64 h 140"/>
                <a:gd name="T22" fmla="*/ 6 w 194"/>
                <a:gd name="T23" fmla="*/ 66 h 140"/>
                <a:gd name="T24" fmla="*/ 10 w 194"/>
                <a:gd name="T25" fmla="*/ 70 h 140"/>
                <a:gd name="T26" fmla="*/ 4 w 194"/>
                <a:gd name="T27" fmla="*/ 96 h 140"/>
                <a:gd name="T28" fmla="*/ 14 w 194"/>
                <a:gd name="T29" fmla="*/ 114 h 140"/>
                <a:gd name="T30" fmla="*/ 16 w 194"/>
                <a:gd name="T31" fmla="*/ 136 h 140"/>
                <a:gd name="T32" fmla="*/ 20 w 194"/>
                <a:gd name="T33" fmla="*/ 140 h 140"/>
                <a:gd name="T34" fmla="*/ 46 w 194"/>
                <a:gd name="T35" fmla="*/ 138 h 140"/>
                <a:gd name="T36" fmla="*/ 48 w 194"/>
                <a:gd name="T37" fmla="*/ 134 h 140"/>
                <a:gd name="T38" fmla="*/ 146 w 194"/>
                <a:gd name="T39" fmla="*/ 126 h 140"/>
                <a:gd name="T40" fmla="*/ 146 w 194"/>
                <a:gd name="T41" fmla="*/ 136 h 140"/>
                <a:gd name="T42" fmla="*/ 150 w 194"/>
                <a:gd name="T43" fmla="*/ 140 h 140"/>
                <a:gd name="T44" fmla="*/ 178 w 194"/>
                <a:gd name="T45" fmla="*/ 138 h 140"/>
                <a:gd name="T46" fmla="*/ 180 w 194"/>
                <a:gd name="T47" fmla="*/ 134 h 140"/>
                <a:gd name="T48" fmla="*/ 188 w 194"/>
                <a:gd name="T49" fmla="*/ 104 h 140"/>
                <a:gd name="T50" fmla="*/ 190 w 194"/>
                <a:gd name="T51" fmla="*/ 80 h 140"/>
                <a:gd name="T52" fmla="*/ 182 w 194"/>
                <a:gd name="T53" fmla="*/ 66 h 140"/>
                <a:gd name="T54" fmla="*/ 190 w 194"/>
                <a:gd name="T55" fmla="*/ 66 h 140"/>
                <a:gd name="T56" fmla="*/ 194 w 194"/>
                <a:gd name="T57" fmla="*/ 62 h 140"/>
                <a:gd name="T58" fmla="*/ 94 w 194"/>
                <a:gd name="T59" fmla="*/ 16 h 140"/>
                <a:gd name="T60" fmla="*/ 124 w 194"/>
                <a:gd name="T61" fmla="*/ 20 h 140"/>
                <a:gd name="T62" fmla="*/ 148 w 194"/>
                <a:gd name="T63" fmla="*/ 32 h 140"/>
                <a:gd name="T64" fmla="*/ 156 w 194"/>
                <a:gd name="T65" fmla="*/ 50 h 140"/>
                <a:gd name="T66" fmla="*/ 40 w 194"/>
                <a:gd name="T67" fmla="*/ 44 h 140"/>
                <a:gd name="T68" fmla="*/ 54 w 194"/>
                <a:gd name="T69" fmla="*/ 26 h 140"/>
                <a:gd name="T70" fmla="*/ 94 w 194"/>
                <a:gd name="T71" fmla="*/ 16 h 140"/>
                <a:gd name="T72" fmla="*/ 42 w 194"/>
                <a:gd name="T73" fmla="*/ 104 h 140"/>
                <a:gd name="T74" fmla="*/ 28 w 194"/>
                <a:gd name="T75" fmla="*/ 96 h 140"/>
                <a:gd name="T76" fmla="*/ 28 w 194"/>
                <a:gd name="T77" fmla="*/ 84 h 140"/>
                <a:gd name="T78" fmla="*/ 42 w 194"/>
                <a:gd name="T79" fmla="*/ 76 h 140"/>
                <a:gd name="T80" fmla="*/ 52 w 194"/>
                <a:gd name="T81" fmla="*/ 80 h 140"/>
                <a:gd name="T82" fmla="*/ 56 w 194"/>
                <a:gd name="T83" fmla="*/ 90 h 140"/>
                <a:gd name="T84" fmla="*/ 46 w 194"/>
                <a:gd name="T85" fmla="*/ 102 h 140"/>
                <a:gd name="T86" fmla="*/ 154 w 194"/>
                <a:gd name="T87" fmla="*/ 104 h 140"/>
                <a:gd name="T88" fmla="*/ 144 w 194"/>
                <a:gd name="T89" fmla="*/ 100 h 140"/>
                <a:gd name="T90" fmla="*/ 140 w 194"/>
                <a:gd name="T91" fmla="*/ 90 h 140"/>
                <a:gd name="T92" fmla="*/ 148 w 194"/>
                <a:gd name="T93" fmla="*/ 78 h 140"/>
                <a:gd name="T94" fmla="*/ 158 w 194"/>
                <a:gd name="T95" fmla="*/ 78 h 140"/>
                <a:gd name="T96" fmla="*/ 168 w 194"/>
                <a:gd name="T97" fmla="*/ 90 h 140"/>
                <a:gd name="T98" fmla="*/ 162 w 194"/>
                <a:gd name="T99" fmla="*/ 100 h 140"/>
                <a:gd name="T100" fmla="*/ 154 w 194"/>
                <a:gd name="T101" fmla="*/ 10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4" h="140">
                  <a:moveTo>
                    <a:pt x="194" y="46"/>
                  </a:moveTo>
                  <a:lnTo>
                    <a:pt x="194" y="46"/>
                  </a:lnTo>
                  <a:lnTo>
                    <a:pt x="194" y="42"/>
                  </a:lnTo>
                  <a:lnTo>
                    <a:pt x="192" y="42"/>
                  </a:lnTo>
                  <a:lnTo>
                    <a:pt x="190" y="42"/>
                  </a:lnTo>
                  <a:lnTo>
                    <a:pt x="190" y="42"/>
                  </a:lnTo>
                  <a:lnTo>
                    <a:pt x="170" y="42"/>
                  </a:lnTo>
                  <a:lnTo>
                    <a:pt x="170" y="42"/>
                  </a:lnTo>
                  <a:lnTo>
                    <a:pt x="166" y="28"/>
                  </a:lnTo>
                  <a:lnTo>
                    <a:pt x="158" y="16"/>
                  </a:lnTo>
                  <a:lnTo>
                    <a:pt x="148" y="10"/>
                  </a:lnTo>
                  <a:lnTo>
                    <a:pt x="136" y="4"/>
                  </a:lnTo>
                  <a:lnTo>
                    <a:pt x="124" y="2"/>
                  </a:lnTo>
                  <a:lnTo>
                    <a:pt x="110" y="0"/>
                  </a:lnTo>
                  <a:lnTo>
                    <a:pt x="76" y="2"/>
                  </a:lnTo>
                  <a:lnTo>
                    <a:pt x="76" y="2"/>
                  </a:lnTo>
                  <a:lnTo>
                    <a:pt x="60" y="4"/>
                  </a:lnTo>
                  <a:lnTo>
                    <a:pt x="46" y="8"/>
                  </a:lnTo>
                  <a:lnTo>
                    <a:pt x="38" y="16"/>
                  </a:lnTo>
                  <a:lnTo>
                    <a:pt x="30" y="22"/>
                  </a:lnTo>
                  <a:lnTo>
                    <a:pt x="26" y="30"/>
                  </a:lnTo>
                  <a:lnTo>
                    <a:pt x="24" y="36"/>
                  </a:lnTo>
                  <a:lnTo>
                    <a:pt x="22" y="42"/>
                  </a:lnTo>
                  <a:lnTo>
                    <a:pt x="22" y="42"/>
                  </a:lnTo>
                  <a:lnTo>
                    <a:pt x="4" y="42"/>
                  </a:lnTo>
                  <a:lnTo>
                    <a:pt x="4" y="42"/>
                  </a:lnTo>
                  <a:lnTo>
                    <a:pt x="2" y="42"/>
                  </a:lnTo>
                  <a:lnTo>
                    <a:pt x="0" y="42"/>
                  </a:lnTo>
                  <a:lnTo>
                    <a:pt x="0" y="46"/>
                  </a:lnTo>
                  <a:lnTo>
                    <a:pt x="0" y="46"/>
                  </a:lnTo>
                  <a:lnTo>
                    <a:pt x="0" y="62"/>
                  </a:lnTo>
                  <a:lnTo>
                    <a:pt x="0" y="62"/>
                  </a:lnTo>
                  <a:lnTo>
                    <a:pt x="2" y="64"/>
                  </a:lnTo>
                  <a:lnTo>
                    <a:pt x="4" y="66"/>
                  </a:lnTo>
                  <a:lnTo>
                    <a:pt x="6" y="66"/>
                  </a:lnTo>
                  <a:lnTo>
                    <a:pt x="6" y="66"/>
                  </a:lnTo>
                  <a:lnTo>
                    <a:pt x="12" y="66"/>
                  </a:lnTo>
                  <a:lnTo>
                    <a:pt x="12" y="66"/>
                  </a:lnTo>
                  <a:lnTo>
                    <a:pt x="10" y="70"/>
                  </a:lnTo>
                  <a:lnTo>
                    <a:pt x="4" y="80"/>
                  </a:lnTo>
                  <a:lnTo>
                    <a:pt x="4" y="88"/>
                  </a:lnTo>
                  <a:lnTo>
                    <a:pt x="4" y="96"/>
                  </a:lnTo>
                  <a:lnTo>
                    <a:pt x="8" y="104"/>
                  </a:lnTo>
                  <a:lnTo>
                    <a:pt x="14" y="114"/>
                  </a:lnTo>
                  <a:lnTo>
                    <a:pt x="14" y="114"/>
                  </a:lnTo>
                  <a:lnTo>
                    <a:pt x="14" y="134"/>
                  </a:lnTo>
                  <a:lnTo>
                    <a:pt x="14" y="134"/>
                  </a:lnTo>
                  <a:lnTo>
                    <a:pt x="16" y="136"/>
                  </a:lnTo>
                  <a:lnTo>
                    <a:pt x="18" y="138"/>
                  </a:lnTo>
                  <a:lnTo>
                    <a:pt x="20" y="140"/>
                  </a:lnTo>
                  <a:lnTo>
                    <a:pt x="20" y="140"/>
                  </a:lnTo>
                  <a:lnTo>
                    <a:pt x="44" y="140"/>
                  </a:lnTo>
                  <a:lnTo>
                    <a:pt x="44" y="140"/>
                  </a:lnTo>
                  <a:lnTo>
                    <a:pt x="46" y="138"/>
                  </a:lnTo>
                  <a:lnTo>
                    <a:pt x="48" y="136"/>
                  </a:lnTo>
                  <a:lnTo>
                    <a:pt x="48" y="134"/>
                  </a:lnTo>
                  <a:lnTo>
                    <a:pt x="48" y="134"/>
                  </a:lnTo>
                  <a:lnTo>
                    <a:pt x="48" y="126"/>
                  </a:lnTo>
                  <a:lnTo>
                    <a:pt x="146" y="126"/>
                  </a:lnTo>
                  <a:lnTo>
                    <a:pt x="146" y="126"/>
                  </a:lnTo>
                  <a:lnTo>
                    <a:pt x="146" y="134"/>
                  </a:lnTo>
                  <a:lnTo>
                    <a:pt x="146" y="134"/>
                  </a:lnTo>
                  <a:lnTo>
                    <a:pt x="146" y="136"/>
                  </a:lnTo>
                  <a:lnTo>
                    <a:pt x="148" y="138"/>
                  </a:lnTo>
                  <a:lnTo>
                    <a:pt x="150" y="140"/>
                  </a:lnTo>
                  <a:lnTo>
                    <a:pt x="150" y="140"/>
                  </a:lnTo>
                  <a:lnTo>
                    <a:pt x="174" y="140"/>
                  </a:lnTo>
                  <a:lnTo>
                    <a:pt x="174" y="140"/>
                  </a:lnTo>
                  <a:lnTo>
                    <a:pt x="178" y="138"/>
                  </a:lnTo>
                  <a:lnTo>
                    <a:pt x="178" y="136"/>
                  </a:lnTo>
                  <a:lnTo>
                    <a:pt x="180" y="134"/>
                  </a:lnTo>
                  <a:lnTo>
                    <a:pt x="180" y="134"/>
                  </a:lnTo>
                  <a:lnTo>
                    <a:pt x="180" y="114"/>
                  </a:lnTo>
                  <a:lnTo>
                    <a:pt x="180" y="114"/>
                  </a:lnTo>
                  <a:lnTo>
                    <a:pt x="188" y="104"/>
                  </a:lnTo>
                  <a:lnTo>
                    <a:pt x="190" y="96"/>
                  </a:lnTo>
                  <a:lnTo>
                    <a:pt x="192" y="88"/>
                  </a:lnTo>
                  <a:lnTo>
                    <a:pt x="190" y="80"/>
                  </a:lnTo>
                  <a:lnTo>
                    <a:pt x="184" y="70"/>
                  </a:lnTo>
                  <a:lnTo>
                    <a:pt x="182" y="66"/>
                  </a:lnTo>
                  <a:lnTo>
                    <a:pt x="182" y="66"/>
                  </a:lnTo>
                  <a:lnTo>
                    <a:pt x="188" y="66"/>
                  </a:lnTo>
                  <a:lnTo>
                    <a:pt x="188" y="66"/>
                  </a:lnTo>
                  <a:lnTo>
                    <a:pt x="190" y="66"/>
                  </a:lnTo>
                  <a:lnTo>
                    <a:pt x="192" y="64"/>
                  </a:lnTo>
                  <a:lnTo>
                    <a:pt x="194" y="62"/>
                  </a:lnTo>
                  <a:lnTo>
                    <a:pt x="194" y="62"/>
                  </a:lnTo>
                  <a:lnTo>
                    <a:pt x="194" y="46"/>
                  </a:lnTo>
                  <a:lnTo>
                    <a:pt x="194" y="46"/>
                  </a:lnTo>
                  <a:close/>
                  <a:moveTo>
                    <a:pt x="94" y="16"/>
                  </a:moveTo>
                  <a:lnTo>
                    <a:pt x="94" y="16"/>
                  </a:lnTo>
                  <a:lnTo>
                    <a:pt x="112" y="18"/>
                  </a:lnTo>
                  <a:lnTo>
                    <a:pt x="124" y="20"/>
                  </a:lnTo>
                  <a:lnTo>
                    <a:pt x="134" y="22"/>
                  </a:lnTo>
                  <a:lnTo>
                    <a:pt x="142" y="26"/>
                  </a:lnTo>
                  <a:lnTo>
                    <a:pt x="148" y="32"/>
                  </a:lnTo>
                  <a:lnTo>
                    <a:pt x="152" y="38"/>
                  </a:lnTo>
                  <a:lnTo>
                    <a:pt x="156" y="50"/>
                  </a:lnTo>
                  <a:lnTo>
                    <a:pt x="156" y="50"/>
                  </a:lnTo>
                  <a:lnTo>
                    <a:pt x="38" y="48"/>
                  </a:lnTo>
                  <a:lnTo>
                    <a:pt x="38" y="48"/>
                  </a:lnTo>
                  <a:lnTo>
                    <a:pt x="40" y="44"/>
                  </a:lnTo>
                  <a:lnTo>
                    <a:pt x="42" y="38"/>
                  </a:lnTo>
                  <a:lnTo>
                    <a:pt x="48" y="32"/>
                  </a:lnTo>
                  <a:lnTo>
                    <a:pt x="54" y="26"/>
                  </a:lnTo>
                  <a:lnTo>
                    <a:pt x="66" y="22"/>
                  </a:lnTo>
                  <a:lnTo>
                    <a:pt x="78" y="18"/>
                  </a:lnTo>
                  <a:lnTo>
                    <a:pt x="94" y="16"/>
                  </a:lnTo>
                  <a:lnTo>
                    <a:pt x="94" y="16"/>
                  </a:lnTo>
                  <a:close/>
                  <a:moveTo>
                    <a:pt x="42" y="104"/>
                  </a:moveTo>
                  <a:lnTo>
                    <a:pt x="42" y="104"/>
                  </a:lnTo>
                  <a:lnTo>
                    <a:pt x="36" y="102"/>
                  </a:lnTo>
                  <a:lnTo>
                    <a:pt x="32" y="100"/>
                  </a:lnTo>
                  <a:lnTo>
                    <a:pt x="28" y="96"/>
                  </a:lnTo>
                  <a:lnTo>
                    <a:pt x="28" y="90"/>
                  </a:lnTo>
                  <a:lnTo>
                    <a:pt x="28" y="90"/>
                  </a:lnTo>
                  <a:lnTo>
                    <a:pt x="28" y="84"/>
                  </a:lnTo>
                  <a:lnTo>
                    <a:pt x="32" y="80"/>
                  </a:lnTo>
                  <a:lnTo>
                    <a:pt x="36" y="78"/>
                  </a:lnTo>
                  <a:lnTo>
                    <a:pt x="42" y="76"/>
                  </a:lnTo>
                  <a:lnTo>
                    <a:pt x="42" y="76"/>
                  </a:lnTo>
                  <a:lnTo>
                    <a:pt x="46" y="78"/>
                  </a:lnTo>
                  <a:lnTo>
                    <a:pt x="52" y="80"/>
                  </a:lnTo>
                  <a:lnTo>
                    <a:pt x="54" y="84"/>
                  </a:lnTo>
                  <a:lnTo>
                    <a:pt x="56" y="90"/>
                  </a:lnTo>
                  <a:lnTo>
                    <a:pt x="56" y="90"/>
                  </a:lnTo>
                  <a:lnTo>
                    <a:pt x="54" y="96"/>
                  </a:lnTo>
                  <a:lnTo>
                    <a:pt x="52" y="100"/>
                  </a:lnTo>
                  <a:lnTo>
                    <a:pt x="46" y="102"/>
                  </a:lnTo>
                  <a:lnTo>
                    <a:pt x="42" y="104"/>
                  </a:lnTo>
                  <a:lnTo>
                    <a:pt x="42" y="104"/>
                  </a:lnTo>
                  <a:close/>
                  <a:moveTo>
                    <a:pt x="154" y="104"/>
                  </a:moveTo>
                  <a:lnTo>
                    <a:pt x="154" y="104"/>
                  </a:lnTo>
                  <a:lnTo>
                    <a:pt x="148" y="102"/>
                  </a:lnTo>
                  <a:lnTo>
                    <a:pt x="144" y="100"/>
                  </a:lnTo>
                  <a:lnTo>
                    <a:pt x="140" y="96"/>
                  </a:lnTo>
                  <a:lnTo>
                    <a:pt x="140" y="90"/>
                  </a:lnTo>
                  <a:lnTo>
                    <a:pt x="140" y="90"/>
                  </a:lnTo>
                  <a:lnTo>
                    <a:pt x="140" y="84"/>
                  </a:lnTo>
                  <a:lnTo>
                    <a:pt x="144" y="80"/>
                  </a:lnTo>
                  <a:lnTo>
                    <a:pt x="148" y="78"/>
                  </a:lnTo>
                  <a:lnTo>
                    <a:pt x="154" y="76"/>
                  </a:lnTo>
                  <a:lnTo>
                    <a:pt x="154" y="76"/>
                  </a:lnTo>
                  <a:lnTo>
                    <a:pt x="158" y="78"/>
                  </a:lnTo>
                  <a:lnTo>
                    <a:pt x="162" y="80"/>
                  </a:lnTo>
                  <a:lnTo>
                    <a:pt x="166" y="84"/>
                  </a:lnTo>
                  <a:lnTo>
                    <a:pt x="168" y="90"/>
                  </a:lnTo>
                  <a:lnTo>
                    <a:pt x="168" y="90"/>
                  </a:lnTo>
                  <a:lnTo>
                    <a:pt x="166" y="96"/>
                  </a:lnTo>
                  <a:lnTo>
                    <a:pt x="162" y="100"/>
                  </a:lnTo>
                  <a:lnTo>
                    <a:pt x="158" y="102"/>
                  </a:lnTo>
                  <a:lnTo>
                    <a:pt x="154" y="104"/>
                  </a:lnTo>
                  <a:lnTo>
                    <a:pt x="154" y="104"/>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222" name="Group 221"/>
            <p:cNvGrpSpPr>
              <a:grpSpLocks noChangeAspect="1"/>
            </p:cNvGrpSpPr>
            <p:nvPr/>
          </p:nvGrpSpPr>
          <p:grpSpPr>
            <a:xfrm>
              <a:off x="5491461" y="5438892"/>
              <a:ext cx="137160" cy="81231"/>
              <a:chOff x="-1457325" y="2381250"/>
              <a:chExt cx="327025" cy="193675"/>
            </a:xfrm>
            <a:solidFill>
              <a:schemeClr val="bg1"/>
            </a:solidFill>
          </p:grpSpPr>
          <p:sp>
            <p:nvSpPr>
              <p:cNvPr id="329" name="Freeform 11"/>
              <p:cNvSpPr>
                <a:spLocks/>
              </p:cNvSpPr>
              <p:nvPr/>
            </p:nvSpPr>
            <p:spPr bwMode="auto">
              <a:xfrm>
                <a:off x="-1346200" y="2400300"/>
                <a:ext cx="215900" cy="120650"/>
              </a:xfrm>
              <a:custGeom>
                <a:avLst/>
                <a:gdLst>
                  <a:gd name="T0" fmla="*/ 4 w 136"/>
                  <a:gd name="T1" fmla="*/ 28 h 76"/>
                  <a:gd name="T2" fmla="*/ 4 w 136"/>
                  <a:gd name="T3" fmla="*/ 28 h 76"/>
                  <a:gd name="T4" fmla="*/ 2 w 136"/>
                  <a:gd name="T5" fmla="*/ 34 h 76"/>
                  <a:gd name="T6" fmla="*/ 0 w 136"/>
                  <a:gd name="T7" fmla="*/ 38 h 76"/>
                  <a:gd name="T8" fmla="*/ 2 w 136"/>
                  <a:gd name="T9" fmla="*/ 42 h 76"/>
                  <a:gd name="T10" fmla="*/ 2 w 136"/>
                  <a:gd name="T11" fmla="*/ 44 h 76"/>
                  <a:gd name="T12" fmla="*/ 2 w 136"/>
                  <a:gd name="T13" fmla="*/ 44 h 76"/>
                  <a:gd name="T14" fmla="*/ 4 w 136"/>
                  <a:gd name="T15" fmla="*/ 46 h 76"/>
                  <a:gd name="T16" fmla="*/ 8 w 136"/>
                  <a:gd name="T17" fmla="*/ 46 h 76"/>
                  <a:gd name="T18" fmla="*/ 12 w 136"/>
                  <a:gd name="T19" fmla="*/ 44 h 76"/>
                  <a:gd name="T20" fmla="*/ 12 w 136"/>
                  <a:gd name="T21" fmla="*/ 44 h 76"/>
                  <a:gd name="T22" fmla="*/ 24 w 136"/>
                  <a:gd name="T23" fmla="*/ 30 h 76"/>
                  <a:gd name="T24" fmla="*/ 24 w 136"/>
                  <a:gd name="T25" fmla="*/ 30 h 76"/>
                  <a:gd name="T26" fmla="*/ 30 w 136"/>
                  <a:gd name="T27" fmla="*/ 28 h 76"/>
                  <a:gd name="T28" fmla="*/ 36 w 136"/>
                  <a:gd name="T29" fmla="*/ 26 h 76"/>
                  <a:gd name="T30" fmla="*/ 36 w 136"/>
                  <a:gd name="T31" fmla="*/ 26 h 76"/>
                  <a:gd name="T32" fmla="*/ 42 w 136"/>
                  <a:gd name="T33" fmla="*/ 28 h 76"/>
                  <a:gd name="T34" fmla="*/ 46 w 136"/>
                  <a:gd name="T35" fmla="*/ 32 h 76"/>
                  <a:gd name="T36" fmla="*/ 46 w 136"/>
                  <a:gd name="T37" fmla="*/ 32 h 76"/>
                  <a:gd name="T38" fmla="*/ 64 w 136"/>
                  <a:gd name="T39" fmla="*/ 50 h 76"/>
                  <a:gd name="T40" fmla="*/ 88 w 136"/>
                  <a:gd name="T41" fmla="*/ 76 h 76"/>
                  <a:gd name="T42" fmla="*/ 88 w 136"/>
                  <a:gd name="T43" fmla="*/ 76 h 76"/>
                  <a:gd name="T44" fmla="*/ 98 w 136"/>
                  <a:gd name="T45" fmla="*/ 70 h 76"/>
                  <a:gd name="T46" fmla="*/ 112 w 136"/>
                  <a:gd name="T47" fmla="*/ 64 h 76"/>
                  <a:gd name="T48" fmla="*/ 136 w 136"/>
                  <a:gd name="T49" fmla="*/ 56 h 76"/>
                  <a:gd name="T50" fmla="*/ 136 w 136"/>
                  <a:gd name="T51" fmla="*/ 56 h 76"/>
                  <a:gd name="T52" fmla="*/ 132 w 136"/>
                  <a:gd name="T53" fmla="*/ 42 h 76"/>
                  <a:gd name="T54" fmla="*/ 128 w 136"/>
                  <a:gd name="T55" fmla="*/ 30 h 76"/>
                  <a:gd name="T56" fmla="*/ 124 w 136"/>
                  <a:gd name="T57" fmla="*/ 20 h 76"/>
                  <a:gd name="T58" fmla="*/ 118 w 136"/>
                  <a:gd name="T59" fmla="*/ 14 h 76"/>
                  <a:gd name="T60" fmla="*/ 110 w 136"/>
                  <a:gd name="T61" fmla="*/ 4 h 76"/>
                  <a:gd name="T62" fmla="*/ 106 w 136"/>
                  <a:gd name="T63" fmla="*/ 0 h 76"/>
                  <a:gd name="T64" fmla="*/ 106 w 136"/>
                  <a:gd name="T65" fmla="*/ 0 h 76"/>
                  <a:gd name="T66" fmla="*/ 88 w 136"/>
                  <a:gd name="T67" fmla="*/ 12 h 76"/>
                  <a:gd name="T68" fmla="*/ 88 w 136"/>
                  <a:gd name="T69" fmla="*/ 12 h 76"/>
                  <a:gd name="T70" fmla="*/ 82 w 136"/>
                  <a:gd name="T71" fmla="*/ 16 h 76"/>
                  <a:gd name="T72" fmla="*/ 74 w 136"/>
                  <a:gd name="T73" fmla="*/ 16 h 76"/>
                  <a:gd name="T74" fmla="*/ 74 w 136"/>
                  <a:gd name="T75" fmla="*/ 16 h 76"/>
                  <a:gd name="T76" fmla="*/ 52 w 136"/>
                  <a:gd name="T77" fmla="*/ 4 h 76"/>
                  <a:gd name="T78" fmla="*/ 52 w 136"/>
                  <a:gd name="T79" fmla="*/ 4 h 76"/>
                  <a:gd name="T80" fmla="*/ 46 w 136"/>
                  <a:gd name="T81" fmla="*/ 2 h 76"/>
                  <a:gd name="T82" fmla="*/ 42 w 136"/>
                  <a:gd name="T83" fmla="*/ 2 h 76"/>
                  <a:gd name="T84" fmla="*/ 28 w 136"/>
                  <a:gd name="T85" fmla="*/ 6 h 76"/>
                  <a:gd name="T86" fmla="*/ 28 w 136"/>
                  <a:gd name="T87" fmla="*/ 6 h 76"/>
                  <a:gd name="T88" fmla="*/ 20 w 136"/>
                  <a:gd name="T89" fmla="*/ 10 h 76"/>
                  <a:gd name="T90" fmla="*/ 14 w 136"/>
                  <a:gd name="T91" fmla="*/ 16 h 76"/>
                  <a:gd name="T92" fmla="*/ 4 w 136"/>
                  <a:gd name="T93" fmla="*/ 28 h 76"/>
                  <a:gd name="T94" fmla="*/ 4 w 136"/>
                  <a:gd name="T95" fmla="*/ 2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6" h="76">
                    <a:moveTo>
                      <a:pt x="4" y="28"/>
                    </a:moveTo>
                    <a:lnTo>
                      <a:pt x="4" y="28"/>
                    </a:lnTo>
                    <a:lnTo>
                      <a:pt x="2" y="34"/>
                    </a:lnTo>
                    <a:lnTo>
                      <a:pt x="0" y="38"/>
                    </a:lnTo>
                    <a:lnTo>
                      <a:pt x="2" y="42"/>
                    </a:lnTo>
                    <a:lnTo>
                      <a:pt x="2" y="44"/>
                    </a:lnTo>
                    <a:lnTo>
                      <a:pt x="2" y="44"/>
                    </a:lnTo>
                    <a:lnTo>
                      <a:pt x="4" y="46"/>
                    </a:lnTo>
                    <a:lnTo>
                      <a:pt x="8" y="46"/>
                    </a:lnTo>
                    <a:lnTo>
                      <a:pt x="12" y="44"/>
                    </a:lnTo>
                    <a:lnTo>
                      <a:pt x="12" y="44"/>
                    </a:lnTo>
                    <a:lnTo>
                      <a:pt x="24" y="30"/>
                    </a:lnTo>
                    <a:lnTo>
                      <a:pt x="24" y="30"/>
                    </a:lnTo>
                    <a:lnTo>
                      <a:pt x="30" y="28"/>
                    </a:lnTo>
                    <a:lnTo>
                      <a:pt x="36" y="26"/>
                    </a:lnTo>
                    <a:lnTo>
                      <a:pt x="36" y="26"/>
                    </a:lnTo>
                    <a:lnTo>
                      <a:pt x="42" y="28"/>
                    </a:lnTo>
                    <a:lnTo>
                      <a:pt x="46" y="32"/>
                    </a:lnTo>
                    <a:lnTo>
                      <a:pt x="46" y="32"/>
                    </a:lnTo>
                    <a:lnTo>
                      <a:pt x="64" y="50"/>
                    </a:lnTo>
                    <a:lnTo>
                      <a:pt x="88" y="76"/>
                    </a:lnTo>
                    <a:lnTo>
                      <a:pt x="88" y="76"/>
                    </a:lnTo>
                    <a:lnTo>
                      <a:pt x="98" y="70"/>
                    </a:lnTo>
                    <a:lnTo>
                      <a:pt x="112" y="64"/>
                    </a:lnTo>
                    <a:lnTo>
                      <a:pt x="136" y="56"/>
                    </a:lnTo>
                    <a:lnTo>
                      <a:pt x="136" y="56"/>
                    </a:lnTo>
                    <a:lnTo>
                      <a:pt x="132" y="42"/>
                    </a:lnTo>
                    <a:lnTo>
                      <a:pt x="128" y="30"/>
                    </a:lnTo>
                    <a:lnTo>
                      <a:pt x="124" y="20"/>
                    </a:lnTo>
                    <a:lnTo>
                      <a:pt x="118" y="14"/>
                    </a:lnTo>
                    <a:lnTo>
                      <a:pt x="110" y="4"/>
                    </a:lnTo>
                    <a:lnTo>
                      <a:pt x="106" y="0"/>
                    </a:lnTo>
                    <a:lnTo>
                      <a:pt x="106" y="0"/>
                    </a:lnTo>
                    <a:lnTo>
                      <a:pt x="88" y="12"/>
                    </a:lnTo>
                    <a:lnTo>
                      <a:pt x="88" y="12"/>
                    </a:lnTo>
                    <a:lnTo>
                      <a:pt x="82" y="16"/>
                    </a:lnTo>
                    <a:lnTo>
                      <a:pt x="74" y="16"/>
                    </a:lnTo>
                    <a:lnTo>
                      <a:pt x="74" y="16"/>
                    </a:lnTo>
                    <a:lnTo>
                      <a:pt x="52" y="4"/>
                    </a:lnTo>
                    <a:lnTo>
                      <a:pt x="52" y="4"/>
                    </a:lnTo>
                    <a:lnTo>
                      <a:pt x="46" y="2"/>
                    </a:lnTo>
                    <a:lnTo>
                      <a:pt x="42" y="2"/>
                    </a:lnTo>
                    <a:lnTo>
                      <a:pt x="28" y="6"/>
                    </a:lnTo>
                    <a:lnTo>
                      <a:pt x="28" y="6"/>
                    </a:lnTo>
                    <a:lnTo>
                      <a:pt x="20" y="10"/>
                    </a:lnTo>
                    <a:lnTo>
                      <a:pt x="14" y="16"/>
                    </a:lnTo>
                    <a:lnTo>
                      <a:pt x="4" y="28"/>
                    </a:lnTo>
                    <a:lnTo>
                      <a:pt x="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0" name="Freeform 12"/>
              <p:cNvSpPr>
                <a:spLocks/>
              </p:cNvSpPr>
              <p:nvPr/>
            </p:nvSpPr>
            <p:spPr bwMode="auto">
              <a:xfrm>
                <a:off x="-1457325" y="2381250"/>
                <a:ext cx="250825" cy="193675"/>
              </a:xfrm>
              <a:custGeom>
                <a:avLst/>
                <a:gdLst>
                  <a:gd name="T0" fmla="*/ 116 w 158"/>
                  <a:gd name="T1" fmla="*/ 46 h 122"/>
                  <a:gd name="T2" fmla="*/ 108 w 158"/>
                  <a:gd name="T3" fmla="*/ 42 h 122"/>
                  <a:gd name="T4" fmla="*/ 100 w 158"/>
                  <a:gd name="T5" fmla="*/ 44 h 122"/>
                  <a:gd name="T6" fmla="*/ 92 w 158"/>
                  <a:gd name="T7" fmla="*/ 50 h 122"/>
                  <a:gd name="T8" fmla="*/ 82 w 158"/>
                  <a:gd name="T9" fmla="*/ 58 h 122"/>
                  <a:gd name="T10" fmla="*/ 76 w 158"/>
                  <a:gd name="T11" fmla="*/ 60 h 122"/>
                  <a:gd name="T12" fmla="*/ 68 w 158"/>
                  <a:gd name="T13" fmla="*/ 56 h 122"/>
                  <a:gd name="T14" fmla="*/ 68 w 158"/>
                  <a:gd name="T15" fmla="*/ 48 h 122"/>
                  <a:gd name="T16" fmla="*/ 78 w 158"/>
                  <a:gd name="T17" fmla="*/ 30 h 122"/>
                  <a:gd name="T18" fmla="*/ 90 w 158"/>
                  <a:gd name="T19" fmla="*/ 18 h 122"/>
                  <a:gd name="T20" fmla="*/ 74 w 158"/>
                  <a:gd name="T21" fmla="*/ 18 h 122"/>
                  <a:gd name="T22" fmla="*/ 46 w 158"/>
                  <a:gd name="T23" fmla="*/ 12 h 122"/>
                  <a:gd name="T24" fmla="*/ 24 w 158"/>
                  <a:gd name="T25" fmla="*/ 4 h 122"/>
                  <a:gd name="T26" fmla="*/ 20 w 158"/>
                  <a:gd name="T27" fmla="*/ 0 h 122"/>
                  <a:gd name="T28" fmla="*/ 2 w 158"/>
                  <a:gd name="T29" fmla="*/ 28 h 122"/>
                  <a:gd name="T30" fmla="*/ 0 w 158"/>
                  <a:gd name="T31" fmla="*/ 52 h 122"/>
                  <a:gd name="T32" fmla="*/ 16 w 158"/>
                  <a:gd name="T33" fmla="*/ 58 h 122"/>
                  <a:gd name="T34" fmla="*/ 36 w 158"/>
                  <a:gd name="T35" fmla="*/ 74 h 122"/>
                  <a:gd name="T36" fmla="*/ 38 w 158"/>
                  <a:gd name="T37" fmla="*/ 74 h 122"/>
                  <a:gd name="T38" fmla="*/ 38 w 158"/>
                  <a:gd name="T39" fmla="*/ 74 h 122"/>
                  <a:gd name="T40" fmla="*/ 52 w 158"/>
                  <a:gd name="T41" fmla="*/ 62 h 122"/>
                  <a:gd name="T42" fmla="*/ 58 w 158"/>
                  <a:gd name="T43" fmla="*/ 62 h 122"/>
                  <a:gd name="T44" fmla="*/ 64 w 158"/>
                  <a:gd name="T45" fmla="*/ 66 h 122"/>
                  <a:gd name="T46" fmla="*/ 68 w 158"/>
                  <a:gd name="T47" fmla="*/ 74 h 122"/>
                  <a:gd name="T48" fmla="*/ 68 w 158"/>
                  <a:gd name="T49" fmla="*/ 80 h 122"/>
                  <a:gd name="T50" fmla="*/ 78 w 158"/>
                  <a:gd name="T51" fmla="*/ 86 h 122"/>
                  <a:gd name="T52" fmla="*/ 80 w 158"/>
                  <a:gd name="T53" fmla="*/ 96 h 122"/>
                  <a:gd name="T54" fmla="*/ 86 w 158"/>
                  <a:gd name="T55" fmla="*/ 96 h 122"/>
                  <a:gd name="T56" fmla="*/ 92 w 158"/>
                  <a:gd name="T57" fmla="*/ 106 h 122"/>
                  <a:gd name="T58" fmla="*/ 94 w 158"/>
                  <a:gd name="T59" fmla="*/ 104 h 122"/>
                  <a:gd name="T60" fmla="*/ 102 w 158"/>
                  <a:gd name="T61" fmla="*/ 110 h 122"/>
                  <a:gd name="T62" fmla="*/ 102 w 158"/>
                  <a:gd name="T63" fmla="*/ 114 h 122"/>
                  <a:gd name="T64" fmla="*/ 102 w 158"/>
                  <a:gd name="T65" fmla="*/ 114 h 122"/>
                  <a:gd name="T66" fmla="*/ 94 w 158"/>
                  <a:gd name="T67" fmla="*/ 120 h 122"/>
                  <a:gd name="T68" fmla="*/ 118 w 158"/>
                  <a:gd name="T69" fmla="*/ 120 h 122"/>
                  <a:gd name="T70" fmla="*/ 138 w 158"/>
                  <a:gd name="T71" fmla="*/ 112 h 122"/>
                  <a:gd name="T72" fmla="*/ 158 w 158"/>
                  <a:gd name="T73" fmla="*/ 98 h 122"/>
                  <a:gd name="T74" fmla="*/ 158 w 158"/>
                  <a:gd name="T75" fmla="*/ 94 h 122"/>
                  <a:gd name="T76" fmla="*/ 156 w 158"/>
                  <a:gd name="T77" fmla="*/ 90 h 122"/>
                  <a:gd name="T78" fmla="*/ 138 w 158"/>
                  <a:gd name="T79" fmla="*/ 70 h 122"/>
                  <a:gd name="T80" fmla="*/ 116 w 158"/>
                  <a:gd name="T81" fmla="*/ 4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22">
                    <a:moveTo>
                      <a:pt x="116" y="46"/>
                    </a:moveTo>
                    <a:lnTo>
                      <a:pt x="116" y="46"/>
                    </a:lnTo>
                    <a:lnTo>
                      <a:pt x="112" y="44"/>
                    </a:lnTo>
                    <a:lnTo>
                      <a:pt x="108" y="42"/>
                    </a:lnTo>
                    <a:lnTo>
                      <a:pt x="100" y="44"/>
                    </a:lnTo>
                    <a:lnTo>
                      <a:pt x="100" y="44"/>
                    </a:lnTo>
                    <a:lnTo>
                      <a:pt x="96" y="46"/>
                    </a:lnTo>
                    <a:lnTo>
                      <a:pt x="92" y="50"/>
                    </a:lnTo>
                    <a:lnTo>
                      <a:pt x="86" y="54"/>
                    </a:lnTo>
                    <a:lnTo>
                      <a:pt x="82" y="58"/>
                    </a:lnTo>
                    <a:lnTo>
                      <a:pt x="82" y="58"/>
                    </a:lnTo>
                    <a:lnTo>
                      <a:pt x="76" y="60"/>
                    </a:lnTo>
                    <a:lnTo>
                      <a:pt x="72" y="60"/>
                    </a:lnTo>
                    <a:lnTo>
                      <a:pt x="68" y="56"/>
                    </a:lnTo>
                    <a:lnTo>
                      <a:pt x="68" y="48"/>
                    </a:lnTo>
                    <a:lnTo>
                      <a:pt x="68" y="48"/>
                    </a:lnTo>
                    <a:lnTo>
                      <a:pt x="72" y="38"/>
                    </a:lnTo>
                    <a:lnTo>
                      <a:pt x="78" y="30"/>
                    </a:lnTo>
                    <a:lnTo>
                      <a:pt x="84" y="24"/>
                    </a:lnTo>
                    <a:lnTo>
                      <a:pt x="90" y="18"/>
                    </a:lnTo>
                    <a:lnTo>
                      <a:pt x="90" y="18"/>
                    </a:lnTo>
                    <a:lnTo>
                      <a:pt x="74" y="18"/>
                    </a:lnTo>
                    <a:lnTo>
                      <a:pt x="58" y="16"/>
                    </a:lnTo>
                    <a:lnTo>
                      <a:pt x="46" y="12"/>
                    </a:lnTo>
                    <a:lnTo>
                      <a:pt x="36" y="10"/>
                    </a:lnTo>
                    <a:lnTo>
                      <a:pt x="24" y="4"/>
                    </a:lnTo>
                    <a:lnTo>
                      <a:pt x="20" y="0"/>
                    </a:lnTo>
                    <a:lnTo>
                      <a:pt x="20" y="0"/>
                    </a:lnTo>
                    <a:lnTo>
                      <a:pt x="8" y="14"/>
                    </a:lnTo>
                    <a:lnTo>
                      <a:pt x="2" y="28"/>
                    </a:lnTo>
                    <a:lnTo>
                      <a:pt x="0" y="40"/>
                    </a:lnTo>
                    <a:lnTo>
                      <a:pt x="0" y="52"/>
                    </a:lnTo>
                    <a:lnTo>
                      <a:pt x="0" y="52"/>
                    </a:lnTo>
                    <a:lnTo>
                      <a:pt x="16" y="58"/>
                    </a:lnTo>
                    <a:lnTo>
                      <a:pt x="26" y="66"/>
                    </a:lnTo>
                    <a:lnTo>
                      <a:pt x="36" y="74"/>
                    </a:lnTo>
                    <a:lnTo>
                      <a:pt x="36" y="74"/>
                    </a:lnTo>
                    <a:lnTo>
                      <a:pt x="38" y="74"/>
                    </a:lnTo>
                    <a:lnTo>
                      <a:pt x="38" y="74"/>
                    </a:lnTo>
                    <a:lnTo>
                      <a:pt x="38" y="74"/>
                    </a:lnTo>
                    <a:lnTo>
                      <a:pt x="44" y="70"/>
                    </a:lnTo>
                    <a:lnTo>
                      <a:pt x="52" y="62"/>
                    </a:lnTo>
                    <a:lnTo>
                      <a:pt x="52" y="62"/>
                    </a:lnTo>
                    <a:lnTo>
                      <a:pt x="58" y="62"/>
                    </a:lnTo>
                    <a:lnTo>
                      <a:pt x="62" y="64"/>
                    </a:lnTo>
                    <a:lnTo>
                      <a:pt x="64" y="66"/>
                    </a:lnTo>
                    <a:lnTo>
                      <a:pt x="66" y="68"/>
                    </a:lnTo>
                    <a:lnTo>
                      <a:pt x="68" y="74"/>
                    </a:lnTo>
                    <a:lnTo>
                      <a:pt x="68" y="80"/>
                    </a:lnTo>
                    <a:lnTo>
                      <a:pt x="68" y="80"/>
                    </a:lnTo>
                    <a:lnTo>
                      <a:pt x="76" y="82"/>
                    </a:lnTo>
                    <a:lnTo>
                      <a:pt x="78" y="86"/>
                    </a:lnTo>
                    <a:lnTo>
                      <a:pt x="80" y="92"/>
                    </a:lnTo>
                    <a:lnTo>
                      <a:pt x="80" y="96"/>
                    </a:lnTo>
                    <a:lnTo>
                      <a:pt x="80" y="96"/>
                    </a:lnTo>
                    <a:lnTo>
                      <a:pt x="86" y="96"/>
                    </a:lnTo>
                    <a:lnTo>
                      <a:pt x="88" y="98"/>
                    </a:lnTo>
                    <a:lnTo>
                      <a:pt x="92" y="106"/>
                    </a:lnTo>
                    <a:lnTo>
                      <a:pt x="92" y="106"/>
                    </a:lnTo>
                    <a:lnTo>
                      <a:pt x="94" y="104"/>
                    </a:lnTo>
                    <a:lnTo>
                      <a:pt x="96" y="106"/>
                    </a:lnTo>
                    <a:lnTo>
                      <a:pt x="102" y="110"/>
                    </a:lnTo>
                    <a:lnTo>
                      <a:pt x="102" y="110"/>
                    </a:lnTo>
                    <a:lnTo>
                      <a:pt x="102" y="114"/>
                    </a:lnTo>
                    <a:lnTo>
                      <a:pt x="102" y="114"/>
                    </a:lnTo>
                    <a:lnTo>
                      <a:pt x="102" y="114"/>
                    </a:lnTo>
                    <a:lnTo>
                      <a:pt x="94" y="120"/>
                    </a:lnTo>
                    <a:lnTo>
                      <a:pt x="94" y="120"/>
                    </a:lnTo>
                    <a:lnTo>
                      <a:pt x="106" y="122"/>
                    </a:lnTo>
                    <a:lnTo>
                      <a:pt x="118" y="120"/>
                    </a:lnTo>
                    <a:lnTo>
                      <a:pt x="128" y="116"/>
                    </a:lnTo>
                    <a:lnTo>
                      <a:pt x="138" y="112"/>
                    </a:lnTo>
                    <a:lnTo>
                      <a:pt x="150" y="104"/>
                    </a:lnTo>
                    <a:lnTo>
                      <a:pt x="158" y="98"/>
                    </a:lnTo>
                    <a:lnTo>
                      <a:pt x="158" y="98"/>
                    </a:lnTo>
                    <a:lnTo>
                      <a:pt x="158" y="94"/>
                    </a:lnTo>
                    <a:lnTo>
                      <a:pt x="158" y="92"/>
                    </a:lnTo>
                    <a:lnTo>
                      <a:pt x="156" y="90"/>
                    </a:lnTo>
                    <a:lnTo>
                      <a:pt x="156" y="90"/>
                    </a:lnTo>
                    <a:lnTo>
                      <a:pt x="138" y="70"/>
                    </a:lnTo>
                    <a:lnTo>
                      <a:pt x="116" y="46"/>
                    </a:lnTo>
                    <a:lnTo>
                      <a:pt x="116"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1" name="Freeform 13"/>
              <p:cNvSpPr>
                <a:spLocks/>
              </p:cNvSpPr>
              <p:nvPr/>
            </p:nvSpPr>
            <p:spPr bwMode="auto">
              <a:xfrm>
                <a:off x="-1397000" y="2482850"/>
                <a:ext cx="44450" cy="44450"/>
              </a:xfrm>
              <a:custGeom>
                <a:avLst/>
                <a:gdLst>
                  <a:gd name="T0" fmla="*/ 26 w 28"/>
                  <a:gd name="T1" fmla="*/ 16 h 28"/>
                  <a:gd name="T2" fmla="*/ 26 w 28"/>
                  <a:gd name="T3" fmla="*/ 16 h 28"/>
                  <a:gd name="T4" fmla="*/ 28 w 28"/>
                  <a:gd name="T5" fmla="*/ 12 h 28"/>
                  <a:gd name="T6" fmla="*/ 28 w 28"/>
                  <a:gd name="T7" fmla="*/ 10 h 28"/>
                  <a:gd name="T8" fmla="*/ 28 w 28"/>
                  <a:gd name="T9" fmla="*/ 6 h 28"/>
                  <a:gd name="T10" fmla="*/ 26 w 28"/>
                  <a:gd name="T11" fmla="*/ 2 h 28"/>
                  <a:gd name="T12" fmla="*/ 26 w 28"/>
                  <a:gd name="T13" fmla="*/ 2 h 28"/>
                  <a:gd name="T14" fmla="*/ 22 w 28"/>
                  <a:gd name="T15" fmla="*/ 0 h 28"/>
                  <a:gd name="T16" fmla="*/ 20 w 28"/>
                  <a:gd name="T17" fmla="*/ 0 h 28"/>
                  <a:gd name="T18" fmla="*/ 16 w 28"/>
                  <a:gd name="T19" fmla="*/ 0 h 28"/>
                  <a:gd name="T20" fmla="*/ 12 w 28"/>
                  <a:gd name="T21" fmla="*/ 2 h 28"/>
                  <a:gd name="T22" fmla="*/ 2 w 28"/>
                  <a:gd name="T23" fmla="*/ 12 h 28"/>
                  <a:gd name="T24" fmla="*/ 2 w 28"/>
                  <a:gd name="T25" fmla="*/ 12 h 28"/>
                  <a:gd name="T26" fmla="*/ 0 w 28"/>
                  <a:gd name="T27" fmla="*/ 14 h 28"/>
                  <a:gd name="T28" fmla="*/ 0 w 28"/>
                  <a:gd name="T29" fmla="*/ 18 h 28"/>
                  <a:gd name="T30" fmla="*/ 0 w 28"/>
                  <a:gd name="T31" fmla="*/ 20 h 28"/>
                  <a:gd name="T32" fmla="*/ 2 w 28"/>
                  <a:gd name="T33" fmla="*/ 24 h 28"/>
                  <a:gd name="T34" fmla="*/ 2 w 28"/>
                  <a:gd name="T35" fmla="*/ 24 h 28"/>
                  <a:gd name="T36" fmla="*/ 6 w 28"/>
                  <a:gd name="T37" fmla="*/ 26 h 28"/>
                  <a:gd name="T38" fmla="*/ 8 w 28"/>
                  <a:gd name="T39" fmla="*/ 28 h 28"/>
                  <a:gd name="T40" fmla="*/ 12 w 28"/>
                  <a:gd name="T41" fmla="*/ 26 h 28"/>
                  <a:gd name="T42" fmla="*/ 16 w 28"/>
                  <a:gd name="T43" fmla="*/ 24 h 28"/>
                  <a:gd name="T44" fmla="*/ 26 w 28"/>
                  <a:gd name="T4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8">
                    <a:moveTo>
                      <a:pt x="26" y="16"/>
                    </a:moveTo>
                    <a:lnTo>
                      <a:pt x="26" y="16"/>
                    </a:lnTo>
                    <a:lnTo>
                      <a:pt x="28" y="12"/>
                    </a:lnTo>
                    <a:lnTo>
                      <a:pt x="28" y="10"/>
                    </a:lnTo>
                    <a:lnTo>
                      <a:pt x="28" y="6"/>
                    </a:lnTo>
                    <a:lnTo>
                      <a:pt x="26" y="2"/>
                    </a:lnTo>
                    <a:lnTo>
                      <a:pt x="26" y="2"/>
                    </a:lnTo>
                    <a:lnTo>
                      <a:pt x="22" y="0"/>
                    </a:lnTo>
                    <a:lnTo>
                      <a:pt x="20" y="0"/>
                    </a:lnTo>
                    <a:lnTo>
                      <a:pt x="16" y="0"/>
                    </a:lnTo>
                    <a:lnTo>
                      <a:pt x="12" y="2"/>
                    </a:lnTo>
                    <a:lnTo>
                      <a:pt x="2" y="12"/>
                    </a:lnTo>
                    <a:lnTo>
                      <a:pt x="2" y="12"/>
                    </a:lnTo>
                    <a:lnTo>
                      <a:pt x="0" y="14"/>
                    </a:lnTo>
                    <a:lnTo>
                      <a:pt x="0" y="18"/>
                    </a:lnTo>
                    <a:lnTo>
                      <a:pt x="0" y="20"/>
                    </a:lnTo>
                    <a:lnTo>
                      <a:pt x="2" y="24"/>
                    </a:lnTo>
                    <a:lnTo>
                      <a:pt x="2" y="24"/>
                    </a:lnTo>
                    <a:lnTo>
                      <a:pt x="6" y="26"/>
                    </a:lnTo>
                    <a:lnTo>
                      <a:pt x="8" y="28"/>
                    </a:lnTo>
                    <a:lnTo>
                      <a:pt x="12" y="26"/>
                    </a:lnTo>
                    <a:lnTo>
                      <a:pt x="16" y="24"/>
                    </a:lnTo>
                    <a:lnTo>
                      <a:pt x="2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2" name="Freeform 14"/>
              <p:cNvSpPr>
                <a:spLocks/>
              </p:cNvSpPr>
              <p:nvPr/>
            </p:nvSpPr>
            <p:spPr bwMode="auto">
              <a:xfrm>
                <a:off x="-1374775" y="2511425"/>
                <a:ext cx="41275" cy="41275"/>
              </a:xfrm>
              <a:custGeom>
                <a:avLst/>
                <a:gdLst>
                  <a:gd name="T0" fmla="*/ 24 w 26"/>
                  <a:gd name="T1" fmla="*/ 4 h 26"/>
                  <a:gd name="T2" fmla="*/ 24 w 26"/>
                  <a:gd name="T3" fmla="*/ 4 h 26"/>
                  <a:gd name="T4" fmla="*/ 20 w 26"/>
                  <a:gd name="T5" fmla="*/ 2 h 26"/>
                  <a:gd name="T6" fmla="*/ 18 w 26"/>
                  <a:gd name="T7" fmla="*/ 0 h 26"/>
                  <a:gd name="T8" fmla="*/ 14 w 26"/>
                  <a:gd name="T9" fmla="*/ 0 h 26"/>
                  <a:gd name="T10" fmla="*/ 12 w 26"/>
                  <a:gd name="T11" fmla="*/ 2 h 26"/>
                  <a:gd name="T12" fmla="*/ 2 w 26"/>
                  <a:gd name="T13" fmla="*/ 10 h 26"/>
                  <a:gd name="T14" fmla="*/ 2 w 26"/>
                  <a:gd name="T15" fmla="*/ 10 h 26"/>
                  <a:gd name="T16" fmla="*/ 0 w 26"/>
                  <a:gd name="T17" fmla="*/ 14 h 26"/>
                  <a:gd name="T18" fmla="*/ 0 w 26"/>
                  <a:gd name="T19" fmla="*/ 16 h 26"/>
                  <a:gd name="T20" fmla="*/ 0 w 26"/>
                  <a:gd name="T21" fmla="*/ 20 h 26"/>
                  <a:gd name="T22" fmla="*/ 2 w 26"/>
                  <a:gd name="T23" fmla="*/ 22 h 26"/>
                  <a:gd name="T24" fmla="*/ 2 w 26"/>
                  <a:gd name="T25" fmla="*/ 22 h 26"/>
                  <a:gd name="T26" fmla="*/ 4 w 26"/>
                  <a:gd name="T27" fmla="*/ 24 h 26"/>
                  <a:gd name="T28" fmla="*/ 8 w 26"/>
                  <a:gd name="T29" fmla="*/ 26 h 26"/>
                  <a:gd name="T30" fmla="*/ 10 w 26"/>
                  <a:gd name="T31" fmla="*/ 24 h 26"/>
                  <a:gd name="T32" fmla="*/ 14 w 26"/>
                  <a:gd name="T33" fmla="*/ 24 h 26"/>
                  <a:gd name="T34" fmla="*/ 22 w 26"/>
                  <a:gd name="T35" fmla="*/ 14 h 26"/>
                  <a:gd name="T36" fmla="*/ 22 w 26"/>
                  <a:gd name="T37" fmla="*/ 14 h 26"/>
                  <a:gd name="T38" fmla="*/ 24 w 26"/>
                  <a:gd name="T39" fmla="*/ 12 h 26"/>
                  <a:gd name="T40" fmla="*/ 26 w 26"/>
                  <a:gd name="T41" fmla="*/ 10 h 26"/>
                  <a:gd name="T42" fmla="*/ 24 w 26"/>
                  <a:gd name="T43" fmla="*/ 6 h 26"/>
                  <a:gd name="T44" fmla="*/ 24 w 26"/>
                  <a:gd name="T45" fmla="*/ 4 h 26"/>
                  <a:gd name="T46" fmla="*/ 24 w 26"/>
                  <a:gd name="T4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6">
                    <a:moveTo>
                      <a:pt x="24" y="4"/>
                    </a:moveTo>
                    <a:lnTo>
                      <a:pt x="24" y="4"/>
                    </a:lnTo>
                    <a:lnTo>
                      <a:pt x="20" y="2"/>
                    </a:lnTo>
                    <a:lnTo>
                      <a:pt x="18" y="0"/>
                    </a:lnTo>
                    <a:lnTo>
                      <a:pt x="14" y="0"/>
                    </a:lnTo>
                    <a:lnTo>
                      <a:pt x="12" y="2"/>
                    </a:lnTo>
                    <a:lnTo>
                      <a:pt x="2" y="10"/>
                    </a:lnTo>
                    <a:lnTo>
                      <a:pt x="2" y="10"/>
                    </a:lnTo>
                    <a:lnTo>
                      <a:pt x="0" y="14"/>
                    </a:lnTo>
                    <a:lnTo>
                      <a:pt x="0" y="16"/>
                    </a:lnTo>
                    <a:lnTo>
                      <a:pt x="0" y="20"/>
                    </a:lnTo>
                    <a:lnTo>
                      <a:pt x="2" y="22"/>
                    </a:lnTo>
                    <a:lnTo>
                      <a:pt x="2" y="22"/>
                    </a:lnTo>
                    <a:lnTo>
                      <a:pt x="4" y="24"/>
                    </a:lnTo>
                    <a:lnTo>
                      <a:pt x="8" y="26"/>
                    </a:lnTo>
                    <a:lnTo>
                      <a:pt x="10" y="24"/>
                    </a:lnTo>
                    <a:lnTo>
                      <a:pt x="14" y="24"/>
                    </a:lnTo>
                    <a:lnTo>
                      <a:pt x="22" y="14"/>
                    </a:lnTo>
                    <a:lnTo>
                      <a:pt x="22" y="14"/>
                    </a:lnTo>
                    <a:lnTo>
                      <a:pt x="24" y="12"/>
                    </a:lnTo>
                    <a:lnTo>
                      <a:pt x="26" y="10"/>
                    </a:lnTo>
                    <a:lnTo>
                      <a:pt x="24" y="6"/>
                    </a:lnTo>
                    <a:lnTo>
                      <a:pt x="24" y="4"/>
                    </a:lnTo>
                    <a:lnTo>
                      <a:pt x="2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3" name="Freeform 15"/>
              <p:cNvSpPr>
                <a:spLocks/>
              </p:cNvSpPr>
              <p:nvPr/>
            </p:nvSpPr>
            <p:spPr bwMode="auto">
              <a:xfrm>
                <a:off x="-1349375" y="2536825"/>
                <a:ext cx="31750" cy="31750"/>
              </a:xfrm>
              <a:custGeom>
                <a:avLst/>
                <a:gdLst>
                  <a:gd name="T0" fmla="*/ 18 w 20"/>
                  <a:gd name="T1" fmla="*/ 2 h 20"/>
                  <a:gd name="T2" fmla="*/ 18 w 20"/>
                  <a:gd name="T3" fmla="*/ 2 h 20"/>
                  <a:gd name="T4" fmla="*/ 14 w 20"/>
                  <a:gd name="T5" fmla="*/ 0 h 20"/>
                  <a:gd name="T6" fmla="*/ 10 w 20"/>
                  <a:gd name="T7" fmla="*/ 2 h 20"/>
                  <a:gd name="T8" fmla="*/ 2 w 20"/>
                  <a:gd name="T9" fmla="*/ 8 h 20"/>
                  <a:gd name="T10" fmla="*/ 2 w 20"/>
                  <a:gd name="T11" fmla="*/ 8 h 20"/>
                  <a:gd name="T12" fmla="*/ 0 w 20"/>
                  <a:gd name="T13" fmla="*/ 12 h 20"/>
                  <a:gd name="T14" fmla="*/ 2 w 20"/>
                  <a:gd name="T15" fmla="*/ 18 h 20"/>
                  <a:gd name="T16" fmla="*/ 2 w 20"/>
                  <a:gd name="T17" fmla="*/ 18 h 20"/>
                  <a:gd name="T18" fmla="*/ 6 w 20"/>
                  <a:gd name="T19" fmla="*/ 20 h 20"/>
                  <a:gd name="T20" fmla="*/ 12 w 20"/>
                  <a:gd name="T21" fmla="*/ 18 h 20"/>
                  <a:gd name="T22" fmla="*/ 18 w 20"/>
                  <a:gd name="T23" fmla="*/ 12 h 20"/>
                  <a:gd name="T24" fmla="*/ 18 w 20"/>
                  <a:gd name="T25" fmla="*/ 12 h 20"/>
                  <a:gd name="T26" fmla="*/ 20 w 20"/>
                  <a:gd name="T27" fmla="*/ 6 h 20"/>
                  <a:gd name="T28" fmla="*/ 18 w 20"/>
                  <a:gd name="T29" fmla="*/ 2 h 20"/>
                  <a:gd name="T30" fmla="*/ 18 w 2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8" y="2"/>
                    </a:moveTo>
                    <a:lnTo>
                      <a:pt x="18" y="2"/>
                    </a:lnTo>
                    <a:lnTo>
                      <a:pt x="14" y="0"/>
                    </a:lnTo>
                    <a:lnTo>
                      <a:pt x="10" y="2"/>
                    </a:lnTo>
                    <a:lnTo>
                      <a:pt x="2" y="8"/>
                    </a:lnTo>
                    <a:lnTo>
                      <a:pt x="2" y="8"/>
                    </a:lnTo>
                    <a:lnTo>
                      <a:pt x="0" y="12"/>
                    </a:lnTo>
                    <a:lnTo>
                      <a:pt x="2" y="18"/>
                    </a:lnTo>
                    <a:lnTo>
                      <a:pt x="2" y="18"/>
                    </a:lnTo>
                    <a:lnTo>
                      <a:pt x="6" y="20"/>
                    </a:lnTo>
                    <a:lnTo>
                      <a:pt x="12" y="18"/>
                    </a:lnTo>
                    <a:lnTo>
                      <a:pt x="18" y="12"/>
                    </a:lnTo>
                    <a:lnTo>
                      <a:pt x="18" y="12"/>
                    </a:lnTo>
                    <a:lnTo>
                      <a:pt x="20" y="6"/>
                    </a:lnTo>
                    <a:lnTo>
                      <a:pt x="18" y="2"/>
                    </a:lnTo>
                    <a:lnTo>
                      <a:pt x="1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4" name="Freeform 16"/>
              <p:cNvSpPr>
                <a:spLocks/>
              </p:cNvSpPr>
              <p:nvPr/>
            </p:nvSpPr>
            <p:spPr bwMode="auto">
              <a:xfrm>
                <a:off x="-1327150" y="2549525"/>
                <a:ext cx="25400" cy="25400"/>
              </a:xfrm>
              <a:custGeom>
                <a:avLst/>
                <a:gdLst>
                  <a:gd name="T0" fmla="*/ 16 w 16"/>
                  <a:gd name="T1" fmla="*/ 2 h 16"/>
                  <a:gd name="T2" fmla="*/ 16 w 16"/>
                  <a:gd name="T3" fmla="*/ 2 h 16"/>
                  <a:gd name="T4" fmla="*/ 12 w 16"/>
                  <a:gd name="T5" fmla="*/ 0 h 16"/>
                  <a:gd name="T6" fmla="*/ 8 w 16"/>
                  <a:gd name="T7" fmla="*/ 2 h 16"/>
                  <a:gd name="T8" fmla="*/ 2 w 16"/>
                  <a:gd name="T9" fmla="*/ 8 h 16"/>
                  <a:gd name="T10" fmla="*/ 2 w 16"/>
                  <a:gd name="T11" fmla="*/ 8 h 16"/>
                  <a:gd name="T12" fmla="*/ 0 w 16"/>
                  <a:gd name="T13" fmla="*/ 12 h 16"/>
                  <a:gd name="T14" fmla="*/ 2 w 16"/>
                  <a:gd name="T15" fmla="*/ 14 h 16"/>
                  <a:gd name="T16" fmla="*/ 2 w 16"/>
                  <a:gd name="T17" fmla="*/ 14 h 16"/>
                  <a:gd name="T18" fmla="*/ 6 w 16"/>
                  <a:gd name="T19" fmla="*/ 16 h 16"/>
                  <a:gd name="T20" fmla="*/ 10 w 16"/>
                  <a:gd name="T21" fmla="*/ 16 h 16"/>
                  <a:gd name="T22" fmla="*/ 16 w 16"/>
                  <a:gd name="T23" fmla="*/ 10 h 16"/>
                  <a:gd name="T24" fmla="*/ 16 w 16"/>
                  <a:gd name="T25" fmla="*/ 10 h 16"/>
                  <a:gd name="T26" fmla="*/ 16 w 16"/>
                  <a:gd name="T27" fmla="*/ 6 h 16"/>
                  <a:gd name="T28" fmla="*/ 16 w 16"/>
                  <a:gd name="T29" fmla="*/ 2 h 16"/>
                  <a:gd name="T30" fmla="*/ 16 w 16"/>
                  <a:gd name="T3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6">
                    <a:moveTo>
                      <a:pt x="16" y="2"/>
                    </a:moveTo>
                    <a:lnTo>
                      <a:pt x="16" y="2"/>
                    </a:lnTo>
                    <a:lnTo>
                      <a:pt x="12" y="0"/>
                    </a:lnTo>
                    <a:lnTo>
                      <a:pt x="8" y="2"/>
                    </a:lnTo>
                    <a:lnTo>
                      <a:pt x="2" y="8"/>
                    </a:lnTo>
                    <a:lnTo>
                      <a:pt x="2" y="8"/>
                    </a:lnTo>
                    <a:lnTo>
                      <a:pt x="0" y="12"/>
                    </a:lnTo>
                    <a:lnTo>
                      <a:pt x="2" y="14"/>
                    </a:lnTo>
                    <a:lnTo>
                      <a:pt x="2" y="14"/>
                    </a:lnTo>
                    <a:lnTo>
                      <a:pt x="6" y="16"/>
                    </a:lnTo>
                    <a:lnTo>
                      <a:pt x="10" y="16"/>
                    </a:lnTo>
                    <a:lnTo>
                      <a:pt x="16" y="10"/>
                    </a:lnTo>
                    <a:lnTo>
                      <a:pt x="16" y="10"/>
                    </a:lnTo>
                    <a:lnTo>
                      <a:pt x="16" y="6"/>
                    </a:lnTo>
                    <a:lnTo>
                      <a:pt x="16" y="2"/>
                    </a:lnTo>
                    <a:lnTo>
                      <a:pt x="1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23" name="Group 222"/>
            <p:cNvGrpSpPr>
              <a:grpSpLocks noChangeAspect="1"/>
            </p:cNvGrpSpPr>
            <p:nvPr/>
          </p:nvGrpSpPr>
          <p:grpSpPr>
            <a:xfrm>
              <a:off x="5715299" y="5411634"/>
              <a:ext cx="137160" cy="135746"/>
              <a:chOff x="-952500" y="2327275"/>
              <a:chExt cx="307975" cy="304800"/>
            </a:xfrm>
            <a:solidFill>
              <a:schemeClr val="bg1"/>
            </a:solidFill>
          </p:grpSpPr>
          <p:sp>
            <p:nvSpPr>
              <p:cNvPr id="326" name="Freeform 17"/>
              <p:cNvSpPr>
                <a:spLocks noEditPoints="1"/>
              </p:cNvSpPr>
              <p:nvPr/>
            </p:nvSpPr>
            <p:spPr bwMode="auto">
              <a:xfrm>
                <a:off x="-952500" y="2327275"/>
                <a:ext cx="307975" cy="304800"/>
              </a:xfrm>
              <a:custGeom>
                <a:avLst/>
                <a:gdLst>
                  <a:gd name="T0" fmla="*/ 182 w 194"/>
                  <a:gd name="T1" fmla="*/ 68 h 192"/>
                  <a:gd name="T2" fmla="*/ 162 w 194"/>
                  <a:gd name="T3" fmla="*/ 26 h 192"/>
                  <a:gd name="T4" fmla="*/ 118 w 194"/>
                  <a:gd name="T5" fmla="*/ 2 h 192"/>
                  <a:gd name="T6" fmla="*/ 76 w 194"/>
                  <a:gd name="T7" fmla="*/ 2 h 192"/>
                  <a:gd name="T8" fmla="*/ 30 w 194"/>
                  <a:gd name="T9" fmla="*/ 26 h 192"/>
                  <a:gd name="T10" fmla="*/ 12 w 194"/>
                  <a:gd name="T11" fmla="*/ 68 h 192"/>
                  <a:gd name="T12" fmla="*/ 6 w 194"/>
                  <a:gd name="T13" fmla="*/ 88 h 192"/>
                  <a:gd name="T14" fmla="*/ 0 w 194"/>
                  <a:gd name="T15" fmla="*/ 100 h 192"/>
                  <a:gd name="T16" fmla="*/ 4 w 194"/>
                  <a:gd name="T17" fmla="*/ 130 h 192"/>
                  <a:gd name="T18" fmla="*/ 14 w 194"/>
                  <a:gd name="T19" fmla="*/ 136 h 192"/>
                  <a:gd name="T20" fmla="*/ 34 w 194"/>
                  <a:gd name="T21" fmla="*/ 148 h 192"/>
                  <a:gd name="T22" fmla="*/ 56 w 194"/>
                  <a:gd name="T23" fmla="*/ 176 h 192"/>
                  <a:gd name="T24" fmla="*/ 86 w 194"/>
                  <a:gd name="T25" fmla="*/ 190 h 192"/>
                  <a:gd name="T26" fmla="*/ 106 w 194"/>
                  <a:gd name="T27" fmla="*/ 190 h 192"/>
                  <a:gd name="T28" fmla="*/ 138 w 194"/>
                  <a:gd name="T29" fmla="*/ 176 h 192"/>
                  <a:gd name="T30" fmla="*/ 160 w 194"/>
                  <a:gd name="T31" fmla="*/ 148 h 192"/>
                  <a:gd name="T32" fmla="*/ 178 w 194"/>
                  <a:gd name="T33" fmla="*/ 138 h 192"/>
                  <a:gd name="T34" fmla="*/ 186 w 194"/>
                  <a:gd name="T35" fmla="*/ 134 h 192"/>
                  <a:gd name="T36" fmla="*/ 194 w 194"/>
                  <a:gd name="T37" fmla="*/ 120 h 192"/>
                  <a:gd name="T38" fmla="*/ 194 w 194"/>
                  <a:gd name="T39" fmla="*/ 98 h 192"/>
                  <a:gd name="T40" fmla="*/ 184 w 194"/>
                  <a:gd name="T41" fmla="*/ 86 h 192"/>
                  <a:gd name="T42" fmla="*/ 154 w 194"/>
                  <a:gd name="T43" fmla="*/ 132 h 192"/>
                  <a:gd name="T44" fmla="*/ 134 w 194"/>
                  <a:gd name="T45" fmla="*/ 160 h 192"/>
                  <a:gd name="T46" fmla="*/ 110 w 194"/>
                  <a:gd name="T47" fmla="*/ 174 h 192"/>
                  <a:gd name="T48" fmla="*/ 86 w 194"/>
                  <a:gd name="T49" fmla="*/ 176 h 192"/>
                  <a:gd name="T50" fmla="*/ 52 w 194"/>
                  <a:gd name="T51" fmla="*/ 152 h 192"/>
                  <a:gd name="T52" fmla="*/ 80 w 194"/>
                  <a:gd name="T53" fmla="*/ 156 h 192"/>
                  <a:gd name="T54" fmla="*/ 86 w 194"/>
                  <a:gd name="T55" fmla="*/ 162 h 192"/>
                  <a:gd name="T56" fmla="*/ 96 w 194"/>
                  <a:gd name="T57" fmla="*/ 164 h 192"/>
                  <a:gd name="T58" fmla="*/ 110 w 194"/>
                  <a:gd name="T59" fmla="*/ 156 h 192"/>
                  <a:gd name="T60" fmla="*/ 110 w 194"/>
                  <a:gd name="T61" fmla="*/ 146 h 192"/>
                  <a:gd name="T62" fmla="*/ 96 w 194"/>
                  <a:gd name="T63" fmla="*/ 138 h 192"/>
                  <a:gd name="T64" fmla="*/ 80 w 194"/>
                  <a:gd name="T65" fmla="*/ 146 h 192"/>
                  <a:gd name="T66" fmla="*/ 70 w 194"/>
                  <a:gd name="T67" fmla="*/ 144 h 192"/>
                  <a:gd name="T68" fmla="*/ 50 w 194"/>
                  <a:gd name="T69" fmla="*/ 138 h 192"/>
                  <a:gd name="T70" fmla="*/ 38 w 194"/>
                  <a:gd name="T71" fmla="*/ 112 h 192"/>
                  <a:gd name="T72" fmla="*/ 46 w 194"/>
                  <a:gd name="T73" fmla="*/ 96 h 192"/>
                  <a:gd name="T74" fmla="*/ 64 w 194"/>
                  <a:gd name="T75" fmla="*/ 78 h 192"/>
                  <a:gd name="T76" fmla="*/ 70 w 194"/>
                  <a:gd name="T77" fmla="*/ 58 h 192"/>
                  <a:gd name="T78" fmla="*/ 98 w 194"/>
                  <a:gd name="T79" fmla="*/ 80 h 192"/>
                  <a:gd name="T80" fmla="*/ 122 w 194"/>
                  <a:gd name="T81" fmla="*/ 90 h 192"/>
                  <a:gd name="T82" fmla="*/ 120 w 194"/>
                  <a:gd name="T83" fmla="*/ 80 h 192"/>
                  <a:gd name="T84" fmla="*/ 146 w 194"/>
                  <a:gd name="T85" fmla="*/ 88 h 192"/>
                  <a:gd name="T86" fmla="*/ 156 w 194"/>
                  <a:gd name="T87" fmla="*/ 112 h 192"/>
                  <a:gd name="T88" fmla="*/ 154 w 194"/>
                  <a:gd name="T89" fmla="*/ 132 h 192"/>
                  <a:gd name="T90" fmla="*/ 164 w 194"/>
                  <a:gd name="T91" fmla="*/ 70 h 192"/>
                  <a:gd name="T92" fmla="*/ 148 w 194"/>
                  <a:gd name="T93" fmla="*/ 38 h 192"/>
                  <a:gd name="T94" fmla="*/ 112 w 194"/>
                  <a:gd name="T95" fmla="*/ 20 h 192"/>
                  <a:gd name="T96" fmla="*/ 80 w 194"/>
                  <a:gd name="T97" fmla="*/ 22 h 192"/>
                  <a:gd name="T98" fmla="*/ 44 w 194"/>
                  <a:gd name="T99" fmla="*/ 38 h 192"/>
                  <a:gd name="T100" fmla="*/ 28 w 194"/>
                  <a:gd name="T101" fmla="*/ 70 h 192"/>
                  <a:gd name="T102" fmla="*/ 20 w 194"/>
                  <a:gd name="T103" fmla="*/ 84 h 192"/>
                  <a:gd name="T104" fmla="*/ 30 w 194"/>
                  <a:gd name="T105" fmla="*/ 44 h 192"/>
                  <a:gd name="T106" fmla="*/ 62 w 194"/>
                  <a:gd name="T107" fmla="*/ 18 h 192"/>
                  <a:gd name="T108" fmla="*/ 96 w 194"/>
                  <a:gd name="T109" fmla="*/ 12 h 192"/>
                  <a:gd name="T110" fmla="*/ 142 w 194"/>
                  <a:gd name="T111" fmla="*/ 24 h 192"/>
                  <a:gd name="T112" fmla="*/ 168 w 194"/>
                  <a:gd name="T113" fmla="*/ 56 h 192"/>
                  <a:gd name="T114" fmla="*/ 166 w 194"/>
                  <a:gd name="T115" fmla="*/ 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4" h="192">
                    <a:moveTo>
                      <a:pt x="184" y="86"/>
                    </a:moveTo>
                    <a:lnTo>
                      <a:pt x="184" y="86"/>
                    </a:lnTo>
                    <a:lnTo>
                      <a:pt x="182" y="68"/>
                    </a:lnTo>
                    <a:lnTo>
                      <a:pt x="178" y="52"/>
                    </a:lnTo>
                    <a:lnTo>
                      <a:pt x="172" y="38"/>
                    </a:lnTo>
                    <a:lnTo>
                      <a:pt x="162" y="26"/>
                    </a:lnTo>
                    <a:lnTo>
                      <a:pt x="150" y="14"/>
                    </a:lnTo>
                    <a:lnTo>
                      <a:pt x="134" y="8"/>
                    </a:lnTo>
                    <a:lnTo>
                      <a:pt x="118" y="2"/>
                    </a:lnTo>
                    <a:lnTo>
                      <a:pt x="96" y="0"/>
                    </a:lnTo>
                    <a:lnTo>
                      <a:pt x="96" y="0"/>
                    </a:lnTo>
                    <a:lnTo>
                      <a:pt x="76" y="2"/>
                    </a:lnTo>
                    <a:lnTo>
                      <a:pt x="58" y="8"/>
                    </a:lnTo>
                    <a:lnTo>
                      <a:pt x="42" y="16"/>
                    </a:lnTo>
                    <a:lnTo>
                      <a:pt x="30" y="26"/>
                    </a:lnTo>
                    <a:lnTo>
                      <a:pt x="22" y="38"/>
                    </a:lnTo>
                    <a:lnTo>
                      <a:pt x="14" y="52"/>
                    </a:lnTo>
                    <a:lnTo>
                      <a:pt x="12" y="68"/>
                    </a:lnTo>
                    <a:lnTo>
                      <a:pt x="10" y="86"/>
                    </a:lnTo>
                    <a:lnTo>
                      <a:pt x="10" y="86"/>
                    </a:lnTo>
                    <a:lnTo>
                      <a:pt x="6" y="88"/>
                    </a:lnTo>
                    <a:lnTo>
                      <a:pt x="2" y="92"/>
                    </a:lnTo>
                    <a:lnTo>
                      <a:pt x="0" y="100"/>
                    </a:lnTo>
                    <a:lnTo>
                      <a:pt x="0" y="100"/>
                    </a:lnTo>
                    <a:lnTo>
                      <a:pt x="0" y="120"/>
                    </a:lnTo>
                    <a:lnTo>
                      <a:pt x="0" y="120"/>
                    </a:lnTo>
                    <a:lnTo>
                      <a:pt x="4" y="130"/>
                    </a:lnTo>
                    <a:lnTo>
                      <a:pt x="8" y="134"/>
                    </a:lnTo>
                    <a:lnTo>
                      <a:pt x="14" y="136"/>
                    </a:lnTo>
                    <a:lnTo>
                      <a:pt x="14" y="136"/>
                    </a:lnTo>
                    <a:lnTo>
                      <a:pt x="32" y="136"/>
                    </a:lnTo>
                    <a:lnTo>
                      <a:pt x="32" y="136"/>
                    </a:lnTo>
                    <a:lnTo>
                      <a:pt x="34" y="148"/>
                    </a:lnTo>
                    <a:lnTo>
                      <a:pt x="40" y="158"/>
                    </a:lnTo>
                    <a:lnTo>
                      <a:pt x="48" y="168"/>
                    </a:lnTo>
                    <a:lnTo>
                      <a:pt x="56" y="176"/>
                    </a:lnTo>
                    <a:lnTo>
                      <a:pt x="66" y="182"/>
                    </a:lnTo>
                    <a:lnTo>
                      <a:pt x="76" y="186"/>
                    </a:lnTo>
                    <a:lnTo>
                      <a:pt x="86" y="190"/>
                    </a:lnTo>
                    <a:lnTo>
                      <a:pt x="96" y="192"/>
                    </a:lnTo>
                    <a:lnTo>
                      <a:pt x="96" y="192"/>
                    </a:lnTo>
                    <a:lnTo>
                      <a:pt x="106" y="190"/>
                    </a:lnTo>
                    <a:lnTo>
                      <a:pt x="118" y="186"/>
                    </a:lnTo>
                    <a:lnTo>
                      <a:pt x="128" y="182"/>
                    </a:lnTo>
                    <a:lnTo>
                      <a:pt x="138" y="176"/>
                    </a:lnTo>
                    <a:lnTo>
                      <a:pt x="146" y="168"/>
                    </a:lnTo>
                    <a:lnTo>
                      <a:pt x="154" y="158"/>
                    </a:lnTo>
                    <a:lnTo>
                      <a:pt x="160" y="148"/>
                    </a:lnTo>
                    <a:lnTo>
                      <a:pt x="162" y="138"/>
                    </a:lnTo>
                    <a:lnTo>
                      <a:pt x="162" y="138"/>
                    </a:lnTo>
                    <a:lnTo>
                      <a:pt x="178" y="138"/>
                    </a:lnTo>
                    <a:lnTo>
                      <a:pt x="178" y="138"/>
                    </a:lnTo>
                    <a:lnTo>
                      <a:pt x="182" y="136"/>
                    </a:lnTo>
                    <a:lnTo>
                      <a:pt x="186" y="134"/>
                    </a:lnTo>
                    <a:lnTo>
                      <a:pt x="190" y="130"/>
                    </a:lnTo>
                    <a:lnTo>
                      <a:pt x="192" y="124"/>
                    </a:lnTo>
                    <a:lnTo>
                      <a:pt x="194" y="120"/>
                    </a:lnTo>
                    <a:lnTo>
                      <a:pt x="194" y="120"/>
                    </a:lnTo>
                    <a:lnTo>
                      <a:pt x="194" y="98"/>
                    </a:lnTo>
                    <a:lnTo>
                      <a:pt x="194" y="98"/>
                    </a:lnTo>
                    <a:lnTo>
                      <a:pt x="192" y="92"/>
                    </a:lnTo>
                    <a:lnTo>
                      <a:pt x="188" y="88"/>
                    </a:lnTo>
                    <a:lnTo>
                      <a:pt x="184" y="86"/>
                    </a:lnTo>
                    <a:lnTo>
                      <a:pt x="184" y="86"/>
                    </a:lnTo>
                    <a:close/>
                    <a:moveTo>
                      <a:pt x="154" y="132"/>
                    </a:moveTo>
                    <a:lnTo>
                      <a:pt x="154" y="132"/>
                    </a:lnTo>
                    <a:lnTo>
                      <a:pt x="148" y="142"/>
                    </a:lnTo>
                    <a:lnTo>
                      <a:pt x="140" y="152"/>
                    </a:lnTo>
                    <a:lnTo>
                      <a:pt x="134" y="160"/>
                    </a:lnTo>
                    <a:lnTo>
                      <a:pt x="126" y="168"/>
                    </a:lnTo>
                    <a:lnTo>
                      <a:pt x="118" y="172"/>
                    </a:lnTo>
                    <a:lnTo>
                      <a:pt x="110" y="174"/>
                    </a:lnTo>
                    <a:lnTo>
                      <a:pt x="96" y="178"/>
                    </a:lnTo>
                    <a:lnTo>
                      <a:pt x="96" y="178"/>
                    </a:lnTo>
                    <a:lnTo>
                      <a:pt x="86" y="176"/>
                    </a:lnTo>
                    <a:lnTo>
                      <a:pt x="74" y="170"/>
                    </a:lnTo>
                    <a:lnTo>
                      <a:pt x="62" y="162"/>
                    </a:lnTo>
                    <a:lnTo>
                      <a:pt x="52" y="152"/>
                    </a:lnTo>
                    <a:lnTo>
                      <a:pt x="52" y="152"/>
                    </a:lnTo>
                    <a:lnTo>
                      <a:pt x="60" y="154"/>
                    </a:lnTo>
                    <a:lnTo>
                      <a:pt x="80" y="156"/>
                    </a:lnTo>
                    <a:lnTo>
                      <a:pt x="80" y="156"/>
                    </a:lnTo>
                    <a:lnTo>
                      <a:pt x="82" y="160"/>
                    </a:lnTo>
                    <a:lnTo>
                      <a:pt x="86" y="162"/>
                    </a:lnTo>
                    <a:lnTo>
                      <a:pt x="90" y="164"/>
                    </a:lnTo>
                    <a:lnTo>
                      <a:pt x="96" y="164"/>
                    </a:lnTo>
                    <a:lnTo>
                      <a:pt x="96" y="164"/>
                    </a:lnTo>
                    <a:lnTo>
                      <a:pt x="102" y="164"/>
                    </a:lnTo>
                    <a:lnTo>
                      <a:pt x="108" y="160"/>
                    </a:lnTo>
                    <a:lnTo>
                      <a:pt x="110" y="156"/>
                    </a:lnTo>
                    <a:lnTo>
                      <a:pt x="112" y="152"/>
                    </a:lnTo>
                    <a:lnTo>
                      <a:pt x="112" y="152"/>
                    </a:lnTo>
                    <a:lnTo>
                      <a:pt x="110" y="146"/>
                    </a:lnTo>
                    <a:lnTo>
                      <a:pt x="108" y="142"/>
                    </a:lnTo>
                    <a:lnTo>
                      <a:pt x="102" y="140"/>
                    </a:lnTo>
                    <a:lnTo>
                      <a:pt x="96" y="138"/>
                    </a:lnTo>
                    <a:lnTo>
                      <a:pt x="96" y="138"/>
                    </a:lnTo>
                    <a:lnTo>
                      <a:pt x="86" y="140"/>
                    </a:lnTo>
                    <a:lnTo>
                      <a:pt x="80" y="146"/>
                    </a:lnTo>
                    <a:lnTo>
                      <a:pt x="80" y="146"/>
                    </a:lnTo>
                    <a:lnTo>
                      <a:pt x="80" y="146"/>
                    </a:lnTo>
                    <a:lnTo>
                      <a:pt x="70" y="144"/>
                    </a:lnTo>
                    <a:lnTo>
                      <a:pt x="60" y="142"/>
                    </a:lnTo>
                    <a:lnTo>
                      <a:pt x="50" y="138"/>
                    </a:lnTo>
                    <a:lnTo>
                      <a:pt x="50" y="138"/>
                    </a:lnTo>
                    <a:lnTo>
                      <a:pt x="44" y="130"/>
                    </a:lnTo>
                    <a:lnTo>
                      <a:pt x="40" y="122"/>
                    </a:lnTo>
                    <a:lnTo>
                      <a:pt x="38" y="112"/>
                    </a:lnTo>
                    <a:lnTo>
                      <a:pt x="38" y="100"/>
                    </a:lnTo>
                    <a:lnTo>
                      <a:pt x="38" y="100"/>
                    </a:lnTo>
                    <a:lnTo>
                      <a:pt x="46" y="96"/>
                    </a:lnTo>
                    <a:lnTo>
                      <a:pt x="56" y="90"/>
                    </a:lnTo>
                    <a:lnTo>
                      <a:pt x="60" y="86"/>
                    </a:lnTo>
                    <a:lnTo>
                      <a:pt x="64" y="78"/>
                    </a:lnTo>
                    <a:lnTo>
                      <a:pt x="68" y="70"/>
                    </a:lnTo>
                    <a:lnTo>
                      <a:pt x="70" y="58"/>
                    </a:lnTo>
                    <a:lnTo>
                      <a:pt x="70" y="58"/>
                    </a:lnTo>
                    <a:lnTo>
                      <a:pt x="76" y="66"/>
                    </a:lnTo>
                    <a:lnTo>
                      <a:pt x="84" y="72"/>
                    </a:lnTo>
                    <a:lnTo>
                      <a:pt x="98" y="80"/>
                    </a:lnTo>
                    <a:lnTo>
                      <a:pt x="112" y="86"/>
                    </a:lnTo>
                    <a:lnTo>
                      <a:pt x="122" y="90"/>
                    </a:lnTo>
                    <a:lnTo>
                      <a:pt x="122" y="90"/>
                    </a:lnTo>
                    <a:lnTo>
                      <a:pt x="122" y="84"/>
                    </a:lnTo>
                    <a:lnTo>
                      <a:pt x="120" y="80"/>
                    </a:lnTo>
                    <a:lnTo>
                      <a:pt x="120" y="80"/>
                    </a:lnTo>
                    <a:lnTo>
                      <a:pt x="126" y="80"/>
                    </a:lnTo>
                    <a:lnTo>
                      <a:pt x="136" y="84"/>
                    </a:lnTo>
                    <a:lnTo>
                      <a:pt x="146" y="88"/>
                    </a:lnTo>
                    <a:lnTo>
                      <a:pt x="156" y="94"/>
                    </a:lnTo>
                    <a:lnTo>
                      <a:pt x="156" y="94"/>
                    </a:lnTo>
                    <a:lnTo>
                      <a:pt x="156" y="112"/>
                    </a:lnTo>
                    <a:lnTo>
                      <a:pt x="154" y="122"/>
                    </a:lnTo>
                    <a:lnTo>
                      <a:pt x="154" y="132"/>
                    </a:lnTo>
                    <a:lnTo>
                      <a:pt x="154" y="132"/>
                    </a:lnTo>
                    <a:close/>
                    <a:moveTo>
                      <a:pt x="166" y="84"/>
                    </a:moveTo>
                    <a:lnTo>
                      <a:pt x="166" y="84"/>
                    </a:lnTo>
                    <a:lnTo>
                      <a:pt x="164" y="70"/>
                    </a:lnTo>
                    <a:lnTo>
                      <a:pt x="162" y="58"/>
                    </a:lnTo>
                    <a:lnTo>
                      <a:pt x="156" y="48"/>
                    </a:lnTo>
                    <a:lnTo>
                      <a:pt x="148" y="38"/>
                    </a:lnTo>
                    <a:lnTo>
                      <a:pt x="138" y="30"/>
                    </a:lnTo>
                    <a:lnTo>
                      <a:pt x="126" y="24"/>
                    </a:lnTo>
                    <a:lnTo>
                      <a:pt x="112" y="20"/>
                    </a:lnTo>
                    <a:lnTo>
                      <a:pt x="96" y="20"/>
                    </a:lnTo>
                    <a:lnTo>
                      <a:pt x="96" y="20"/>
                    </a:lnTo>
                    <a:lnTo>
                      <a:pt x="80" y="22"/>
                    </a:lnTo>
                    <a:lnTo>
                      <a:pt x="66" y="24"/>
                    </a:lnTo>
                    <a:lnTo>
                      <a:pt x="54" y="30"/>
                    </a:lnTo>
                    <a:lnTo>
                      <a:pt x="44" y="38"/>
                    </a:lnTo>
                    <a:lnTo>
                      <a:pt x="38" y="48"/>
                    </a:lnTo>
                    <a:lnTo>
                      <a:pt x="32" y="58"/>
                    </a:lnTo>
                    <a:lnTo>
                      <a:pt x="28" y="70"/>
                    </a:lnTo>
                    <a:lnTo>
                      <a:pt x="28" y="84"/>
                    </a:lnTo>
                    <a:lnTo>
                      <a:pt x="20" y="84"/>
                    </a:lnTo>
                    <a:lnTo>
                      <a:pt x="20" y="84"/>
                    </a:lnTo>
                    <a:lnTo>
                      <a:pt x="22" y="70"/>
                    </a:lnTo>
                    <a:lnTo>
                      <a:pt x="26" y="56"/>
                    </a:lnTo>
                    <a:lnTo>
                      <a:pt x="30" y="44"/>
                    </a:lnTo>
                    <a:lnTo>
                      <a:pt x="40" y="34"/>
                    </a:lnTo>
                    <a:lnTo>
                      <a:pt x="50" y="24"/>
                    </a:lnTo>
                    <a:lnTo>
                      <a:pt x="62" y="18"/>
                    </a:lnTo>
                    <a:lnTo>
                      <a:pt x="78" y="14"/>
                    </a:lnTo>
                    <a:lnTo>
                      <a:pt x="96" y="12"/>
                    </a:lnTo>
                    <a:lnTo>
                      <a:pt x="96" y="12"/>
                    </a:lnTo>
                    <a:lnTo>
                      <a:pt x="114" y="14"/>
                    </a:lnTo>
                    <a:lnTo>
                      <a:pt x="130" y="18"/>
                    </a:lnTo>
                    <a:lnTo>
                      <a:pt x="142" y="24"/>
                    </a:lnTo>
                    <a:lnTo>
                      <a:pt x="154" y="32"/>
                    </a:lnTo>
                    <a:lnTo>
                      <a:pt x="162" y="44"/>
                    </a:lnTo>
                    <a:lnTo>
                      <a:pt x="168" y="56"/>
                    </a:lnTo>
                    <a:lnTo>
                      <a:pt x="172" y="70"/>
                    </a:lnTo>
                    <a:lnTo>
                      <a:pt x="174" y="84"/>
                    </a:lnTo>
                    <a:lnTo>
                      <a:pt x="16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7" name="Freeform 18"/>
              <p:cNvSpPr>
                <a:spLocks/>
              </p:cNvSpPr>
              <p:nvPr/>
            </p:nvSpPr>
            <p:spPr bwMode="auto">
              <a:xfrm>
                <a:off x="-854075" y="2479675"/>
                <a:ext cx="31750" cy="31750"/>
              </a:xfrm>
              <a:custGeom>
                <a:avLst/>
                <a:gdLst>
                  <a:gd name="T0" fmla="*/ 10 w 20"/>
                  <a:gd name="T1" fmla="*/ 0 h 20"/>
                  <a:gd name="T2" fmla="*/ 10 w 20"/>
                  <a:gd name="T3" fmla="*/ 0 h 20"/>
                  <a:gd name="T4" fmla="*/ 6 w 20"/>
                  <a:gd name="T5" fmla="*/ 0 h 20"/>
                  <a:gd name="T6" fmla="*/ 2 w 20"/>
                  <a:gd name="T7" fmla="*/ 2 h 20"/>
                  <a:gd name="T8" fmla="*/ 0 w 20"/>
                  <a:gd name="T9" fmla="*/ 6 h 20"/>
                  <a:gd name="T10" fmla="*/ 0 w 20"/>
                  <a:gd name="T11" fmla="*/ 10 h 20"/>
                  <a:gd name="T12" fmla="*/ 0 w 20"/>
                  <a:gd name="T13" fmla="*/ 10 h 20"/>
                  <a:gd name="T14" fmla="*/ 0 w 20"/>
                  <a:gd name="T15" fmla="*/ 14 h 20"/>
                  <a:gd name="T16" fmla="*/ 2 w 20"/>
                  <a:gd name="T17" fmla="*/ 18 h 20"/>
                  <a:gd name="T18" fmla="*/ 6 w 20"/>
                  <a:gd name="T19" fmla="*/ 20 h 20"/>
                  <a:gd name="T20" fmla="*/ 10 w 20"/>
                  <a:gd name="T21" fmla="*/ 20 h 20"/>
                  <a:gd name="T22" fmla="*/ 10 w 20"/>
                  <a:gd name="T23" fmla="*/ 20 h 20"/>
                  <a:gd name="T24" fmla="*/ 14 w 20"/>
                  <a:gd name="T25" fmla="*/ 20 h 20"/>
                  <a:gd name="T26" fmla="*/ 18 w 20"/>
                  <a:gd name="T27" fmla="*/ 18 h 20"/>
                  <a:gd name="T28" fmla="*/ 20 w 20"/>
                  <a:gd name="T29" fmla="*/ 14 h 20"/>
                  <a:gd name="T30" fmla="*/ 20 w 20"/>
                  <a:gd name="T31" fmla="*/ 10 h 20"/>
                  <a:gd name="T32" fmla="*/ 20 w 20"/>
                  <a:gd name="T33" fmla="*/ 10 h 20"/>
                  <a:gd name="T34" fmla="*/ 20 w 20"/>
                  <a:gd name="T35" fmla="*/ 6 h 20"/>
                  <a:gd name="T36" fmla="*/ 18 w 20"/>
                  <a:gd name="T37" fmla="*/ 2 h 20"/>
                  <a:gd name="T38" fmla="*/ 14 w 20"/>
                  <a:gd name="T39" fmla="*/ 0 h 20"/>
                  <a:gd name="T40" fmla="*/ 10 w 20"/>
                  <a:gd name="T41" fmla="*/ 0 h 20"/>
                  <a:gd name="T42" fmla="*/ 10 w 20"/>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0">
                    <a:moveTo>
                      <a:pt x="10" y="0"/>
                    </a:moveTo>
                    <a:lnTo>
                      <a:pt x="10" y="0"/>
                    </a:lnTo>
                    <a:lnTo>
                      <a:pt x="6" y="0"/>
                    </a:lnTo>
                    <a:lnTo>
                      <a:pt x="2" y="2"/>
                    </a:lnTo>
                    <a:lnTo>
                      <a:pt x="0" y="6"/>
                    </a:lnTo>
                    <a:lnTo>
                      <a:pt x="0" y="10"/>
                    </a:lnTo>
                    <a:lnTo>
                      <a:pt x="0" y="10"/>
                    </a:lnTo>
                    <a:lnTo>
                      <a:pt x="0" y="14"/>
                    </a:lnTo>
                    <a:lnTo>
                      <a:pt x="2" y="18"/>
                    </a:lnTo>
                    <a:lnTo>
                      <a:pt x="6" y="20"/>
                    </a:lnTo>
                    <a:lnTo>
                      <a:pt x="10" y="20"/>
                    </a:lnTo>
                    <a:lnTo>
                      <a:pt x="10" y="20"/>
                    </a:lnTo>
                    <a:lnTo>
                      <a:pt x="14" y="20"/>
                    </a:lnTo>
                    <a:lnTo>
                      <a:pt x="18" y="18"/>
                    </a:lnTo>
                    <a:lnTo>
                      <a:pt x="20" y="14"/>
                    </a:lnTo>
                    <a:lnTo>
                      <a:pt x="20" y="10"/>
                    </a:lnTo>
                    <a:lnTo>
                      <a:pt x="20" y="10"/>
                    </a:lnTo>
                    <a:lnTo>
                      <a:pt x="20" y="6"/>
                    </a:lnTo>
                    <a:lnTo>
                      <a:pt x="18" y="2"/>
                    </a:lnTo>
                    <a:lnTo>
                      <a:pt x="14" y="0"/>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8" name="Freeform 19"/>
              <p:cNvSpPr>
                <a:spLocks/>
              </p:cNvSpPr>
              <p:nvPr/>
            </p:nvSpPr>
            <p:spPr bwMode="auto">
              <a:xfrm>
                <a:off x="-777875" y="2479675"/>
                <a:ext cx="34925" cy="31750"/>
              </a:xfrm>
              <a:custGeom>
                <a:avLst/>
                <a:gdLst>
                  <a:gd name="T0" fmla="*/ 12 w 22"/>
                  <a:gd name="T1" fmla="*/ 0 h 20"/>
                  <a:gd name="T2" fmla="*/ 12 w 22"/>
                  <a:gd name="T3" fmla="*/ 0 h 20"/>
                  <a:gd name="T4" fmla="*/ 8 w 22"/>
                  <a:gd name="T5" fmla="*/ 0 h 20"/>
                  <a:gd name="T6" fmla="*/ 4 w 22"/>
                  <a:gd name="T7" fmla="*/ 2 h 20"/>
                  <a:gd name="T8" fmla="*/ 2 w 22"/>
                  <a:gd name="T9" fmla="*/ 6 h 20"/>
                  <a:gd name="T10" fmla="*/ 0 w 22"/>
                  <a:gd name="T11" fmla="*/ 10 h 20"/>
                  <a:gd name="T12" fmla="*/ 0 w 22"/>
                  <a:gd name="T13" fmla="*/ 10 h 20"/>
                  <a:gd name="T14" fmla="*/ 2 w 22"/>
                  <a:gd name="T15" fmla="*/ 14 h 20"/>
                  <a:gd name="T16" fmla="*/ 4 w 22"/>
                  <a:gd name="T17" fmla="*/ 18 h 20"/>
                  <a:gd name="T18" fmla="*/ 8 w 22"/>
                  <a:gd name="T19" fmla="*/ 20 h 20"/>
                  <a:gd name="T20" fmla="*/ 12 w 22"/>
                  <a:gd name="T21" fmla="*/ 20 h 20"/>
                  <a:gd name="T22" fmla="*/ 12 w 22"/>
                  <a:gd name="T23" fmla="*/ 20 h 20"/>
                  <a:gd name="T24" fmla="*/ 16 w 22"/>
                  <a:gd name="T25" fmla="*/ 20 h 20"/>
                  <a:gd name="T26" fmla="*/ 18 w 22"/>
                  <a:gd name="T27" fmla="*/ 18 h 20"/>
                  <a:gd name="T28" fmla="*/ 22 w 22"/>
                  <a:gd name="T29" fmla="*/ 14 h 20"/>
                  <a:gd name="T30" fmla="*/ 22 w 22"/>
                  <a:gd name="T31" fmla="*/ 10 h 20"/>
                  <a:gd name="T32" fmla="*/ 22 w 22"/>
                  <a:gd name="T33" fmla="*/ 10 h 20"/>
                  <a:gd name="T34" fmla="*/ 22 w 22"/>
                  <a:gd name="T35" fmla="*/ 6 h 20"/>
                  <a:gd name="T36" fmla="*/ 18 w 22"/>
                  <a:gd name="T37" fmla="*/ 2 h 20"/>
                  <a:gd name="T38" fmla="*/ 16 w 22"/>
                  <a:gd name="T39" fmla="*/ 0 h 20"/>
                  <a:gd name="T40" fmla="*/ 12 w 22"/>
                  <a:gd name="T41" fmla="*/ 0 h 20"/>
                  <a:gd name="T42" fmla="*/ 12 w 22"/>
                  <a:gd name="T4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0">
                    <a:moveTo>
                      <a:pt x="12" y="0"/>
                    </a:moveTo>
                    <a:lnTo>
                      <a:pt x="12" y="0"/>
                    </a:lnTo>
                    <a:lnTo>
                      <a:pt x="8" y="0"/>
                    </a:lnTo>
                    <a:lnTo>
                      <a:pt x="4" y="2"/>
                    </a:lnTo>
                    <a:lnTo>
                      <a:pt x="2" y="6"/>
                    </a:lnTo>
                    <a:lnTo>
                      <a:pt x="0" y="10"/>
                    </a:lnTo>
                    <a:lnTo>
                      <a:pt x="0" y="10"/>
                    </a:lnTo>
                    <a:lnTo>
                      <a:pt x="2" y="14"/>
                    </a:lnTo>
                    <a:lnTo>
                      <a:pt x="4" y="18"/>
                    </a:lnTo>
                    <a:lnTo>
                      <a:pt x="8" y="20"/>
                    </a:lnTo>
                    <a:lnTo>
                      <a:pt x="12" y="20"/>
                    </a:lnTo>
                    <a:lnTo>
                      <a:pt x="12" y="20"/>
                    </a:lnTo>
                    <a:lnTo>
                      <a:pt x="16" y="20"/>
                    </a:lnTo>
                    <a:lnTo>
                      <a:pt x="18" y="18"/>
                    </a:lnTo>
                    <a:lnTo>
                      <a:pt x="22" y="14"/>
                    </a:lnTo>
                    <a:lnTo>
                      <a:pt x="22" y="10"/>
                    </a:lnTo>
                    <a:lnTo>
                      <a:pt x="22" y="10"/>
                    </a:lnTo>
                    <a:lnTo>
                      <a:pt x="22" y="6"/>
                    </a:lnTo>
                    <a:lnTo>
                      <a:pt x="18" y="2"/>
                    </a:lnTo>
                    <a:lnTo>
                      <a:pt x="16" y="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24" name="Freeform 20"/>
            <p:cNvSpPr>
              <a:spLocks noChangeAspect="1"/>
            </p:cNvSpPr>
            <p:nvPr/>
          </p:nvSpPr>
          <p:spPr bwMode="auto">
            <a:xfrm>
              <a:off x="5939136" y="5420833"/>
              <a:ext cx="137160" cy="117348"/>
            </a:xfrm>
            <a:custGeom>
              <a:avLst/>
              <a:gdLst>
                <a:gd name="T0" fmla="*/ 90 w 180"/>
                <a:gd name="T1" fmla="*/ 154 h 154"/>
                <a:gd name="T2" fmla="*/ 90 w 180"/>
                <a:gd name="T3" fmla="*/ 154 h 154"/>
                <a:gd name="T4" fmla="*/ 84 w 180"/>
                <a:gd name="T5" fmla="*/ 144 h 154"/>
                <a:gd name="T6" fmla="*/ 78 w 180"/>
                <a:gd name="T7" fmla="*/ 136 h 154"/>
                <a:gd name="T8" fmla="*/ 60 w 180"/>
                <a:gd name="T9" fmla="*/ 120 h 154"/>
                <a:gd name="T10" fmla="*/ 22 w 180"/>
                <a:gd name="T11" fmla="*/ 94 h 154"/>
                <a:gd name="T12" fmla="*/ 22 w 180"/>
                <a:gd name="T13" fmla="*/ 94 h 154"/>
                <a:gd name="T14" fmla="*/ 12 w 180"/>
                <a:gd name="T15" fmla="*/ 84 h 154"/>
                <a:gd name="T16" fmla="*/ 6 w 180"/>
                <a:gd name="T17" fmla="*/ 78 h 154"/>
                <a:gd name="T18" fmla="*/ 4 w 180"/>
                <a:gd name="T19" fmla="*/ 72 h 154"/>
                <a:gd name="T20" fmla="*/ 4 w 180"/>
                <a:gd name="T21" fmla="*/ 72 h 154"/>
                <a:gd name="T22" fmla="*/ 0 w 180"/>
                <a:gd name="T23" fmla="*/ 56 h 154"/>
                <a:gd name="T24" fmla="*/ 0 w 180"/>
                <a:gd name="T25" fmla="*/ 56 h 154"/>
                <a:gd name="T26" fmla="*/ 0 w 180"/>
                <a:gd name="T27" fmla="*/ 46 h 154"/>
                <a:gd name="T28" fmla="*/ 2 w 180"/>
                <a:gd name="T29" fmla="*/ 36 h 154"/>
                <a:gd name="T30" fmla="*/ 4 w 180"/>
                <a:gd name="T31" fmla="*/ 28 h 154"/>
                <a:gd name="T32" fmla="*/ 8 w 180"/>
                <a:gd name="T33" fmla="*/ 20 h 154"/>
                <a:gd name="T34" fmla="*/ 8 w 180"/>
                <a:gd name="T35" fmla="*/ 20 h 154"/>
                <a:gd name="T36" fmla="*/ 14 w 180"/>
                <a:gd name="T37" fmla="*/ 10 h 154"/>
                <a:gd name="T38" fmla="*/ 24 w 180"/>
                <a:gd name="T39" fmla="*/ 4 h 154"/>
                <a:gd name="T40" fmla="*/ 36 w 180"/>
                <a:gd name="T41" fmla="*/ 2 h 154"/>
                <a:gd name="T42" fmla="*/ 48 w 180"/>
                <a:gd name="T43" fmla="*/ 0 h 154"/>
                <a:gd name="T44" fmla="*/ 48 w 180"/>
                <a:gd name="T45" fmla="*/ 0 h 154"/>
                <a:gd name="T46" fmla="*/ 60 w 180"/>
                <a:gd name="T47" fmla="*/ 2 h 154"/>
                <a:gd name="T48" fmla="*/ 70 w 180"/>
                <a:gd name="T49" fmla="*/ 6 h 154"/>
                <a:gd name="T50" fmla="*/ 78 w 180"/>
                <a:gd name="T51" fmla="*/ 10 h 154"/>
                <a:gd name="T52" fmla="*/ 84 w 180"/>
                <a:gd name="T53" fmla="*/ 16 h 154"/>
                <a:gd name="T54" fmla="*/ 88 w 180"/>
                <a:gd name="T55" fmla="*/ 28 h 154"/>
                <a:gd name="T56" fmla="*/ 90 w 180"/>
                <a:gd name="T57" fmla="*/ 34 h 154"/>
                <a:gd name="T58" fmla="*/ 90 w 180"/>
                <a:gd name="T59" fmla="*/ 34 h 154"/>
                <a:gd name="T60" fmla="*/ 92 w 180"/>
                <a:gd name="T61" fmla="*/ 28 h 154"/>
                <a:gd name="T62" fmla="*/ 96 w 180"/>
                <a:gd name="T63" fmla="*/ 16 h 154"/>
                <a:gd name="T64" fmla="*/ 102 w 180"/>
                <a:gd name="T65" fmla="*/ 10 h 154"/>
                <a:gd name="T66" fmla="*/ 110 w 180"/>
                <a:gd name="T67" fmla="*/ 6 h 154"/>
                <a:gd name="T68" fmla="*/ 118 w 180"/>
                <a:gd name="T69" fmla="*/ 2 h 154"/>
                <a:gd name="T70" fmla="*/ 132 w 180"/>
                <a:gd name="T71" fmla="*/ 0 h 154"/>
                <a:gd name="T72" fmla="*/ 132 w 180"/>
                <a:gd name="T73" fmla="*/ 0 h 154"/>
                <a:gd name="T74" fmla="*/ 144 w 180"/>
                <a:gd name="T75" fmla="*/ 2 h 154"/>
                <a:gd name="T76" fmla="*/ 154 w 180"/>
                <a:gd name="T77" fmla="*/ 4 h 154"/>
                <a:gd name="T78" fmla="*/ 164 w 180"/>
                <a:gd name="T79" fmla="*/ 10 h 154"/>
                <a:gd name="T80" fmla="*/ 172 w 180"/>
                <a:gd name="T81" fmla="*/ 18 h 154"/>
                <a:gd name="T82" fmla="*/ 172 w 180"/>
                <a:gd name="T83" fmla="*/ 18 h 154"/>
                <a:gd name="T84" fmla="*/ 176 w 180"/>
                <a:gd name="T85" fmla="*/ 28 h 154"/>
                <a:gd name="T86" fmla="*/ 178 w 180"/>
                <a:gd name="T87" fmla="*/ 36 h 154"/>
                <a:gd name="T88" fmla="*/ 180 w 180"/>
                <a:gd name="T89" fmla="*/ 46 h 154"/>
                <a:gd name="T90" fmla="*/ 178 w 180"/>
                <a:gd name="T91" fmla="*/ 56 h 154"/>
                <a:gd name="T92" fmla="*/ 178 w 180"/>
                <a:gd name="T93" fmla="*/ 56 h 154"/>
                <a:gd name="T94" fmla="*/ 178 w 180"/>
                <a:gd name="T95" fmla="*/ 66 h 154"/>
                <a:gd name="T96" fmla="*/ 174 w 180"/>
                <a:gd name="T97" fmla="*/ 74 h 154"/>
                <a:gd name="T98" fmla="*/ 168 w 180"/>
                <a:gd name="T99" fmla="*/ 84 h 154"/>
                <a:gd name="T100" fmla="*/ 162 w 180"/>
                <a:gd name="T101" fmla="*/ 92 h 154"/>
                <a:gd name="T102" fmla="*/ 162 w 180"/>
                <a:gd name="T103" fmla="*/ 92 h 154"/>
                <a:gd name="T104" fmla="*/ 142 w 180"/>
                <a:gd name="T105" fmla="*/ 106 h 154"/>
                <a:gd name="T106" fmla="*/ 120 w 180"/>
                <a:gd name="T107" fmla="*/ 120 h 154"/>
                <a:gd name="T108" fmla="*/ 120 w 180"/>
                <a:gd name="T109" fmla="*/ 120 h 154"/>
                <a:gd name="T110" fmla="*/ 102 w 180"/>
                <a:gd name="T111" fmla="*/ 136 h 154"/>
                <a:gd name="T112" fmla="*/ 102 w 180"/>
                <a:gd name="T113" fmla="*/ 136 h 154"/>
                <a:gd name="T114" fmla="*/ 96 w 180"/>
                <a:gd name="T115" fmla="*/ 146 h 154"/>
                <a:gd name="T116" fmla="*/ 96 w 180"/>
                <a:gd name="T117" fmla="*/ 146 h 154"/>
                <a:gd name="T118" fmla="*/ 92 w 180"/>
                <a:gd name="T119" fmla="*/ 150 h 154"/>
                <a:gd name="T120" fmla="*/ 90 w 180"/>
                <a:gd name="T121" fmla="*/ 154 h 154"/>
                <a:gd name="T122" fmla="*/ 90 w 180"/>
                <a:gd name="T123"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0" h="154">
                  <a:moveTo>
                    <a:pt x="90" y="154"/>
                  </a:moveTo>
                  <a:lnTo>
                    <a:pt x="90" y="154"/>
                  </a:lnTo>
                  <a:lnTo>
                    <a:pt x="84" y="144"/>
                  </a:lnTo>
                  <a:lnTo>
                    <a:pt x="78" y="136"/>
                  </a:lnTo>
                  <a:lnTo>
                    <a:pt x="60" y="120"/>
                  </a:lnTo>
                  <a:lnTo>
                    <a:pt x="22" y="94"/>
                  </a:lnTo>
                  <a:lnTo>
                    <a:pt x="22" y="94"/>
                  </a:lnTo>
                  <a:lnTo>
                    <a:pt x="12" y="84"/>
                  </a:lnTo>
                  <a:lnTo>
                    <a:pt x="6" y="78"/>
                  </a:lnTo>
                  <a:lnTo>
                    <a:pt x="4" y="72"/>
                  </a:lnTo>
                  <a:lnTo>
                    <a:pt x="4" y="72"/>
                  </a:lnTo>
                  <a:lnTo>
                    <a:pt x="0" y="56"/>
                  </a:lnTo>
                  <a:lnTo>
                    <a:pt x="0" y="56"/>
                  </a:lnTo>
                  <a:lnTo>
                    <a:pt x="0" y="46"/>
                  </a:lnTo>
                  <a:lnTo>
                    <a:pt x="2" y="36"/>
                  </a:lnTo>
                  <a:lnTo>
                    <a:pt x="4" y="28"/>
                  </a:lnTo>
                  <a:lnTo>
                    <a:pt x="8" y="20"/>
                  </a:lnTo>
                  <a:lnTo>
                    <a:pt x="8" y="20"/>
                  </a:lnTo>
                  <a:lnTo>
                    <a:pt x="14" y="10"/>
                  </a:lnTo>
                  <a:lnTo>
                    <a:pt x="24" y="4"/>
                  </a:lnTo>
                  <a:lnTo>
                    <a:pt x="36" y="2"/>
                  </a:lnTo>
                  <a:lnTo>
                    <a:pt x="48" y="0"/>
                  </a:lnTo>
                  <a:lnTo>
                    <a:pt x="48" y="0"/>
                  </a:lnTo>
                  <a:lnTo>
                    <a:pt x="60" y="2"/>
                  </a:lnTo>
                  <a:lnTo>
                    <a:pt x="70" y="6"/>
                  </a:lnTo>
                  <a:lnTo>
                    <a:pt x="78" y="10"/>
                  </a:lnTo>
                  <a:lnTo>
                    <a:pt x="84" y="16"/>
                  </a:lnTo>
                  <a:lnTo>
                    <a:pt x="88" y="28"/>
                  </a:lnTo>
                  <a:lnTo>
                    <a:pt x="90" y="34"/>
                  </a:lnTo>
                  <a:lnTo>
                    <a:pt x="90" y="34"/>
                  </a:lnTo>
                  <a:lnTo>
                    <a:pt x="92" y="28"/>
                  </a:lnTo>
                  <a:lnTo>
                    <a:pt x="96" y="16"/>
                  </a:lnTo>
                  <a:lnTo>
                    <a:pt x="102" y="10"/>
                  </a:lnTo>
                  <a:lnTo>
                    <a:pt x="110" y="6"/>
                  </a:lnTo>
                  <a:lnTo>
                    <a:pt x="118" y="2"/>
                  </a:lnTo>
                  <a:lnTo>
                    <a:pt x="132" y="0"/>
                  </a:lnTo>
                  <a:lnTo>
                    <a:pt x="132" y="0"/>
                  </a:lnTo>
                  <a:lnTo>
                    <a:pt x="144" y="2"/>
                  </a:lnTo>
                  <a:lnTo>
                    <a:pt x="154" y="4"/>
                  </a:lnTo>
                  <a:lnTo>
                    <a:pt x="164" y="10"/>
                  </a:lnTo>
                  <a:lnTo>
                    <a:pt x="172" y="18"/>
                  </a:lnTo>
                  <a:lnTo>
                    <a:pt x="172" y="18"/>
                  </a:lnTo>
                  <a:lnTo>
                    <a:pt x="176" y="28"/>
                  </a:lnTo>
                  <a:lnTo>
                    <a:pt x="178" y="36"/>
                  </a:lnTo>
                  <a:lnTo>
                    <a:pt x="180" y="46"/>
                  </a:lnTo>
                  <a:lnTo>
                    <a:pt x="178" y="56"/>
                  </a:lnTo>
                  <a:lnTo>
                    <a:pt x="178" y="56"/>
                  </a:lnTo>
                  <a:lnTo>
                    <a:pt x="178" y="66"/>
                  </a:lnTo>
                  <a:lnTo>
                    <a:pt x="174" y="74"/>
                  </a:lnTo>
                  <a:lnTo>
                    <a:pt x="168" y="84"/>
                  </a:lnTo>
                  <a:lnTo>
                    <a:pt x="162" y="92"/>
                  </a:lnTo>
                  <a:lnTo>
                    <a:pt x="162" y="92"/>
                  </a:lnTo>
                  <a:lnTo>
                    <a:pt x="142" y="106"/>
                  </a:lnTo>
                  <a:lnTo>
                    <a:pt x="120" y="120"/>
                  </a:lnTo>
                  <a:lnTo>
                    <a:pt x="120" y="120"/>
                  </a:lnTo>
                  <a:lnTo>
                    <a:pt x="102" y="136"/>
                  </a:lnTo>
                  <a:lnTo>
                    <a:pt x="102" y="136"/>
                  </a:lnTo>
                  <a:lnTo>
                    <a:pt x="96" y="146"/>
                  </a:lnTo>
                  <a:lnTo>
                    <a:pt x="96" y="146"/>
                  </a:lnTo>
                  <a:lnTo>
                    <a:pt x="92" y="150"/>
                  </a:lnTo>
                  <a:lnTo>
                    <a:pt x="90" y="154"/>
                  </a:lnTo>
                  <a:lnTo>
                    <a:pt x="90" y="154"/>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225" name="Group 224"/>
            <p:cNvGrpSpPr>
              <a:grpSpLocks noChangeAspect="1"/>
            </p:cNvGrpSpPr>
            <p:nvPr/>
          </p:nvGrpSpPr>
          <p:grpSpPr>
            <a:xfrm>
              <a:off x="6172499" y="5426701"/>
              <a:ext cx="137160" cy="105613"/>
              <a:chOff x="38100" y="2359025"/>
              <a:chExt cx="317500" cy="244475"/>
            </a:xfrm>
            <a:solidFill>
              <a:schemeClr val="bg1"/>
            </a:solidFill>
          </p:grpSpPr>
          <p:sp>
            <p:nvSpPr>
              <p:cNvPr id="323" name="Freeform 21"/>
              <p:cNvSpPr>
                <a:spLocks noEditPoints="1"/>
              </p:cNvSpPr>
              <p:nvPr/>
            </p:nvSpPr>
            <p:spPr bwMode="auto">
              <a:xfrm>
                <a:off x="38100" y="2359025"/>
                <a:ext cx="317500" cy="193675"/>
              </a:xfrm>
              <a:custGeom>
                <a:avLst/>
                <a:gdLst>
                  <a:gd name="T0" fmla="*/ 188 w 200"/>
                  <a:gd name="T1" fmla="*/ 0 h 122"/>
                  <a:gd name="T2" fmla="*/ 180 w 200"/>
                  <a:gd name="T3" fmla="*/ 4 h 122"/>
                  <a:gd name="T4" fmla="*/ 156 w 200"/>
                  <a:gd name="T5" fmla="*/ 30 h 122"/>
                  <a:gd name="T6" fmla="*/ 20 w 200"/>
                  <a:gd name="T7" fmla="*/ 122 h 122"/>
                  <a:gd name="T8" fmla="*/ 176 w 200"/>
                  <a:gd name="T9" fmla="*/ 14 h 122"/>
                  <a:gd name="T10" fmla="*/ 180 w 200"/>
                  <a:gd name="T11" fmla="*/ 14 h 122"/>
                  <a:gd name="T12" fmla="*/ 188 w 200"/>
                  <a:gd name="T13" fmla="*/ 20 h 122"/>
                  <a:gd name="T14" fmla="*/ 192 w 200"/>
                  <a:gd name="T15" fmla="*/ 20 h 122"/>
                  <a:gd name="T16" fmla="*/ 198 w 200"/>
                  <a:gd name="T17" fmla="*/ 14 h 122"/>
                  <a:gd name="T18" fmla="*/ 200 w 200"/>
                  <a:gd name="T19" fmla="*/ 10 h 122"/>
                  <a:gd name="T20" fmla="*/ 196 w 200"/>
                  <a:gd name="T21" fmla="*/ 2 h 122"/>
                  <a:gd name="T22" fmla="*/ 188 w 200"/>
                  <a:gd name="T23" fmla="*/ 0 h 122"/>
                  <a:gd name="T24" fmla="*/ 20 w 200"/>
                  <a:gd name="T25" fmla="*/ 84 h 122"/>
                  <a:gd name="T26" fmla="*/ 40 w 200"/>
                  <a:gd name="T27" fmla="*/ 92 h 122"/>
                  <a:gd name="T28" fmla="*/ 20 w 200"/>
                  <a:gd name="T29" fmla="*/ 84 h 122"/>
                  <a:gd name="T30" fmla="*/ 70 w 200"/>
                  <a:gd name="T31" fmla="*/ 66 h 122"/>
                  <a:gd name="T32" fmla="*/ 86 w 200"/>
                  <a:gd name="T33" fmla="*/ 76 h 122"/>
                  <a:gd name="T34" fmla="*/ 86 w 200"/>
                  <a:gd name="T35" fmla="*/ 84 h 122"/>
                  <a:gd name="T36" fmla="*/ 70 w 200"/>
                  <a:gd name="T37" fmla="*/ 92 h 122"/>
                  <a:gd name="T38" fmla="*/ 86 w 200"/>
                  <a:gd name="T39" fmla="*/ 84 h 122"/>
                  <a:gd name="T40" fmla="*/ 70 w 200"/>
                  <a:gd name="T41" fmla="*/ 42 h 122"/>
                  <a:gd name="T42" fmla="*/ 86 w 200"/>
                  <a:gd name="T43" fmla="*/ 58 h 122"/>
                  <a:gd name="T44" fmla="*/ 62 w 200"/>
                  <a:gd name="T45" fmla="*/ 58 h 122"/>
                  <a:gd name="T46" fmla="*/ 42 w 200"/>
                  <a:gd name="T47" fmla="*/ 42 h 122"/>
                  <a:gd name="T48" fmla="*/ 62 w 200"/>
                  <a:gd name="T49" fmla="*/ 58 h 122"/>
                  <a:gd name="T50" fmla="*/ 62 w 200"/>
                  <a:gd name="T51" fmla="*/ 76 h 122"/>
                  <a:gd name="T52" fmla="*/ 44 w 200"/>
                  <a:gd name="T53" fmla="*/ 66 h 122"/>
                  <a:gd name="T54" fmla="*/ 38 w 200"/>
                  <a:gd name="T55" fmla="*/ 76 h 122"/>
                  <a:gd name="T56" fmla="*/ 16 w 200"/>
                  <a:gd name="T57" fmla="*/ 66 h 122"/>
                  <a:gd name="T58" fmla="*/ 38 w 200"/>
                  <a:gd name="T59" fmla="*/ 76 h 122"/>
                  <a:gd name="T60" fmla="*/ 62 w 200"/>
                  <a:gd name="T61" fmla="*/ 84 h 122"/>
                  <a:gd name="T62" fmla="*/ 46 w 200"/>
                  <a:gd name="T63" fmla="*/ 92 h 122"/>
                  <a:gd name="T64" fmla="*/ 62 w 200"/>
                  <a:gd name="T65" fmla="*/ 100 h 122"/>
                  <a:gd name="T66" fmla="*/ 48 w 200"/>
                  <a:gd name="T67" fmla="*/ 112 h 122"/>
                  <a:gd name="T68" fmla="*/ 62 w 200"/>
                  <a:gd name="T69" fmla="*/ 100 h 122"/>
                  <a:gd name="T70" fmla="*/ 86 w 200"/>
                  <a:gd name="T71" fmla="*/ 100 h 122"/>
                  <a:gd name="T72" fmla="*/ 70 w 200"/>
                  <a:gd name="T73" fmla="*/ 112 h 122"/>
                  <a:gd name="T74" fmla="*/ 94 w 200"/>
                  <a:gd name="T75" fmla="*/ 100 h 122"/>
                  <a:gd name="T76" fmla="*/ 106 w 200"/>
                  <a:gd name="T77" fmla="*/ 112 h 122"/>
                  <a:gd name="T78" fmla="*/ 94 w 200"/>
                  <a:gd name="T79" fmla="*/ 100 h 122"/>
                  <a:gd name="T80" fmla="*/ 94 w 200"/>
                  <a:gd name="T81" fmla="*/ 84 h 122"/>
                  <a:gd name="T82" fmla="*/ 108 w 200"/>
                  <a:gd name="T83" fmla="*/ 92 h 122"/>
                  <a:gd name="T84" fmla="*/ 120 w 200"/>
                  <a:gd name="T85" fmla="*/ 84 h 122"/>
                  <a:gd name="T86" fmla="*/ 136 w 200"/>
                  <a:gd name="T87" fmla="*/ 92 h 122"/>
                  <a:gd name="T88" fmla="*/ 120 w 200"/>
                  <a:gd name="T89" fmla="*/ 84 h 122"/>
                  <a:gd name="T90" fmla="*/ 122 w 200"/>
                  <a:gd name="T91" fmla="*/ 66 h 122"/>
                  <a:gd name="T92" fmla="*/ 142 w 200"/>
                  <a:gd name="T93" fmla="*/ 76 h 122"/>
                  <a:gd name="T94" fmla="*/ 110 w 200"/>
                  <a:gd name="T95" fmla="*/ 76 h 122"/>
                  <a:gd name="T96" fmla="*/ 94 w 200"/>
                  <a:gd name="T97" fmla="*/ 66 h 122"/>
                  <a:gd name="T98" fmla="*/ 110 w 200"/>
                  <a:gd name="T99" fmla="*/ 76 h 122"/>
                  <a:gd name="T100" fmla="*/ 94 w 200"/>
                  <a:gd name="T101" fmla="*/ 42 h 122"/>
                  <a:gd name="T102" fmla="*/ 112 w 200"/>
                  <a:gd name="T103" fmla="*/ 58 h 122"/>
                  <a:gd name="T104" fmla="*/ 36 w 200"/>
                  <a:gd name="T105" fmla="*/ 42 h 122"/>
                  <a:gd name="T106" fmla="*/ 14 w 200"/>
                  <a:gd name="T107" fmla="*/ 58 h 122"/>
                  <a:gd name="T108" fmla="*/ 36 w 200"/>
                  <a:gd name="T109" fmla="*/ 42 h 122"/>
                  <a:gd name="T110" fmla="*/ 40 w 200"/>
                  <a:gd name="T111" fmla="*/ 100 h 122"/>
                  <a:gd name="T112" fmla="*/ 28 w 200"/>
                  <a:gd name="T113" fmla="*/ 112 h 122"/>
                  <a:gd name="T114" fmla="*/ 114 w 200"/>
                  <a:gd name="T115" fmla="*/ 112 h 122"/>
                  <a:gd name="T116" fmla="*/ 134 w 200"/>
                  <a:gd name="T117" fmla="*/ 100 h 122"/>
                  <a:gd name="T118" fmla="*/ 114 w 200"/>
                  <a:gd name="T119" fmla="*/ 112 h 122"/>
                  <a:gd name="T120" fmla="*/ 122 w 200"/>
                  <a:gd name="T121" fmla="*/ 58 h 122"/>
                  <a:gd name="T122" fmla="*/ 152 w 200"/>
                  <a:gd name="T123" fmla="*/ 4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122">
                    <a:moveTo>
                      <a:pt x="188" y="0"/>
                    </a:moveTo>
                    <a:lnTo>
                      <a:pt x="188" y="0"/>
                    </a:lnTo>
                    <a:lnTo>
                      <a:pt x="184" y="2"/>
                    </a:lnTo>
                    <a:lnTo>
                      <a:pt x="180" y="4"/>
                    </a:lnTo>
                    <a:lnTo>
                      <a:pt x="170" y="4"/>
                    </a:lnTo>
                    <a:lnTo>
                      <a:pt x="156" y="30"/>
                    </a:lnTo>
                    <a:lnTo>
                      <a:pt x="0" y="30"/>
                    </a:lnTo>
                    <a:lnTo>
                      <a:pt x="20" y="122"/>
                    </a:lnTo>
                    <a:lnTo>
                      <a:pt x="138" y="122"/>
                    </a:lnTo>
                    <a:lnTo>
                      <a:pt x="176" y="14"/>
                    </a:lnTo>
                    <a:lnTo>
                      <a:pt x="180" y="14"/>
                    </a:lnTo>
                    <a:lnTo>
                      <a:pt x="180" y="14"/>
                    </a:lnTo>
                    <a:lnTo>
                      <a:pt x="184" y="20"/>
                    </a:lnTo>
                    <a:lnTo>
                      <a:pt x="188" y="20"/>
                    </a:lnTo>
                    <a:lnTo>
                      <a:pt x="188" y="20"/>
                    </a:lnTo>
                    <a:lnTo>
                      <a:pt x="192" y="20"/>
                    </a:lnTo>
                    <a:lnTo>
                      <a:pt x="196" y="18"/>
                    </a:lnTo>
                    <a:lnTo>
                      <a:pt x="198" y="14"/>
                    </a:lnTo>
                    <a:lnTo>
                      <a:pt x="200" y="10"/>
                    </a:lnTo>
                    <a:lnTo>
                      <a:pt x="200" y="10"/>
                    </a:lnTo>
                    <a:lnTo>
                      <a:pt x="198" y="6"/>
                    </a:lnTo>
                    <a:lnTo>
                      <a:pt x="196" y="2"/>
                    </a:lnTo>
                    <a:lnTo>
                      <a:pt x="192" y="0"/>
                    </a:lnTo>
                    <a:lnTo>
                      <a:pt x="188" y="0"/>
                    </a:lnTo>
                    <a:lnTo>
                      <a:pt x="188" y="0"/>
                    </a:lnTo>
                    <a:close/>
                    <a:moveTo>
                      <a:pt x="20" y="84"/>
                    </a:moveTo>
                    <a:lnTo>
                      <a:pt x="40" y="84"/>
                    </a:lnTo>
                    <a:lnTo>
                      <a:pt x="40" y="92"/>
                    </a:lnTo>
                    <a:lnTo>
                      <a:pt x="22" y="92"/>
                    </a:lnTo>
                    <a:lnTo>
                      <a:pt x="20" y="84"/>
                    </a:lnTo>
                    <a:close/>
                    <a:moveTo>
                      <a:pt x="70" y="76"/>
                    </a:moveTo>
                    <a:lnTo>
                      <a:pt x="70" y="66"/>
                    </a:lnTo>
                    <a:lnTo>
                      <a:pt x="86" y="66"/>
                    </a:lnTo>
                    <a:lnTo>
                      <a:pt x="86" y="76"/>
                    </a:lnTo>
                    <a:lnTo>
                      <a:pt x="70" y="76"/>
                    </a:lnTo>
                    <a:close/>
                    <a:moveTo>
                      <a:pt x="86" y="84"/>
                    </a:moveTo>
                    <a:lnTo>
                      <a:pt x="86" y="92"/>
                    </a:lnTo>
                    <a:lnTo>
                      <a:pt x="70" y="92"/>
                    </a:lnTo>
                    <a:lnTo>
                      <a:pt x="70" y="84"/>
                    </a:lnTo>
                    <a:lnTo>
                      <a:pt x="86" y="84"/>
                    </a:lnTo>
                    <a:close/>
                    <a:moveTo>
                      <a:pt x="70" y="58"/>
                    </a:moveTo>
                    <a:lnTo>
                      <a:pt x="70" y="42"/>
                    </a:lnTo>
                    <a:lnTo>
                      <a:pt x="86" y="42"/>
                    </a:lnTo>
                    <a:lnTo>
                      <a:pt x="86" y="58"/>
                    </a:lnTo>
                    <a:lnTo>
                      <a:pt x="70" y="58"/>
                    </a:lnTo>
                    <a:close/>
                    <a:moveTo>
                      <a:pt x="62" y="58"/>
                    </a:moveTo>
                    <a:lnTo>
                      <a:pt x="44" y="58"/>
                    </a:lnTo>
                    <a:lnTo>
                      <a:pt x="42" y="42"/>
                    </a:lnTo>
                    <a:lnTo>
                      <a:pt x="62" y="42"/>
                    </a:lnTo>
                    <a:lnTo>
                      <a:pt x="62" y="58"/>
                    </a:lnTo>
                    <a:close/>
                    <a:moveTo>
                      <a:pt x="62" y="66"/>
                    </a:moveTo>
                    <a:lnTo>
                      <a:pt x="62" y="76"/>
                    </a:lnTo>
                    <a:lnTo>
                      <a:pt x="44" y="76"/>
                    </a:lnTo>
                    <a:lnTo>
                      <a:pt x="44" y="66"/>
                    </a:lnTo>
                    <a:lnTo>
                      <a:pt x="62" y="66"/>
                    </a:lnTo>
                    <a:close/>
                    <a:moveTo>
                      <a:pt x="38" y="76"/>
                    </a:moveTo>
                    <a:lnTo>
                      <a:pt x="18" y="76"/>
                    </a:lnTo>
                    <a:lnTo>
                      <a:pt x="16" y="66"/>
                    </a:lnTo>
                    <a:lnTo>
                      <a:pt x="38" y="66"/>
                    </a:lnTo>
                    <a:lnTo>
                      <a:pt x="38" y="76"/>
                    </a:lnTo>
                    <a:close/>
                    <a:moveTo>
                      <a:pt x="46" y="84"/>
                    </a:moveTo>
                    <a:lnTo>
                      <a:pt x="62" y="84"/>
                    </a:lnTo>
                    <a:lnTo>
                      <a:pt x="62" y="92"/>
                    </a:lnTo>
                    <a:lnTo>
                      <a:pt x="46" y="92"/>
                    </a:lnTo>
                    <a:lnTo>
                      <a:pt x="46" y="84"/>
                    </a:lnTo>
                    <a:close/>
                    <a:moveTo>
                      <a:pt x="62" y="100"/>
                    </a:moveTo>
                    <a:lnTo>
                      <a:pt x="62" y="112"/>
                    </a:lnTo>
                    <a:lnTo>
                      <a:pt x="48" y="112"/>
                    </a:lnTo>
                    <a:lnTo>
                      <a:pt x="46" y="100"/>
                    </a:lnTo>
                    <a:lnTo>
                      <a:pt x="62" y="100"/>
                    </a:lnTo>
                    <a:close/>
                    <a:moveTo>
                      <a:pt x="70" y="100"/>
                    </a:moveTo>
                    <a:lnTo>
                      <a:pt x="86" y="100"/>
                    </a:lnTo>
                    <a:lnTo>
                      <a:pt x="86" y="112"/>
                    </a:lnTo>
                    <a:lnTo>
                      <a:pt x="70" y="112"/>
                    </a:lnTo>
                    <a:lnTo>
                      <a:pt x="70" y="100"/>
                    </a:lnTo>
                    <a:close/>
                    <a:moveTo>
                      <a:pt x="94" y="100"/>
                    </a:moveTo>
                    <a:lnTo>
                      <a:pt x="108" y="100"/>
                    </a:lnTo>
                    <a:lnTo>
                      <a:pt x="106" y="112"/>
                    </a:lnTo>
                    <a:lnTo>
                      <a:pt x="94" y="112"/>
                    </a:lnTo>
                    <a:lnTo>
                      <a:pt x="94" y="100"/>
                    </a:lnTo>
                    <a:close/>
                    <a:moveTo>
                      <a:pt x="94" y="92"/>
                    </a:moveTo>
                    <a:lnTo>
                      <a:pt x="94" y="84"/>
                    </a:lnTo>
                    <a:lnTo>
                      <a:pt x="110" y="84"/>
                    </a:lnTo>
                    <a:lnTo>
                      <a:pt x="108" y="92"/>
                    </a:lnTo>
                    <a:lnTo>
                      <a:pt x="94" y="92"/>
                    </a:lnTo>
                    <a:close/>
                    <a:moveTo>
                      <a:pt x="120" y="84"/>
                    </a:moveTo>
                    <a:lnTo>
                      <a:pt x="140" y="84"/>
                    </a:lnTo>
                    <a:lnTo>
                      <a:pt x="136" y="92"/>
                    </a:lnTo>
                    <a:lnTo>
                      <a:pt x="118" y="92"/>
                    </a:lnTo>
                    <a:lnTo>
                      <a:pt x="120" y="84"/>
                    </a:lnTo>
                    <a:close/>
                    <a:moveTo>
                      <a:pt x="120" y="76"/>
                    </a:moveTo>
                    <a:lnTo>
                      <a:pt x="122" y="66"/>
                    </a:lnTo>
                    <a:lnTo>
                      <a:pt x="144" y="66"/>
                    </a:lnTo>
                    <a:lnTo>
                      <a:pt x="142" y="76"/>
                    </a:lnTo>
                    <a:lnTo>
                      <a:pt x="120" y="76"/>
                    </a:lnTo>
                    <a:close/>
                    <a:moveTo>
                      <a:pt x="110" y="76"/>
                    </a:moveTo>
                    <a:lnTo>
                      <a:pt x="94" y="76"/>
                    </a:lnTo>
                    <a:lnTo>
                      <a:pt x="94" y="66"/>
                    </a:lnTo>
                    <a:lnTo>
                      <a:pt x="112" y="66"/>
                    </a:lnTo>
                    <a:lnTo>
                      <a:pt x="110" y="76"/>
                    </a:lnTo>
                    <a:close/>
                    <a:moveTo>
                      <a:pt x="94" y="58"/>
                    </a:moveTo>
                    <a:lnTo>
                      <a:pt x="94" y="42"/>
                    </a:lnTo>
                    <a:lnTo>
                      <a:pt x="114" y="42"/>
                    </a:lnTo>
                    <a:lnTo>
                      <a:pt x="112" y="58"/>
                    </a:lnTo>
                    <a:lnTo>
                      <a:pt x="94" y="58"/>
                    </a:lnTo>
                    <a:close/>
                    <a:moveTo>
                      <a:pt x="36" y="42"/>
                    </a:moveTo>
                    <a:lnTo>
                      <a:pt x="38" y="58"/>
                    </a:lnTo>
                    <a:lnTo>
                      <a:pt x="14" y="58"/>
                    </a:lnTo>
                    <a:lnTo>
                      <a:pt x="12" y="42"/>
                    </a:lnTo>
                    <a:lnTo>
                      <a:pt x="36" y="42"/>
                    </a:lnTo>
                    <a:close/>
                    <a:moveTo>
                      <a:pt x="24" y="100"/>
                    </a:moveTo>
                    <a:lnTo>
                      <a:pt x="40" y="100"/>
                    </a:lnTo>
                    <a:lnTo>
                      <a:pt x="42" y="112"/>
                    </a:lnTo>
                    <a:lnTo>
                      <a:pt x="28" y="112"/>
                    </a:lnTo>
                    <a:lnTo>
                      <a:pt x="24" y="100"/>
                    </a:lnTo>
                    <a:close/>
                    <a:moveTo>
                      <a:pt x="114" y="112"/>
                    </a:moveTo>
                    <a:lnTo>
                      <a:pt x="116" y="100"/>
                    </a:lnTo>
                    <a:lnTo>
                      <a:pt x="134" y="100"/>
                    </a:lnTo>
                    <a:lnTo>
                      <a:pt x="132" y="112"/>
                    </a:lnTo>
                    <a:lnTo>
                      <a:pt x="114" y="112"/>
                    </a:lnTo>
                    <a:close/>
                    <a:moveTo>
                      <a:pt x="148" y="58"/>
                    </a:moveTo>
                    <a:lnTo>
                      <a:pt x="122" y="58"/>
                    </a:lnTo>
                    <a:lnTo>
                      <a:pt x="126" y="42"/>
                    </a:lnTo>
                    <a:lnTo>
                      <a:pt x="152" y="42"/>
                    </a:lnTo>
                    <a:lnTo>
                      <a:pt x="14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4" name="Freeform 22"/>
              <p:cNvSpPr>
                <a:spLocks/>
              </p:cNvSpPr>
              <p:nvPr/>
            </p:nvSpPr>
            <p:spPr bwMode="auto">
              <a:xfrm>
                <a:off x="209550" y="2562225"/>
                <a:ext cx="41275" cy="41275"/>
              </a:xfrm>
              <a:custGeom>
                <a:avLst/>
                <a:gdLst>
                  <a:gd name="T0" fmla="*/ 12 w 26"/>
                  <a:gd name="T1" fmla="*/ 0 h 26"/>
                  <a:gd name="T2" fmla="*/ 12 w 26"/>
                  <a:gd name="T3" fmla="*/ 0 h 26"/>
                  <a:gd name="T4" fmla="*/ 8 w 26"/>
                  <a:gd name="T5" fmla="*/ 0 h 26"/>
                  <a:gd name="T6" fmla="*/ 4 w 26"/>
                  <a:gd name="T7" fmla="*/ 4 h 26"/>
                  <a:gd name="T8" fmla="*/ 2 w 26"/>
                  <a:gd name="T9" fmla="*/ 8 h 26"/>
                  <a:gd name="T10" fmla="*/ 0 w 26"/>
                  <a:gd name="T11" fmla="*/ 12 h 26"/>
                  <a:gd name="T12" fmla="*/ 0 w 26"/>
                  <a:gd name="T13" fmla="*/ 12 h 26"/>
                  <a:gd name="T14" fmla="*/ 2 w 26"/>
                  <a:gd name="T15" fmla="*/ 18 h 26"/>
                  <a:gd name="T16" fmla="*/ 4 w 26"/>
                  <a:gd name="T17" fmla="*/ 22 h 26"/>
                  <a:gd name="T18" fmla="*/ 8 w 26"/>
                  <a:gd name="T19" fmla="*/ 24 h 26"/>
                  <a:gd name="T20" fmla="*/ 12 w 26"/>
                  <a:gd name="T21" fmla="*/ 26 h 26"/>
                  <a:gd name="T22" fmla="*/ 12 w 26"/>
                  <a:gd name="T23" fmla="*/ 26 h 26"/>
                  <a:gd name="T24" fmla="*/ 18 w 26"/>
                  <a:gd name="T25" fmla="*/ 24 h 26"/>
                  <a:gd name="T26" fmla="*/ 22 w 26"/>
                  <a:gd name="T27" fmla="*/ 22 h 26"/>
                  <a:gd name="T28" fmla="*/ 24 w 26"/>
                  <a:gd name="T29" fmla="*/ 18 h 26"/>
                  <a:gd name="T30" fmla="*/ 26 w 26"/>
                  <a:gd name="T31" fmla="*/ 12 h 26"/>
                  <a:gd name="T32" fmla="*/ 26 w 26"/>
                  <a:gd name="T33" fmla="*/ 12 h 26"/>
                  <a:gd name="T34" fmla="*/ 24 w 26"/>
                  <a:gd name="T35" fmla="*/ 8 h 26"/>
                  <a:gd name="T36" fmla="*/ 22 w 26"/>
                  <a:gd name="T37" fmla="*/ 4 h 26"/>
                  <a:gd name="T38" fmla="*/ 18 w 26"/>
                  <a:gd name="T39" fmla="*/ 0 h 26"/>
                  <a:gd name="T40" fmla="*/ 12 w 26"/>
                  <a:gd name="T41" fmla="*/ 0 h 26"/>
                  <a:gd name="T42" fmla="*/ 12 w 26"/>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6">
                    <a:moveTo>
                      <a:pt x="12" y="0"/>
                    </a:moveTo>
                    <a:lnTo>
                      <a:pt x="12" y="0"/>
                    </a:lnTo>
                    <a:lnTo>
                      <a:pt x="8" y="0"/>
                    </a:lnTo>
                    <a:lnTo>
                      <a:pt x="4" y="4"/>
                    </a:lnTo>
                    <a:lnTo>
                      <a:pt x="2" y="8"/>
                    </a:lnTo>
                    <a:lnTo>
                      <a:pt x="0" y="12"/>
                    </a:lnTo>
                    <a:lnTo>
                      <a:pt x="0" y="12"/>
                    </a:lnTo>
                    <a:lnTo>
                      <a:pt x="2" y="18"/>
                    </a:lnTo>
                    <a:lnTo>
                      <a:pt x="4" y="22"/>
                    </a:lnTo>
                    <a:lnTo>
                      <a:pt x="8" y="24"/>
                    </a:lnTo>
                    <a:lnTo>
                      <a:pt x="12" y="26"/>
                    </a:lnTo>
                    <a:lnTo>
                      <a:pt x="12" y="26"/>
                    </a:lnTo>
                    <a:lnTo>
                      <a:pt x="18" y="24"/>
                    </a:lnTo>
                    <a:lnTo>
                      <a:pt x="22" y="22"/>
                    </a:lnTo>
                    <a:lnTo>
                      <a:pt x="24" y="18"/>
                    </a:lnTo>
                    <a:lnTo>
                      <a:pt x="26" y="12"/>
                    </a:lnTo>
                    <a:lnTo>
                      <a:pt x="26" y="12"/>
                    </a:lnTo>
                    <a:lnTo>
                      <a:pt x="24" y="8"/>
                    </a:lnTo>
                    <a:lnTo>
                      <a:pt x="22" y="4"/>
                    </a:lnTo>
                    <a:lnTo>
                      <a:pt x="18" y="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5" name="Freeform 23"/>
              <p:cNvSpPr>
                <a:spLocks/>
              </p:cNvSpPr>
              <p:nvPr/>
            </p:nvSpPr>
            <p:spPr bwMode="auto">
              <a:xfrm>
                <a:off x="88900" y="2562225"/>
                <a:ext cx="41275" cy="41275"/>
              </a:xfrm>
              <a:custGeom>
                <a:avLst/>
                <a:gdLst>
                  <a:gd name="T0" fmla="*/ 12 w 26"/>
                  <a:gd name="T1" fmla="*/ 0 h 26"/>
                  <a:gd name="T2" fmla="*/ 12 w 26"/>
                  <a:gd name="T3" fmla="*/ 0 h 26"/>
                  <a:gd name="T4" fmla="*/ 8 w 26"/>
                  <a:gd name="T5" fmla="*/ 0 h 26"/>
                  <a:gd name="T6" fmla="*/ 4 w 26"/>
                  <a:gd name="T7" fmla="*/ 4 h 26"/>
                  <a:gd name="T8" fmla="*/ 0 w 26"/>
                  <a:gd name="T9" fmla="*/ 8 h 26"/>
                  <a:gd name="T10" fmla="*/ 0 w 26"/>
                  <a:gd name="T11" fmla="*/ 12 h 26"/>
                  <a:gd name="T12" fmla="*/ 0 w 26"/>
                  <a:gd name="T13" fmla="*/ 12 h 26"/>
                  <a:gd name="T14" fmla="*/ 0 w 26"/>
                  <a:gd name="T15" fmla="*/ 18 h 26"/>
                  <a:gd name="T16" fmla="*/ 4 w 26"/>
                  <a:gd name="T17" fmla="*/ 22 h 26"/>
                  <a:gd name="T18" fmla="*/ 8 w 26"/>
                  <a:gd name="T19" fmla="*/ 24 h 26"/>
                  <a:gd name="T20" fmla="*/ 12 w 26"/>
                  <a:gd name="T21" fmla="*/ 26 h 26"/>
                  <a:gd name="T22" fmla="*/ 12 w 26"/>
                  <a:gd name="T23" fmla="*/ 26 h 26"/>
                  <a:gd name="T24" fmla="*/ 18 w 26"/>
                  <a:gd name="T25" fmla="*/ 24 h 26"/>
                  <a:gd name="T26" fmla="*/ 22 w 26"/>
                  <a:gd name="T27" fmla="*/ 22 h 26"/>
                  <a:gd name="T28" fmla="*/ 24 w 26"/>
                  <a:gd name="T29" fmla="*/ 18 h 26"/>
                  <a:gd name="T30" fmla="*/ 26 w 26"/>
                  <a:gd name="T31" fmla="*/ 12 h 26"/>
                  <a:gd name="T32" fmla="*/ 26 w 26"/>
                  <a:gd name="T33" fmla="*/ 12 h 26"/>
                  <a:gd name="T34" fmla="*/ 24 w 26"/>
                  <a:gd name="T35" fmla="*/ 8 h 26"/>
                  <a:gd name="T36" fmla="*/ 22 w 26"/>
                  <a:gd name="T37" fmla="*/ 4 h 26"/>
                  <a:gd name="T38" fmla="*/ 18 w 26"/>
                  <a:gd name="T39" fmla="*/ 0 h 26"/>
                  <a:gd name="T40" fmla="*/ 12 w 26"/>
                  <a:gd name="T41" fmla="*/ 0 h 26"/>
                  <a:gd name="T42" fmla="*/ 12 w 26"/>
                  <a:gd name="T4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6">
                    <a:moveTo>
                      <a:pt x="12" y="0"/>
                    </a:moveTo>
                    <a:lnTo>
                      <a:pt x="12" y="0"/>
                    </a:lnTo>
                    <a:lnTo>
                      <a:pt x="8" y="0"/>
                    </a:lnTo>
                    <a:lnTo>
                      <a:pt x="4" y="4"/>
                    </a:lnTo>
                    <a:lnTo>
                      <a:pt x="0" y="8"/>
                    </a:lnTo>
                    <a:lnTo>
                      <a:pt x="0" y="12"/>
                    </a:lnTo>
                    <a:lnTo>
                      <a:pt x="0" y="12"/>
                    </a:lnTo>
                    <a:lnTo>
                      <a:pt x="0" y="18"/>
                    </a:lnTo>
                    <a:lnTo>
                      <a:pt x="4" y="22"/>
                    </a:lnTo>
                    <a:lnTo>
                      <a:pt x="8" y="24"/>
                    </a:lnTo>
                    <a:lnTo>
                      <a:pt x="12" y="26"/>
                    </a:lnTo>
                    <a:lnTo>
                      <a:pt x="12" y="26"/>
                    </a:lnTo>
                    <a:lnTo>
                      <a:pt x="18" y="24"/>
                    </a:lnTo>
                    <a:lnTo>
                      <a:pt x="22" y="22"/>
                    </a:lnTo>
                    <a:lnTo>
                      <a:pt x="24" y="18"/>
                    </a:lnTo>
                    <a:lnTo>
                      <a:pt x="26" y="12"/>
                    </a:lnTo>
                    <a:lnTo>
                      <a:pt x="26" y="12"/>
                    </a:lnTo>
                    <a:lnTo>
                      <a:pt x="24" y="8"/>
                    </a:lnTo>
                    <a:lnTo>
                      <a:pt x="22" y="4"/>
                    </a:lnTo>
                    <a:lnTo>
                      <a:pt x="18" y="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26" name="Group 225"/>
            <p:cNvGrpSpPr>
              <a:grpSpLocks noChangeAspect="1"/>
            </p:cNvGrpSpPr>
            <p:nvPr/>
          </p:nvGrpSpPr>
          <p:grpSpPr>
            <a:xfrm>
              <a:off x="6396336" y="5433787"/>
              <a:ext cx="137160" cy="91440"/>
              <a:chOff x="536575" y="2384425"/>
              <a:chExt cx="295275" cy="196850"/>
            </a:xfrm>
            <a:solidFill>
              <a:schemeClr val="bg1"/>
            </a:solidFill>
          </p:grpSpPr>
          <p:sp>
            <p:nvSpPr>
              <p:cNvPr id="319" name="Freeform 24"/>
              <p:cNvSpPr>
                <a:spLocks/>
              </p:cNvSpPr>
              <p:nvPr/>
            </p:nvSpPr>
            <p:spPr bwMode="auto">
              <a:xfrm>
                <a:off x="685800" y="2384425"/>
                <a:ext cx="130175" cy="177800"/>
              </a:xfrm>
              <a:custGeom>
                <a:avLst/>
                <a:gdLst>
                  <a:gd name="T0" fmla="*/ 0 w 82"/>
                  <a:gd name="T1" fmla="*/ 4 h 112"/>
                  <a:gd name="T2" fmla="*/ 0 w 82"/>
                  <a:gd name="T3" fmla="*/ 4 h 112"/>
                  <a:gd name="T4" fmla="*/ 4 w 82"/>
                  <a:gd name="T5" fmla="*/ 2 h 112"/>
                  <a:gd name="T6" fmla="*/ 12 w 82"/>
                  <a:gd name="T7" fmla="*/ 0 h 112"/>
                  <a:gd name="T8" fmla="*/ 26 w 82"/>
                  <a:gd name="T9" fmla="*/ 0 h 112"/>
                  <a:gd name="T10" fmla="*/ 46 w 82"/>
                  <a:gd name="T11" fmla="*/ 2 h 112"/>
                  <a:gd name="T12" fmla="*/ 46 w 82"/>
                  <a:gd name="T13" fmla="*/ 2 h 112"/>
                  <a:gd name="T14" fmla="*/ 76 w 82"/>
                  <a:gd name="T15" fmla="*/ 10 h 112"/>
                  <a:gd name="T16" fmla="*/ 82 w 82"/>
                  <a:gd name="T17" fmla="*/ 10 h 112"/>
                  <a:gd name="T18" fmla="*/ 82 w 82"/>
                  <a:gd name="T19" fmla="*/ 112 h 112"/>
                  <a:gd name="T20" fmla="*/ 82 w 82"/>
                  <a:gd name="T21" fmla="*/ 112 h 112"/>
                  <a:gd name="T22" fmla="*/ 72 w 82"/>
                  <a:gd name="T23" fmla="*/ 110 h 112"/>
                  <a:gd name="T24" fmla="*/ 58 w 82"/>
                  <a:gd name="T25" fmla="*/ 108 h 112"/>
                  <a:gd name="T26" fmla="*/ 40 w 82"/>
                  <a:gd name="T27" fmla="*/ 102 h 112"/>
                  <a:gd name="T28" fmla="*/ 40 w 82"/>
                  <a:gd name="T29" fmla="*/ 102 h 112"/>
                  <a:gd name="T30" fmla="*/ 32 w 82"/>
                  <a:gd name="T31" fmla="*/ 100 h 112"/>
                  <a:gd name="T32" fmla="*/ 26 w 82"/>
                  <a:gd name="T33" fmla="*/ 100 h 112"/>
                  <a:gd name="T34" fmla="*/ 12 w 82"/>
                  <a:gd name="T35" fmla="*/ 100 h 112"/>
                  <a:gd name="T36" fmla="*/ 0 w 82"/>
                  <a:gd name="T37" fmla="*/ 104 h 112"/>
                  <a:gd name="T38" fmla="*/ 0 w 82"/>
                  <a:gd name="T39" fmla="*/ 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12">
                    <a:moveTo>
                      <a:pt x="0" y="4"/>
                    </a:moveTo>
                    <a:lnTo>
                      <a:pt x="0" y="4"/>
                    </a:lnTo>
                    <a:lnTo>
                      <a:pt x="4" y="2"/>
                    </a:lnTo>
                    <a:lnTo>
                      <a:pt x="12" y="0"/>
                    </a:lnTo>
                    <a:lnTo>
                      <a:pt x="26" y="0"/>
                    </a:lnTo>
                    <a:lnTo>
                      <a:pt x="46" y="2"/>
                    </a:lnTo>
                    <a:lnTo>
                      <a:pt x="46" y="2"/>
                    </a:lnTo>
                    <a:lnTo>
                      <a:pt x="76" y="10"/>
                    </a:lnTo>
                    <a:lnTo>
                      <a:pt x="82" y="10"/>
                    </a:lnTo>
                    <a:lnTo>
                      <a:pt x="82" y="112"/>
                    </a:lnTo>
                    <a:lnTo>
                      <a:pt x="82" y="112"/>
                    </a:lnTo>
                    <a:lnTo>
                      <a:pt x="72" y="110"/>
                    </a:lnTo>
                    <a:lnTo>
                      <a:pt x="58" y="108"/>
                    </a:lnTo>
                    <a:lnTo>
                      <a:pt x="40" y="102"/>
                    </a:lnTo>
                    <a:lnTo>
                      <a:pt x="40" y="102"/>
                    </a:lnTo>
                    <a:lnTo>
                      <a:pt x="32" y="100"/>
                    </a:lnTo>
                    <a:lnTo>
                      <a:pt x="26" y="100"/>
                    </a:lnTo>
                    <a:lnTo>
                      <a:pt x="12" y="100"/>
                    </a:lnTo>
                    <a:lnTo>
                      <a:pt x="0" y="10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0" name="Freeform 25"/>
              <p:cNvSpPr>
                <a:spLocks/>
              </p:cNvSpPr>
              <p:nvPr/>
            </p:nvSpPr>
            <p:spPr bwMode="auto">
              <a:xfrm>
                <a:off x="685800" y="2400300"/>
                <a:ext cx="146050" cy="180975"/>
              </a:xfrm>
              <a:custGeom>
                <a:avLst/>
                <a:gdLst>
                  <a:gd name="T0" fmla="*/ 92 w 92"/>
                  <a:gd name="T1" fmla="*/ 0 h 114"/>
                  <a:gd name="T2" fmla="*/ 92 w 92"/>
                  <a:gd name="T3" fmla="*/ 114 h 114"/>
                  <a:gd name="T4" fmla="*/ 92 w 92"/>
                  <a:gd name="T5" fmla="*/ 114 h 114"/>
                  <a:gd name="T6" fmla="*/ 80 w 92"/>
                  <a:gd name="T7" fmla="*/ 114 h 114"/>
                  <a:gd name="T8" fmla="*/ 66 w 92"/>
                  <a:gd name="T9" fmla="*/ 110 h 114"/>
                  <a:gd name="T10" fmla="*/ 44 w 92"/>
                  <a:gd name="T11" fmla="*/ 104 h 114"/>
                  <a:gd name="T12" fmla="*/ 44 w 92"/>
                  <a:gd name="T13" fmla="*/ 104 h 114"/>
                  <a:gd name="T14" fmla="*/ 36 w 92"/>
                  <a:gd name="T15" fmla="*/ 102 h 114"/>
                  <a:gd name="T16" fmla="*/ 28 w 92"/>
                  <a:gd name="T17" fmla="*/ 102 h 114"/>
                  <a:gd name="T18" fmla="*/ 14 w 92"/>
                  <a:gd name="T19" fmla="*/ 104 h 114"/>
                  <a:gd name="T20" fmla="*/ 4 w 92"/>
                  <a:gd name="T21" fmla="*/ 106 h 114"/>
                  <a:gd name="T22" fmla="*/ 0 w 92"/>
                  <a:gd name="T23" fmla="*/ 108 h 114"/>
                  <a:gd name="T24" fmla="*/ 0 w 92"/>
                  <a:gd name="T25" fmla="*/ 100 h 114"/>
                  <a:gd name="T26" fmla="*/ 0 w 92"/>
                  <a:gd name="T27" fmla="*/ 100 h 114"/>
                  <a:gd name="T28" fmla="*/ 4 w 92"/>
                  <a:gd name="T29" fmla="*/ 98 h 114"/>
                  <a:gd name="T30" fmla="*/ 14 w 92"/>
                  <a:gd name="T31" fmla="*/ 96 h 114"/>
                  <a:gd name="T32" fmla="*/ 26 w 92"/>
                  <a:gd name="T33" fmla="*/ 94 h 114"/>
                  <a:gd name="T34" fmla="*/ 34 w 92"/>
                  <a:gd name="T35" fmla="*/ 96 h 114"/>
                  <a:gd name="T36" fmla="*/ 42 w 92"/>
                  <a:gd name="T37" fmla="*/ 98 h 114"/>
                  <a:gd name="T38" fmla="*/ 42 w 92"/>
                  <a:gd name="T39" fmla="*/ 98 h 114"/>
                  <a:gd name="T40" fmla="*/ 62 w 92"/>
                  <a:gd name="T41" fmla="*/ 104 h 114"/>
                  <a:gd name="T42" fmla="*/ 76 w 92"/>
                  <a:gd name="T43" fmla="*/ 106 h 114"/>
                  <a:gd name="T44" fmla="*/ 88 w 92"/>
                  <a:gd name="T45" fmla="*/ 106 h 114"/>
                  <a:gd name="T46" fmla="*/ 88 w 92"/>
                  <a:gd name="T47" fmla="*/ 0 h 114"/>
                  <a:gd name="T48" fmla="*/ 92 w 92"/>
                  <a:gd name="T4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114">
                    <a:moveTo>
                      <a:pt x="92" y="0"/>
                    </a:moveTo>
                    <a:lnTo>
                      <a:pt x="92" y="114"/>
                    </a:lnTo>
                    <a:lnTo>
                      <a:pt x="92" y="114"/>
                    </a:lnTo>
                    <a:lnTo>
                      <a:pt x="80" y="114"/>
                    </a:lnTo>
                    <a:lnTo>
                      <a:pt x="66" y="110"/>
                    </a:lnTo>
                    <a:lnTo>
                      <a:pt x="44" y="104"/>
                    </a:lnTo>
                    <a:lnTo>
                      <a:pt x="44" y="104"/>
                    </a:lnTo>
                    <a:lnTo>
                      <a:pt x="36" y="102"/>
                    </a:lnTo>
                    <a:lnTo>
                      <a:pt x="28" y="102"/>
                    </a:lnTo>
                    <a:lnTo>
                      <a:pt x="14" y="104"/>
                    </a:lnTo>
                    <a:lnTo>
                      <a:pt x="4" y="106"/>
                    </a:lnTo>
                    <a:lnTo>
                      <a:pt x="0" y="108"/>
                    </a:lnTo>
                    <a:lnTo>
                      <a:pt x="0" y="100"/>
                    </a:lnTo>
                    <a:lnTo>
                      <a:pt x="0" y="100"/>
                    </a:lnTo>
                    <a:lnTo>
                      <a:pt x="4" y="98"/>
                    </a:lnTo>
                    <a:lnTo>
                      <a:pt x="14" y="96"/>
                    </a:lnTo>
                    <a:lnTo>
                      <a:pt x="26" y="94"/>
                    </a:lnTo>
                    <a:lnTo>
                      <a:pt x="34" y="96"/>
                    </a:lnTo>
                    <a:lnTo>
                      <a:pt x="42" y="98"/>
                    </a:lnTo>
                    <a:lnTo>
                      <a:pt x="42" y="98"/>
                    </a:lnTo>
                    <a:lnTo>
                      <a:pt x="62" y="104"/>
                    </a:lnTo>
                    <a:lnTo>
                      <a:pt x="76" y="106"/>
                    </a:lnTo>
                    <a:lnTo>
                      <a:pt x="88" y="106"/>
                    </a:lnTo>
                    <a:lnTo>
                      <a:pt x="88" y="0"/>
                    </a:lnTo>
                    <a:lnTo>
                      <a:pt x="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1" name="Freeform 26"/>
              <p:cNvSpPr>
                <a:spLocks/>
              </p:cNvSpPr>
              <p:nvPr/>
            </p:nvSpPr>
            <p:spPr bwMode="auto">
              <a:xfrm>
                <a:off x="536575" y="2400300"/>
                <a:ext cx="146050" cy="180975"/>
              </a:xfrm>
              <a:custGeom>
                <a:avLst/>
                <a:gdLst>
                  <a:gd name="T0" fmla="*/ 0 w 92"/>
                  <a:gd name="T1" fmla="*/ 0 h 114"/>
                  <a:gd name="T2" fmla="*/ 0 w 92"/>
                  <a:gd name="T3" fmla="*/ 114 h 114"/>
                  <a:gd name="T4" fmla="*/ 0 w 92"/>
                  <a:gd name="T5" fmla="*/ 114 h 114"/>
                  <a:gd name="T6" fmla="*/ 12 w 92"/>
                  <a:gd name="T7" fmla="*/ 114 h 114"/>
                  <a:gd name="T8" fmla="*/ 26 w 92"/>
                  <a:gd name="T9" fmla="*/ 110 h 114"/>
                  <a:gd name="T10" fmla="*/ 48 w 92"/>
                  <a:gd name="T11" fmla="*/ 104 h 114"/>
                  <a:gd name="T12" fmla="*/ 48 w 92"/>
                  <a:gd name="T13" fmla="*/ 104 h 114"/>
                  <a:gd name="T14" fmla="*/ 56 w 92"/>
                  <a:gd name="T15" fmla="*/ 102 h 114"/>
                  <a:gd name="T16" fmla="*/ 64 w 92"/>
                  <a:gd name="T17" fmla="*/ 102 h 114"/>
                  <a:gd name="T18" fmla="*/ 78 w 92"/>
                  <a:gd name="T19" fmla="*/ 104 h 114"/>
                  <a:gd name="T20" fmla="*/ 88 w 92"/>
                  <a:gd name="T21" fmla="*/ 106 h 114"/>
                  <a:gd name="T22" fmla="*/ 92 w 92"/>
                  <a:gd name="T23" fmla="*/ 108 h 114"/>
                  <a:gd name="T24" fmla="*/ 92 w 92"/>
                  <a:gd name="T25" fmla="*/ 100 h 114"/>
                  <a:gd name="T26" fmla="*/ 92 w 92"/>
                  <a:gd name="T27" fmla="*/ 100 h 114"/>
                  <a:gd name="T28" fmla="*/ 88 w 92"/>
                  <a:gd name="T29" fmla="*/ 98 h 114"/>
                  <a:gd name="T30" fmla="*/ 78 w 92"/>
                  <a:gd name="T31" fmla="*/ 96 h 114"/>
                  <a:gd name="T32" fmla="*/ 66 w 92"/>
                  <a:gd name="T33" fmla="*/ 94 h 114"/>
                  <a:gd name="T34" fmla="*/ 58 w 92"/>
                  <a:gd name="T35" fmla="*/ 96 h 114"/>
                  <a:gd name="T36" fmla="*/ 50 w 92"/>
                  <a:gd name="T37" fmla="*/ 98 h 114"/>
                  <a:gd name="T38" fmla="*/ 50 w 92"/>
                  <a:gd name="T39" fmla="*/ 98 h 114"/>
                  <a:gd name="T40" fmla="*/ 30 w 92"/>
                  <a:gd name="T41" fmla="*/ 104 h 114"/>
                  <a:gd name="T42" fmla="*/ 16 w 92"/>
                  <a:gd name="T43" fmla="*/ 106 h 114"/>
                  <a:gd name="T44" fmla="*/ 4 w 92"/>
                  <a:gd name="T45" fmla="*/ 106 h 114"/>
                  <a:gd name="T46" fmla="*/ 4 w 92"/>
                  <a:gd name="T47" fmla="*/ 0 h 114"/>
                  <a:gd name="T48" fmla="*/ 0 w 92"/>
                  <a:gd name="T4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114">
                    <a:moveTo>
                      <a:pt x="0" y="0"/>
                    </a:moveTo>
                    <a:lnTo>
                      <a:pt x="0" y="114"/>
                    </a:lnTo>
                    <a:lnTo>
                      <a:pt x="0" y="114"/>
                    </a:lnTo>
                    <a:lnTo>
                      <a:pt x="12" y="114"/>
                    </a:lnTo>
                    <a:lnTo>
                      <a:pt x="26" y="110"/>
                    </a:lnTo>
                    <a:lnTo>
                      <a:pt x="48" y="104"/>
                    </a:lnTo>
                    <a:lnTo>
                      <a:pt x="48" y="104"/>
                    </a:lnTo>
                    <a:lnTo>
                      <a:pt x="56" y="102"/>
                    </a:lnTo>
                    <a:lnTo>
                      <a:pt x="64" y="102"/>
                    </a:lnTo>
                    <a:lnTo>
                      <a:pt x="78" y="104"/>
                    </a:lnTo>
                    <a:lnTo>
                      <a:pt x="88" y="106"/>
                    </a:lnTo>
                    <a:lnTo>
                      <a:pt x="92" y="108"/>
                    </a:lnTo>
                    <a:lnTo>
                      <a:pt x="92" y="100"/>
                    </a:lnTo>
                    <a:lnTo>
                      <a:pt x="92" y="100"/>
                    </a:lnTo>
                    <a:lnTo>
                      <a:pt x="88" y="98"/>
                    </a:lnTo>
                    <a:lnTo>
                      <a:pt x="78" y="96"/>
                    </a:lnTo>
                    <a:lnTo>
                      <a:pt x="66" y="94"/>
                    </a:lnTo>
                    <a:lnTo>
                      <a:pt x="58" y="96"/>
                    </a:lnTo>
                    <a:lnTo>
                      <a:pt x="50" y="98"/>
                    </a:lnTo>
                    <a:lnTo>
                      <a:pt x="50" y="98"/>
                    </a:lnTo>
                    <a:lnTo>
                      <a:pt x="30" y="104"/>
                    </a:lnTo>
                    <a:lnTo>
                      <a:pt x="16" y="106"/>
                    </a:lnTo>
                    <a:lnTo>
                      <a:pt x="4" y="106"/>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2" name="Freeform 27"/>
              <p:cNvSpPr>
                <a:spLocks/>
              </p:cNvSpPr>
              <p:nvPr/>
            </p:nvSpPr>
            <p:spPr bwMode="auto">
              <a:xfrm>
                <a:off x="552450" y="2384425"/>
                <a:ext cx="130175" cy="177800"/>
              </a:xfrm>
              <a:custGeom>
                <a:avLst/>
                <a:gdLst>
                  <a:gd name="T0" fmla="*/ 62 w 82"/>
                  <a:gd name="T1" fmla="*/ 0 h 112"/>
                  <a:gd name="T2" fmla="*/ 62 w 82"/>
                  <a:gd name="T3" fmla="*/ 48 h 112"/>
                  <a:gd name="T4" fmla="*/ 52 w 82"/>
                  <a:gd name="T5" fmla="*/ 44 h 112"/>
                  <a:gd name="T6" fmla="*/ 42 w 82"/>
                  <a:gd name="T7" fmla="*/ 50 h 112"/>
                  <a:gd name="T8" fmla="*/ 42 w 82"/>
                  <a:gd name="T9" fmla="*/ 2 h 112"/>
                  <a:gd name="T10" fmla="*/ 42 w 82"/>
                  <a:gd name="T11" fmla="*/ 2 h 112"/>
                  <a:gd name="T12" fmla="*/ 36 w 82"/>
                  <a:gd name="T13" fmla="*/ 2 h 112"/>
                  <a:gd name="T14" fmla="*/ 36 w 82"/>
                  <a:gd name="T15" fmla="*/ 2 h 112"/>
                  <a:gd name="T16" fmla="*/ 6 w 82"/>
                  <a:gd name="T17" fmla="*/ 10 h 112"/>
                  <a:gd name="T18" fmla="*/ 0 w 82"/>
                  <a:gd name="T19" fmla="*/ 10 h 112"/>
                  <a:gd name="T20" fmla="*/ 0 w 82"/>
                  <a:gd name="T21" fmla="*/ 112 h 112"/>
                  <a:gd name="T22" fmla="*/ 0 w 82"/>
                  <a:gd name="T23" fmla="*/ 112 h 112"/>
                  <a:gd name="T24" fmla="*/ 10 w 82"/>
                  <a:gd name="T25" fmla="*/ 110 h 112"/>
                  <a:gd name="T26" fmla="*/ 24 w 82"/>
                  <a:gd name="T27" fmla="*/ 108 h 112"/>
                  <a:gd name="T28" fmla="*/ 42 w 82"/>
                  <a:gd name="T29" fmla="*/ 102 h 112"/>
                  <a:gd name="T30" fmla="*/ 42 w 82"/>
                  <a:gd name="T31" fmla="*/ 102 h 112"/>
                  <a:gd name="T32" fmla="*/ 50 w 82"/>
                  <a:gd name="T33" fmla="*/ 100 h 112"/>
                  <a:gd name="T34" fmla="*/ 56 w 82"/>
                  <a:gd name="T35" fmla="*/ 100 h 112"/>
                  <a:gd name="T36" fmla="*/ 68 w 82"/>
                  <a:gd name="T37" fmla="*/ 100 h 112"/>
                  <a:gd name="T38" fmla="*/ 82 w 82"/>
                  <a:gd name="T39" fmla="*/ 104 h 112"/>
                  <a:gd name="T40" fmla="*/ 82 w 82"/>
                  <a:gd name="T41" fmla="*/ 4 h 112"/>
                  <a:gd name="T42" fmla="*/ 82 w 82"/>
                  <a:gd name="T43" fmla="*/ 4 h 112"/>
                  <a:gd name="T44" fmla="*/ 76 w 82"/>
                  <a:gd name="T45" fmla="*/ 2 h 112"/>
                  <a:gd name="T46" fmla="*/ 62 w 82"/>
                  <a:gd name="T47" fmla="*/ 0 h 112"/>
                  <a:gd name="T48" fmla="*/ 62 w 82"/>
                  <a:gd name="T4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12">
                    <a:moveTo>
                      <a:pt x="62" y="0"/>
                    </a:moveTo>
                    <a:lnTo>
                      <a:pt x="62" y="48"/>
                    </a:lnTo>
                    <a:lnTo>
                      <a:pt x="52" y="44"/>
                    </a:lnTo>
                    <a:lnTo>
                      <a:pt x="42" y="50"/>
                    </a:lnTo>
                    <a:lnTo>
                      <a:pt x="42" y="2"/>
                    </a:lnTo>
                    <a:lnTo>
                      <a:pt x="42" y="2"/>
                    </a:lnTo>
                    <a:lnTo>
                      <a:pt x="36" y="2"/>
                    </a:lnTo>
                    <a:lnTo>
                      <a:pt x="36" y="2"/>
                    </a:lnTo>
                    <a:lnTo>
                      <a:pt x="6" y="10"/>
                    </a:lnTo>
                    <a:lnTo>
                      <a:pt x="0" y="10"/>
                    </a:lnTo>
                    <a:lnTo>
                      <a:pt x="0" y="112"/>
                    </a:lnTo>
                    <a:lnTo>
                      <a:pt x="0" y="112"/>
                    </a:lnTo>
                    <a:lnTo>
                      <a:pt x="10" y="110"/>
                    </a:lnTo>
                    <a:lnTo>
                      <a:pt x="24" y="108"/>
                    </a:lnTo>
                    <a:lnTo>
                      <a:pt x="42" y="102"/>
                    </a:lnTo>
                    <a:lnTo>
                      <a:pt x="42" y="102"/>
                    </a:lnTo>
                    <a:lnTo>
                      <a:pt x="50" y="100"/>
                    </a:lnTo>
                    <a:lnTo>
                      <a:pt x="56" y="100"/>
                    </a:lnTo>
                    <a:lnTo>
                      <a:pt x="68" y="100"/>
                    </a:lnTo>
                    <a:lnTo>
                      <a:pt x="82" y="104"/>
                    </a:lnTo>
                    <a:lnTo>
                      <a:pt x="82" y="4"/>
                    </a:lnTo>
                    <a:lnTo>
                      <a:pt x="82" y="4"/>
                    </a:lnTo>
                    <a:lnTo>
                      <a:pt x="76" y="2"/>
                    </a:lnTo>
                    <a:lnTo>
                      <a:pt x="62" y="0"/>
                    </a:lnTo>
                    <a:lnTo>
                      <a:pt x="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27" name="Group 226"/>
            <p:cNvGrpSpPr>
              <a:grpSpLocks noChangeAspect="1"/>
            </p:cNvGrpSpPr>
            <p:nvPr/>
          </p:nvGrpSpPr>
          <p:grpSpPr>
            <a:xfrm>
              <a:off x="6620174" y="5416071"/>
              <a:ext cx="137160" cy="126873"/>
              <a:chOff x="1044575" y="2362200"/>
              <a:chExt cx="254000" cy="234950"/>
            </a:xfrm>
            <a:solidFill>
              <a:schemeClr val="bg1"/>
            </a:solidFill>
          </p:grpSpPr>
          <p:sp>
            <p:nvSpPr>
              <p:cNvPr id="316" name="Freeform 28"/>
              <p:cNvSpPr>
                <a:spLocks/>
              </p:cNvSpPr>
              <p:nvPr/>
            </p:nvSpPr>
            <p:spPr bwMode="auto">
              <a:xfrm>
                <a:off x="1044575" y="2416175"/>
                <a:ext cx="254000" cy="79375"/>
              </a:xfrm>
              <a:custGeom>
                <a:avLst/>
                <a:gdLst>
                  <a:gd name="T0" fmla="*/ 100 w 160"/>
                  <a:gd name="T1" fmla="*/ 38 h 50"/>
                  <a:gd name="T2" fmla="*/ 160 w 160"/>
                  <a:gd name="T3" fmla="*/ 38 h 50"/>
                  <a:gd name="T4" fmla="*/ 160 w 160"/>
                  <a:gd name="T5" fmla="*/ 0 h 50"/>
                  <a:gd name="T6" fmla="*/ 0 w 160"/>
                  <a:gd name="T7" fmla="*/ 0 h 50"/>
                  <a:gd name="T8" fmla="*/ 0 w 160"/>
                  <a:gd name="T9" fmla="*/ 38 h 50"/>
                  <a:gd name="T10" fmla="*/ 58 w 160"/>
                  <a:gd name="T11" fmla="*/ 38 h 50"/>
                  <a:gd name="T12" fmla="*/ 64 w 160"/>
                  <a:gd name="T13" fmla="*/ 50 h 50"/>
                  <a:gd name="T14" fmla="*/ 94 w 160"/>
                  <a:gd name="T15" fmla="*/ 50 h 50"/>
                  <a:gd name="T16" fmla="*/ 100 w 160"/>
                  <a:gd name="T1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50">
                    <a:moveTo>
                      <a:pt x="100" y="38"/>
                    </a:moveTo>
                    <a:lnTo>
                      <a:pt x="160" y="38"/>
                    </a:lnTo>
                    <a:lnTo>
                      <a:pt x="160" y="0"/>
                    </a:lnTo>
                    <a:lnTo>
                      <a:pt x="0" y="0"/>
                    </a:lnTo>
                    <a:lnTo>
                      <a:pt x="0" y="38"/>
                    </a:lnTo>
                    <a:lnTo>
                      <a:pt x="58" y="38"/>
                    </a:lnTo>
                    <a:lnTo>
                      <a:pt x="64" y="50"/>
                    </a:lnTo>
                    <a:lnTo>
                      <a:pt x="94" y="50"/>
                    </a:lnTo>
                    <a:lnTo>
                      <a:pt x="10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7" name="Freeform 29"/>
              <p:cNvSpPr>
                <a:spLocks/>
              </p:cNvSpPr>
              <p:nvPr/>
            </p:nvSpPr>
            <p:spPr bwMode="auto">
              <a:xfrm>
                <a:off x="1044575" y="2486025"/>
                <a:ext cx="254000" cy="111125"/>
              </a:xfrm>
              <a:custGeom>
                <a:avLst/>
                <a:gdLst>
                  <a:gd name="T0" fmla="*/ 102 w 160"/>
                  <a:gd name="T1" fmla="*/ 0 h 70"/>
                  <a:gd name="T2" fmla="*/ 160 w 160"/>
                  <a:gd name="T3" fmla="*/ 0 h 70"/>
                  <a:gd name="T4" fmla="*/ 160 w 160"/>
                  <a:gd name="T5" fmla="*/ 70 h 70"/>
                  <a:gd name="T6" fmla="*/ 0 w 160"/>
                  <a:gd name="T7" fmla="*/ 70 h 70"/>
                  <a:gd name="T8" fmla="*/ 0 w 160"/>
                  <a:gd name="T9" fmla="*/ 0 h 70"/>
                  <a:gd name="T10" fmla="*/ 56 w 160"/>
                  <a:gd name="T11" fmla="*/ 0 h 70"/>
                  <a:gd name="T12" fmla="*/ 60 w 160"/>
                  <a:gd name="T13" fmla="*/ 12 h 70"/>
                  <a:gd name="T14" fmla="*/ 96 w 160"/>
                  <a:gd name="T15" fmla="*/ 12 h 70"/>
                  <a:gd name="T16" fmla="*/ 102 w 160"/>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70">
                    <a:moveTo>
                      <a:pt x="102" y="0"/>
                    </a:moveTo>
                    <a:lnTo>
                      <a:pt x="160" y="0"/>
                    </a:lnTo>
                    <a:lnTo>
                      <a:pt x="160" y="70"/>
                    </a:lnTo>
                    <a:lnTo>
                      <a:pt x="0" y="70"/>
                    </a:lnTo>
                    <a:lnTo>
                      <a:pt x="0" y="0"/>
                    </a:lnTo>
                    <a:lnTo>
                      <a:pt x="56" y="0"/>
                    </a:lnTo>
                    <a:lnTo>
                      <a:pt x="60" y="12"/>
                    </a:lnTo>
                    <a:lnTo>
                      <a:pt x="96" y="12"/>
                    </a:lnTo>
                    <a:lnTo>
                      <a:pt x="1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8" name="Freeform 30"/>
              <p:cNvSpPr>
                <a:spLocks/>
              </p:cNvSpPr>
              <p:nvPr/>
            </p:nvSpPr>
            <p:spPr bwMode="auto">
              <a:xfrm>
                <a:off x="1108075" y="2362200"/>
                <a:ext cx="120650" cy="47625"/>
              </a:xfrm>
              <a:custGeom>
                <a:avLst/>
                <a:gdLst>
                  <a:gd name="T0" fmla="*/ 12 w 76"/>
                  <a:gd name="T1" fmla="*/ 30 h 30"/>
                  <a:gd name="T2" fmla="*/ 12 w 76"/>
                  <a:gd name="T3" fmla="*/ 30 h 30"/>
                  <a:gd name="T4" fmla="*/ 14 w 76"/>
                  <a:gd name="T5" fmla="*/ 22 h 30"/>
                  <a:gd name="T6" fmla="*/ 20 w 76"/>
                  <a:gd name="T7" fmla="*/ 14 h 30"/>
                  <a:gd name="T8" fmla="*/ 28 w 76"/>
                  <a:gd name="T9" fmla="*/ 10 h 30"/>
                  <a:gd name="T10" fmla="*/ 38 w 76"/>
                  <a:gd name="T11" fmla="*/ 10 h 30"/>
                  <a:gd name="T12" fmla="*/ 38 w 76"/>
                  <a:gd name="T13" fmla="*/ 10 h 30"/>
                  <a:gd name="T14" fmla="*/ 48 w 76"/>
                  <a:gd name="T15" fmla="*/ 10 h 30"/>
                  <a:gd name="T16" fmla="*/ 58 w 76"/>
                  <a:gd name="T17" fmla="*/ 14 h 30"/>
                  <a:gd name="T18" fmla="*/ 64 w 76"/>
                  <a:gd name="T19" fmla="*/ 22 h 30"/>
                  <a:gd name="T20" fmla="*/ 66 w 76"/>
                  <a:gd name="T21" fmla="*/ 30 h 30"/>
                  <a:gd name="T22" fmla="*/ 76 w 76"/>
                  <a:gd name="T23" fmla="*/ 30 h 30"/>
                  <a:gd name="T24" fmla="*/ 76 w 76"/>
                  <a:gd name="T25" fmla="*/ 30 h 30"/>
                  <a:gd name="T26" fmla="*/ 76 w 76"/>
                  <a:gd name="T27" fmla="*/ 24 h 30"/>
                  <a:gd name="T28" fmla="*/ 74 w 76"/>
                  <a:gd name="T29" fmla="*/ 18 h 30"/>
                  <a:gd name="T30" fmla="*/ 64 w 76"/>
                  <a:gd name="T31" fmla="*/ 8 h 30"/>
                  <a:gd name="T32" fmla="*/ 52 w 76"/>
                  <a:gd name="T33" fmla="*/ 2 h 30"/>
                  <a:gd name="T34" fmla="*/ 38 w 76"/>
                  <a:gd name="T35" fmla="*/ 0 h 30"/>
                  <a:gd name="T36" fmla="*/ 38 w 76"/>
                  <a:gd name="T37" fmla="*/ 0 h 30"/>
                  <a:gd name="T38" fmla="*/ 24 w 76"/>
                  <a:gd name="T39" fmla="*/ 2 h 30"/>
                  <a:gd name="T40" fmla="*/ 12 w 76"/>
                  <a:gd name="T41" fmla="*/ 8 h 30"/>
                  <a:gd name="T42" fmla="*/ 4 w 76"/>
                  <a:gd name="T43" fmla="*/ 18 h 30"/>
                  <a:gd name="T44" fmla="*/ 2 w 76"/>
                  <a:gd name="T45" fmla="*/ 24 h 30"/>
                  <a:gd name="T46" fmla="*/ 0 w 76"/>
                  <a:gd name="T47" fmla="*/ 30 h 30"/>
                  <a:gd name="T48" fmla="*/ 12 w 76"/>
                  <a:gd name="T4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30">
                    <a:moveTo>
                      <a:pt x="12" y="30"/>
                    </a:moveTo>
                    <a:lnTo>
                      <a:pt x="12" y="30"/>
                    </a:lnTo>
                    <a:lnTo>
                      <a:pt x="14" y="22"/>
                    </a:lnTo>
                    <a:lnTo>
                      <a:pt x="20" y="14"/>
                    </a:lnTo>
                    <a:lnTo>
                      <a:pt x="28" y="10"/>
                    </a:lnTo>
                    <a:lnTo>
                      <a:pt x="38" y="10"/>
                    </a:lnTo>
                    <a:lnTo>
                      <a:pt x="38" y="10"/>
                    </a:lnTo>
                    <a:lnTo>
                      <a:pt x="48" y="10"/>
                    </a:lnTo>
                    <a:lnTo>
                      <a:pt x="58" y="14"/>
                    </a:lnTo>
                    <a:lnTo>
                      <a:pt x="64" y="22"/>
                    </a:lnTo>
                    <a:lnTo>
                      <a:pt x="66" y="30"/>
                    </a:lnTo>
                    <a:lnTo>
                      <a:pt x="76" y="30"/>
                    </a:lnTo>
                    <a:lnTo>
                      <a:pt x="76" y="30"/>
                    </a:lnTo>
                    <a:lnTo>
                      <a:pt x="76" y="24"/>
                    </a:lnTo>
                    <a:lnTo>
                      <a:pt x="74" y="18"/>
                    </a:lnTo>
                    <a:lnTo>
                      <a:pt x="64" y="8"/>
                    </a:lnTo>
                    <a:lnTo>
                      <a:pt x="52" y="2"/>
                    </a:lnTo>
                    <a:lnTo>
                      <a:pt x="38" y="0"/>
                    </a:lnTo>
                    <a:lnTo>
                      <a:pt x="38" y="0"/>
                    </a:lnTo>
                    <a:lnTo>
                      <a:pt x="24" y="2"/>
                    </a:lnTo>
                    <a:lnTo>
                      <a:pt x="12" y="8"/>
                    </a:lnTo>
                    <a:lnTo>
                      <a:pt x="4" y="18"/>
                    </a:lnTo>
                    <a:lnTo>
                      <a:pt x="2" y="24"/>
                    </a:lnTo>
                    <a:lnTo>
                      <a:pt x="0" y="30"/>
                    </a:lnTo>
                    <a:lnTo>
                      <a:pt x="1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28" name="Group 227"/>
            <p:cNvGrpSpPr>
              <a:grpSpLocks noChangeAspect="1"/>
            </p:cNvGrpSpPr>
            <p:nvPr/>
          </p:nvGrpSpPr>
          <p:grpSpPr>
            <a:xfrm>
              <a:off x="6860625" y="5410927"/>
              <a:ext cx="108693" cy="137160"/>
              <a:chOff x="1530350" y="2311400"/>
              <a:chExt cx="266700" cy="336550"/>
            </a:xfrm>
            <a:solidFill>
              <a:schemeClr val="bg1"/>
            </a:solidFill>
          </p:grpSpPr>
          <p:sp>
            <p:nvSpPr>
              <p:cNvPr id="314" name="Freeform 31"/>
              <p:cNvSpPr>
                <a:spLocks noEditPoints="1"/>
              </p:cNvSpPr>
              <p:nvPr/>
            </p:nvSpPr>
            <p:spPr bwMode="auto">
              <a:xfrm>
                <a:off x="1530350" y="2311400"/>
                <a:ext cx="266700" cy="336550"/>
              </a:xfrm>
              <a:custGeom>
                <a:avLst/>
                <a:gdLst>
                  <a:gd name="T0" fmla="*/ 116 w 168"/>
                  <a:gd name="T1" fmla="*/ 46 h 212"/>
                  <a:gd name="T2" fmla="*/ 126 w 168"/>
                  <a:gd name="T3" fmla="*/ 48 h 212"/>
                  <a:gd name="T4" fmla="*/ 134 w 168"/>
                  <a:gd name="T5" fmla="*/ 50 h 212"/>
                  <a:gd name="T6" fmla="*/ 130 w 168"/>
                  <a:gd name="T7" fmla="*/ 48 h 212"/>
                  <a:gd name="T8" fmla="*/ 128 w 168"/>
                  <a:gd name="T9" fmla="*/ 42 h 212"/>
                  <a:gd name="T10" fmla="*/ 118 w 168"/>
                  <a:gd name="T11" fmla="*/ 40 h 212"/>
                  <a:gd name="T12" fmla="*/ 136 w 168"/>
                  <a:gd name="T13" fmla="*/ 36 h 212"/>
                  <a:gd name="T14" fmla="*/ 140 w 168"/>
                  <a:gd name="T15" fmla="*/ 32 h 212"/>
                  <a:gd name="T16" fmla="*/ 134 w 168"/>
                  <a:gd name="T17" fmla="*/ 34 h 212"/>
                  <a:gd name="T18" fmla="*/ 118 w 168"/>
                  <a:gd name="T19" fmla="*/ 36 h 212"/>
                  <a:gd name="T20" fmla="*/ 110 w 168"/>
                  <a:gd name="T21" fmla="*/ 42 h 212"/>
                  <a:gd name="T22" fmla="*/ 114 w 168"/>
                  <a:gd name="T23" fmla="*/ 16 h 212"/>
                  <a:gd name="T24" fmla="*/ 106 w 168"/>
                  <a:gd name="T25" fmla="*/ 10 h 212"/>
                  <a:gd name="T26" fmla="*/ 96 w 168"/>
                  <a:gd name="T27" fmla="*/ 12 h 212"/>
                  <a:gd name="T28" fmla="*/ 88 w 168"/>
                  <a:gd name="T29" fmla="*/ 0 h 212"/>
                  <a:gd name="T30" fmla="*/ 74 w 168"/>
                  <a:gd name="T31" fmla="*/ 8 h 212"/>
                  <a:gd name="T32" fmla="*/ 68 w 168"/>
                  <a:gd name="T33" fmla="*/ 10 h 212"/>
                  <a:gd name="T34" fmla="*/ 56 w 168"/>
                  <a:gd name="T35" fmla="*/ 8 h 212"/>
                  <a:gd name="T36" fmla="*/ 52 w 168"/>
                  <a:gd name="T37" fmla="*/ 22 h 212"/>
                  <a:gd name="T38" fmla="*/ 60 w 168"/>
                  <a:gd name="T39" fmla="*/ 52 h 212"/>
                  <a:gd name="T40" fmla="*/ 28 w 168"/>
                  <a:gd name="T41" fmla="*/ 70 h 212"/>
                  <a:gd name="T42" fmla="*/ 0 w 168"/>
                  <a:gd name="T43" fmla="*/ 114 h 212"/>
                  <a:gd name="T44" fmla="*/ 0 w 168"/>
                  <a:gd name="T45" fmla="*/ 154 h 212"/>
                  <a:gd name="T46" fmla="*/ 16 w 168"/>
                  <a:gd name="T47" fmla="*/ 196 h 212"/>
                  <a:gd name="T48" fmla="*/ 56 w 168"/>
                  <a:gd name="T49" fmla="*/ 212 h 212"/>
                  <a:gd name="T50" fmla="*/ 122 w 168"/>
                  <a:gd name="T51" fmla="*/ 208 h 212"/>
                  <a:gd name="T52" fmla="*/ 162 w 168"/>
                  <a:gd name="T53" fmla="*/ 178 h 212"/>
                  <a:gd name="T54" fmla="*/ 168 w 168"/>
                  <a:gd name="T55" fmla="*/ 126 h 212"/>
                  <a:gd name="T56" fmla="*/ 158 w 168"/>
                  <a:gd name="T57" fmla="*/ 92 h 212"/>
                  <a:gd name="T58" fmla="*/ 122 w 168"/>
                  <a:gd name="T59" fmla="*/ 58 h 212"/>
                  <a:gd name="T60" fmla="*/ 60 w 168"/>
                  <a:gd name="T61" fmla="*/ 14 h 212"/>
                  <a:gd name="T62" fmla="*/ 68 w 168"/>
                  <a:gd name="T63" fmla="*/ 18 h 212"/>
                  <a:gd name="T64" fmla="*/ 82 w 168"/>
                  <a:gd name="T65" fmla="*/ 10 h 212"/>
                  <a:gd name="T66" fmla="*/ 86 w 168"/>
                  <a:gd name="T67" fmla="*/ 10 h 212"/>
                  <a:gd name="T68" fmla="*/ 96 w 168"/>
                  <a:gd name="T69" fmla="*/ 20 h 212"/>
                  <a:gd name="T70" fmla="*/ 106 w 168"/>
                  <a:gd name="T71" fmla="*/ 20 h 212"/>
                  <a:gd name="T72" fmla="*/ 98 w 168"/>
                  <a:gd name="T73" fmla="*/ 44 h 212"/>
                  <a:gd name="T74" fmla="*/ 72 w 168"/>
                  <a:gd name="T75" fmla="*/ 44 h 212"/>
                  <a:gd name="T76" fmla="*/ 60 w 168"/>
                  <a:gd name="T77" fmla="*/ 22 h 212"/>
                  <a:gd name="T78" fmla="*/ 158 w 168"/>
                  <a:gd name="T79" fmla="*/ 128 h 212"/>
                  <a:gd name="T80" fmla="*/ 152 w 168"/>
                  <a:gd name="T81" fmla="*/ 172 h 212"/>
                  <a:gd name="T82" fmla="*/ 118 w 168"/>
                  <a:gd name="T83" fmla="*/ 200 h 212"/>
                  <a:gd name="T84" fmla="*/ 60 w 168"/>
                  <a:gd name="T85" fmla="*/ 204 h 212"/>
                  <a:gd name="T86" fmla="*/ 24 w 168"/>
                  <a:gd name="T87" fmla="*/ 188 h 212"/>
                  <a:gd name="T88" fmla="*/ 8 w 168"/>
                  <a:gd name="T89" fmla="*/ 152 h 212"/>
                  <a:gd name="T90" fmla="*/ 10 w 168"/>
                  <a:gd name="T91" fmla="*/ 114 h 212"/>
                  <a:gd name="T92" fmla="*/ 40 w 168"/>
                  <a:gd name="T93" fmla="*/ 72 h 212"/>
                  <a:gd name="T94" fmla="*/ 96 w 168"/>
                  <a:gd name="T95" fmla="*/ 60 h 212"/>
                  <a:gd name="T96" fmla="*/ 128 w 168"/>
                  <a:gd name="T97" fmla="*/ 72 h 212"/>
                  <a:gd name="T98" fmla="*/ 158 w 168"/>
                  <a:gd name="T99" fmla="*/ 11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212">
                    <a:moveTo>
                      <a:pt x="112" y="54"/>
                    </a:moveTo>
                    <a:lnTo>
                      <a:pt x="112" y="54"/>
                    </a:lnTo>
                    <a:lnTo>
                      <a:pt x="114" y="50"/>
                    </a:lnTo>
                    <a:lnTo>
                      <a:pt x="116" y="46"/>
                    </a:lnTo>
                    <a:lnTo>
                      <a:pt x="122" y="46"/>
                    </a:lnTo>
                    <a:lnTo>
                      <a:pt x="122" y="46"/>
                    </a:lnTo>
                    <a:lnTo>
                      <a:pt x="124" y="46"/>
                    </a:lnTo>
                    <a:lnTo>
                      <a:pt x="126" y="48"/>
                    </a:lnTo>
                    <a:lnTo>
                      <a:pt x="126" y="48"/>
                    </a:lnTo>
                    <a:lnTo>
                      <a:pt x="130" y="50"/>
                    </a:lnTo>
                    <a:lnTo>
                      <a:pt x="134" y="50"/>
                    </a:lnTo>
                    <a:lnTo>
                      <a:pt x="134" y="50"/>
                    </a:lnTo>
                    <a:lnTo>
                      <a:pt x="136" y="48"/>
                    </a:lnTo>
                    <a:lnTo>
                      <a:pt x="134" y="48"/>
                    </a:lnTo>
                    <a:lnTo>
                      <a:pt x="134" y="48"/>
                    </a:lnTo>
                    <a:lnTo>
                      <a:pt x="130" y="48"/>
                    </a:lnTo>
                    <a:lnTo>
                      <a:pt x="130" y="48"/>
                    </a:lnTo>
                    <a:lnTo>
                      <a:pt x="128" y="46"/>
                    </a:lnTo>
                    <a:lnTo>
                      <a:pt x="128" y="42"/>
                    </a:lnTo>
                    <a:lnTo>
                      <a:pt x="128" y="42"/>
                    </a:lnTo>
                    <a:lnTo>
                      <a:pt x="122" y="42"/>
                    </a:lnTo>
                    <a:lnTo>
                      <a:pt x="116" y="44"/>
                    </a:lnTo>
                    <a:lnTo>
                      <a:pt x="116" y="44"/>
                    </a:lnTo>
                    <a:lnTo>
                      <a:pt x="118" y="40"/>
                    </a:lnTo>
                    <a:lnTo>
                      <a:pt x="120" y="38"/>
                    </a:lnTo>
                    <a:lnTo>
                      <a:pt x="128" y="38"/>
                    </a:lnTo>
                    <a:lnTo>
                      <a:pt x="128" y="38"/>
                    </a:lnTo>
                    <a:lnTo>
                      <a:pt x="136" y="36"/>
                    </a:lnTo>
                    <a:lnTo>
                      <a:pt x="136" y="36"/>
                    </a:lnTo>
                    <a:lnTo>
                      <a:pt x="138" y="34"/>
                    </a:lnTo>
                    <a:lnTo>
                      <a:pt x="140" y="32"/>
                    </a:lnTo>
                    <a:lnTo>
                      <a:pt x="140" y="32"/>
                    </a:lnTo>
                    <a:lnTo>
                      <a:pt x="138" y="30"/>
                    </a:lnTo>
                    <a:lnTo>
                      <a:pt x="136" y="32"/>
                    </a:lnTo>
                    <a:lnTo>
                      <a:pt x="136" y="32"/>
                    </a:lnTo>
                    <a:lnTo>
                      <a:pt x="134" y="34"/>
                    </a:lnTo>
                    <a:lnTo>
                      <a:pt x="130" y="34"/>
                    </a:lnTo>
                    <a:lnTo>
                      <a:pt x="130" y="34"/>
                    </a:lnTo>
                    <a:lnTo>
                      <a:pt x="124" y="34"/>
                    </a:lnTo>
                    <a:lnTo>
                      <a:pt x="118" y="36"/>
                    </a:lnTo>
                    <a:lnTo>
                      <a:pt x="118" y="36"/>
                    </a:lnTo>
                    <a:lnTo>
                      <a:pt x="114" y="40"/>
                    </a:lnTo>
                    <a:lnTo>
                      <a:pt x="110" y="42"/>
                    </a:lnTo>
                    <a:lnTo>
                      <a:pt x="110" y="42"/>
                    </a:lnTo>
                    <a:lnTo>
                      <a:pt x="106" y="42"/>
                    </a:lnTo>
                    <a:lnTo>
                      <a:pt x="106" y="42"/>
                    </a:lnTo>
                    <a:lnTo>
                      <a:pt x="114" y="16"/>
                    </a:lnTo>
                    <a:lnTo>
                      <a:pt x="114" y="16"/>
                    </a:lnTo>
                    <a:lnTo>
                      <a:pt x="114" y="12"/>
                    </a:lnTo>
                    <a:lnTo>
                      <a:pt x="112" y="10"/>
                    </a:lnTo>
                    <a:lnTo>
                      <a:pt x="110" y="10"/>
                    </a:lnTo>
                    <a:lnTo>
                      <a:pt x="106" y="10"/>
                    </a:lnTo>
                    <a:lnTo>
                      <a:pt x="106" y="10"/>
                    </a:lnTo>
                    <a:lnTo>
                      <a:pt x="100" y="12"/>
                    </a:lnTo>
                    <a:lnTo>
                      <a:pt x="96" y="12"/>
                    </a:lnTo>
                    <a:lnTo>
                      <a:pt x="96" y="12"/>
                    </a:lnTo>
                    <a:lnTo>
                      <a:pt x="92" y="8"/>
                    </a:lnTo>
                    <a:lnTo>
                      <a:pt x="90" y="2"/>
                    </a:lnTo>
                    <a:lnTo>
                      <a:pt x="90" y="2"/>
                    </a:lnTo>
                    <a:lnTo>
                      <a:pt x="88" y="0"/>
                    </a:lnTo>
                    <a:lnTo>
                      <a:pt x="86" y="0"/>
                    </a:lnTo>
                    <a:lnTo>
                      <a:pt x="82" y="0"/>
                    </a:lnTo>
                    <a:lnTo>
                      <a:pt x="82" y="0"/>
                    </a:lnTo>
                    <a:lnTo>
                      <a:pt x="74" y="8"/>
                    </a:lnTo>
                    <a:lnTo>
                      <a:pt x="74" y="8"/>
                    </a:lnTo>
                    <a:lnTo>
                      <a:pt x="70" y="10"/>
                    </a:lnTo>
                    <a:lnTo>
                      <a:pt x="68" y="10"/>
                    </a:lnTo>
                    <a:lnTo>
                      <a:pt x="68" y="10"/>
                    </a:lnTo>
                    <a:lnTo>
                      <a:pt x="64" y="8"/>
                    </a:lnTo>
                    <a:lnTo>
                      <a:pt x="58" y="6"/>
                    </a:lnTo>
                    <a:lnTo>
                      <a:pt x="58" y="6"/>
                    </a:lnTo>
                    <a:lnTo>
                      <a:pt x="56" y="8"/>
                    </a:lnTo>
                    <a:lnTo>
                      <a:pt x="54" y="8"/>
                    </a:lnTo>
                    <a:lnTo>
                      <a:pt x="52" y="10"/>
                    </a:lnTo>
                    <a:lnTo>
                      <a:pt x="52" y="10"/>
                    </a:lnTo>
                    <a:lnTo>
                      <a:pt x="52" y="22"/>
                    </a:lnTo>
                    <a:lnTo>
                      <a:pt x="52" y="22"/>
                    </a:lnTo>
                    <a:lnTo>
                      <a:pt x="56" y="34"/>
                    </a:lnTo>
                    <a:lnTo>
                      <a:pt x="60" y="44"/>
                    </a:lnTo>
                    <a:lnTo>
                      <a:pt x="60" y="52"/>
                    </a:lnTo>
                    <a:lnTo>
                      <a:pt x="60" y="52"/>
                    </a:lnTo>
                    <a:lnTo>
                      <a:pt x="48" y="56"/>
                    </a:lnTo>
                    <a:lnTo>
                      <a:pt x="38" y="62"/>
                    </a:lnTo>
                    <a:lnTo>
                      <a:pt x="28" y="70"/>
                    </a:lnTo>
                    <a:lnTo>
                      <a:pt x="18" y="80"/>
                    </a:lnTo>
                    <a:lnTo>
                      <a:pt x="10" y="90"/>
                    </a:lnTo>
                    <a:lnTo>
                      <a:pt x="4" y="102"/>
                    </a:lnTo>
                    <a:lnTo>
                      <a:pt x="0" y="114"/>
                    </a:lnTo>
                    <a:lnTo>
                      <a:pt x="0" y="126"/>
                    </a:lnTo>
                    <a:lnTo>
                      <a:pt x="0" y="132"/>
                    </a:lnTo>
                    <a:lnTo>
                      <a:pt x="0" y="154"/>
                    </a:lnTo>
                    <a:lnTo>
                      <a:pt x="0" y="154"/>
                    </a:lnTo>
                    <a:lnTo>
                      <a:pt x="0" y="166"/>
                    </a:lnTo>
                    <a:lnTo>
                      <a:pt x="4" y="178"/>
                    </a:lnTo>
                    <a:lnTo>
                      <a:pt x="8" y="186"/>
                    </a:lnTo>
                    <a:lnTo>
                      <a:pt x="16" y="196"/>
                    </a:lnTo>
                    <a:lnTo>
                      <a:pt x="24" y="202"/>
                    </a:lnTo>
                    <a:lnTo>
                      <a:pt x="34" y="208"/>
                    </a:lnTo>
                    <a:lnTo>
                      <a:pt x="44" y="212"/>
                    </a:lnTo>
                    <a:lnTo>
                      <a:pt x="56" y="212"/>
                    </a:lnTo>
                    <a:lnTo>
                      <a:pt x="98" y="212"/>
                    </a:lnTo>
                    <a:lnTo>
                      <a:pt x="98" y="212"/>
                    </a:lnTo>
                    <a:lnTo>
                      <a:pt x="110" y="212"/>
                    </a:lnTo>
                    <a:lnTo>
                      <a:pt x="122" y="208"/>
                    </a:lnTo>
                    <a:lnTo>
                      <a:pt x="134" y="202"/>
                    </a:lnTo>
                    <a:lnTo>
                      <a:pt x="144" y="196"/>
                    </a:lnTo>
                    <a:lnTo>
                      <a:pt x="154" y="186"/>
                    </a:lnTo>
                    <a:lnTo>
                      <a:pt x="162" y="178"/>
                    </a:lnTo>
                    <a:lnTo>
                      <a:pt x="166" y="166"/>
                    </a:lnTo>
                    <a:lnTo>
                      <a:pt x="168" y="154"/>
                    </a:lnTo>
                    <a:lnTo>
                      <a:pt x="168" y="128"/>
                    </a:lnTo>
                    <a:lnTo>
                      <a:pt x="168" y="126"/>
                    </a:lnTo>
                    <a:lnTo>
                      <a:pt x="168" y="126"/>
                    </a:lnTo>
                    <a:lnTo>
                      <a:pt x="166" y="114"/>
                    </a:lnTo>
                    <a:lnTo>
                      <a:pt x="164" y="104"/>
                    </a:lnTo>
                    <a:lnTo>
                      <a:pt x="158" y="92"/>
                    </a:lnTo>
                    <a:lnTo>
                      <a:pt x="150" y="82"/>
                    </a:lnTo>
                    <a:lnTo>
                      <a:pt x="142" y="72"/>
                    </a:lnTo>
                    <a:lnTo>
                      <a:pt x="132" y="64"/>
                    </a:lnTo>
                    <a:lnTo>
                      <a:pt x="122" y="58"/>
                    </a:lnTo>
                    <a:lnTo>
                      <a:pt x="112" y="54"/>
                    </a:lnTo>
                    <a:lnTo>
                      <a:pt x="112" y="54"/>
                    </a:lnTo>
                    <a:close/>
                    <a:moveTo>
                      <a:pt x="60" y="14"/>
                    </a:moveTo>
                    <a:lnTo>
                      <a:pt x="60" y="14"/>
                    </a:lnTo>
                    <a:lnTo>
                      <a:pt x="64" y="14"/>
                    </a:lnTo>
                    <a:lnTo>
                      <a:pt x="68" y="18"/>
                    </a:lnTo>
                    <a:lnTo>
                      <a:pt x="68" y="18"/>
                    </a:lnTo>
                    <a:lnTo>
                      <a:pt x="68" y="18"/>
                    </a:lnTo>
                    <a:lnTo>
                      <a:pt x="72" y="18"/>
                    </a:lnTo>
                    <a:lnTo>
                      <a:pt x="74" y="18"/>
                    </a:lnTo>
                    <a:lnTo>
                      <a:pt x="74" y="18"/>
                    </a:lnTo>
                    <a:lnTo>
                      <a:pt x="82" y="10"/>
                    </a:lnTo>
                    <a:lnTo>
                      <a:pt x="82" y="10"/>
                    </a:lnTo>
                    <a:lnTo>
                      <a:pt x="84" y="8"/>
                    </a:lnTo>
                    <a:lnTo>
                      <a:pt x="86" y="10"/>
                    </a:lnTo>
                    <a:lnTo>
                      <a:pt x="86" y="10"/>
                    </a:lnTo>
                    <a:lnTo>
                      <a:pt x="90" y="16"/>
                    </a:lnTo>
                    <a:lnTo>
                      <a:pt x="92" y="18"/>
                    </a:lnTo>
                    <a:lnTo>
                      <a:pt x="92" y="18"/>
                    </a:lnTo>
                    <a:lnTo>
                      <a:pt x="96" y="20"/>
                    </a:lnTo>
                    <a:lnTo>
                      <a:pt x="100" y="18"/>
                    </a:lnTo>
                    <a:lnTo>
                      <a:pt x="100" y="18"/>
                    </a:lnTo>
                    <a:lnTo>
                      <a:pt x="104" y="18"/>
                    </a:lnTo>
                    <a:lnTo>
                      <a:pt x="106" y="20"/>
                    </a:lnTo>
                    <a:lnTo>
                      <a:pt x="106" y="20"/>
                    </a:lnTo>
                    <a:lnTo>
                      <a:pt x="102" y="30"/>
                    </a:lnTo>
                    <a:lnTo>
                      <a:pt x="98" y="44"/>
                    </a:lnTo>
                    <a:lnTo>
                      <a:pt x="98" y="44"/>
                    </a:lnTo>
                    <a:lnTo>
                      <a:pt x="94" y="44"/>
                    </a:lnTo>
                    <a:lnTo>
                      <a:pt x="94" y="42"/>
                    </a:lnTo>
                    <a:lnTo>
                      <a:pt x="72" y="42"/>
                    </a:lnTo>
                    <a:lnTo>
                      <a:pt x="72" y="44"/>
                    </a:lnTo>
                    <a:lnTo>
                      <a:pt x="68" y="44"/>
                    </a:lnTo>
                    <a:lnTo>
                      <a:pt x="68" y="44"/>
                    </a:lnTo>
                    <a:lnTo>
                      <a:pt x="60" y="22"/>
                    </a:lnTo>
                    <a:lnTo>
                      <a:pt x="60" y="22"/>
                    </a:lnTo>
                    <a:lnTo>
                      <a:pt x="60" y="18"/>
                    </a:lnTo>
                    <a:lnTo>
                      <a:pt x="60" y="14"/>
                    </a:lnTo>
                    <a:lnTo>
                      <a:pt x="60" y="14"/>
                    </a:lnTo>
                    <a:close/>
                    <a:moveTo>
                      <a:pt x="158" y="128"/>
                    </a:moveTo>
                    <a:lnTo>
                      <a:pt x="158" y="152"/>
                    </a:lnTo>
                    <a:lnTo>
                      <a:pt x="158" y="152"/>
                    </a:lnTo>
                    <a:lnTo>
                      <a:pt x="158" y="162"/>
                    </a:lnTo>
                    <a:lnTo>
                      <a:pt x="152" y="172"/>
                    </a:lnTo>
                    <a:lnTo>
                      <a:pt x="146" y="182"/>
                    </a:lnTo>
                    <a:lnTo>
                      <a:pt x="138" y="188"/>
                    </a:lnTo>
                    <a:lnTo>
                      <a:pt x="128" y="196"/>
                    </a:lnTo>
                    <a:lnTo>
                      <a:pt x="118" y="200"/>
                    </a:lnTo>
                    <a:lnTo>
                      <a:pt x="106" y="202"/>
                    </a:lnTo>
                    <a:lnTo>
                      <a:pt x="96" y="204"/>
                    </a:lnTo>
                    <a:lnTo>
                      <a:pt x="60" y="204"/>
                    </a:lnTo>
                    <a:lnTo>
                      <a:pt x="60" y="204"/>
                    </a:lnTo>
                    <a:lnTo>
                      <a:pt x="48" y="202"/>
                    </a:lnTo>
                    <a:lnTo>
                      <a:pt x="40" y="200"/>
                    </a:lnTo>
                    <a:lnTo>
                      <a:pt x="30" y="196"/>
                    </a:lnTo>
                    <a:lnTo>
                      <a:pt x="24" y="188"/>
                    </a:lnTo>
                    <a:lnTo>
                      <a:pt x="16" y="182"/>
                    </a:lnTo>
                    <a:lnTo>
                      <a:pt x="12" y="172"/>
                    </a:lnTo>
                    <a:lnTo>
                      <a:pt x="10" y="162"/>
                    </a:lnTo>
                    <a:lnTo>
                      <a:pt x="8" y="152"/>
                    </a:lnTo>
                    <a:lnTo>
                      <a:pt x="8" y="132"/>
                    </a:lnTo>
                    <a:lnTo>
                      <a:pt x="8" y="128"/>
                    </a:lnTo>
                    <a:lnTo>
                      <a:pt x="8" y="128"/>
                    </a:lnTo>
                    <a:lnTo>
                      <a:pt x="10" y="114"/>
                    </a:lnTo>
                    <a:lnTo>
                      <a:pt x="14" y="102"/>
                    </a:lnTo>
                    <a:lnTo>
                      <a:pt x="22" y="92"/>
                    </a:lnTo>
                    <a:lnTo>
                      <a:pt x="30" y="82"/>
                    </a:lnTo>
                    <a:lnTo>
                      <a:pt x="40" y="72"/>
                    </a:lnTo>
                    <a:lnTo>
                      <a:pt x="50" y="66"/>
                    </a:lnTo>
                    <a:lnTo>
                      <a:pt x="62" y="62"/>
                    </a:lnTo>
                    <a:lnTo>
                      <a:pt x="72" y="60"/>
                    </a:lnTo>
                    <a:lnTo>
                      <a:pt x="96" y="60"/>
                    </a:lnTo>
                    <a:lnTo>
                      <a:pt x="96" y="60"/>
                    </a:lnTo>
                    <a:lnTo>
                      <a:pt x="106" y="62"/>
                    </a:lnTo>
                    <a:lnTo>
                      <a:pt x="118" y="66"/>
                    </a:lnTo>
                    <a:lnTo>
                      <a:pt x="128" y="72"/>
                    </a:lnTo>
                    <a:lnTo>
                      <a:pt x="138" y="80"/>
                    </a:lnTo>
                    <a:lnTo>
                      <a:pt x="146" y="92"/>
                    </a:lnTo>
                    <a:lnTo>
                      <a:pt x="152" y="102"/>
                    </a:lnTo>
                    <a:lnTo>
                      <a:pt x="158" y="114"/>
                    </a:lnTo>
                    <a:lnTo>
                      <a:pt x="158" y="128"/>
                    </a:lnTo>
                    <a:lnTo>
                      <a:pt x="15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5" name="Freeform 32"/>
              <p:cNvSpPr>
                <a:spLocks noEditPoints="1"/>
              </p:cNvSpPr>
              <p:nvPr/>
            </p:nvSpPr>
            <p:spPr bwMode="auto">
              <a:xfrm>
                <a:off x="1616075" y="2444750"/>
                <a:ext cx="82550" cy="152400"/>
              </a:xfrm>
              <a:custGeom>
                <a:avLst/>
                <a:gdLst>
                  <a:gd name="T0" fmla="*/ 30 w 52"/>
                  <a:gd name="T1" fmla="*/ 16 h 96"/>
                  <a:gd name="T2" fmla="*/ 34 w 52"/>
                  <a:gd name="T3" fmla="*/ 20 h 96"/>
                  <a:gd name="T4" fmla="*/ 50 w 52"/>
                  <a:gd name="T5" fmla="*/ 24 h 96"/>
                  <a:gd name="T6" fmla="*/ 48 w 52"/>
                  <a:gd name="T7" fmla="*/ 16 h 96"/>
                  <a:gd name="T8" fmla="*/ 44 w 52"/>
                  <a:gd name="T9" fmla="*/ 10 h 96"/>
                  <a:gd name="T10" fmla="*/ 30 w 52"/>
                  <a:gd name="T11" fmla="*/ 6 h 96"/>
                  <a:gd name="T12" fmla="*/ 22 w 52"/>
                  <a:gd name="T13" fmla="*/ 0 h 96"/>
                  <a:gd name="T14" fmla="*/ 22 w 52"/>
                  <a:gd name="T15" fmla="*/ 6 h 96"/>
                  <a:gd name="T16" fmla="*/ 8 w 52"/>
                  <a:gd name="T17" fmla="*/ 12 h 96"/>
                  <a:gd name="T18" fmla="*/ 4 w 52"/>
                  <a:gd name="T19" fmla="*/ 18 h 96"/>
                  <a:gd name="T20" fmla="*/ 2 w 52"/>
                  <a:gd name="T21" fmla="*/ 26 h 96"/>
                  <a:gd name="T22" fmla="*/ 8 w 52"/>
                  <a:gd name="T23" fmla="*/ 42 h 96"/>
                  <a:gd name="T24" fmla="*/ 14 w 52"/>
                  <a:gd name="T25" fmla="*/ 46 h 96"/>
                  <a:gd name="T26" fmla="*/ 22 w 52"/>
                  <a:gd name="T27" fmla="*/ 72 h 96"/>
                  <a:gd name="T28" fmla="*/ 18 w 52"/>
                  <a:gd name="T29" fmla="*/ 68 h 96"/>
                  <a:gd name="T30" fmla="*/ 14 w 52"/>
                  <a:gd name="T31" fmla="*/ 60 h 96"/>
                  <a:gd name="T32" fmla="*/ 0 w 52"/>
                  <a:gd name="T33" fmla="*/ 62 h 96"/>
                  <a:gd name="T34" fmla="*/ 8 w 52"/>
                  <a:gd name="T35" fmla="*/ 78 h 96"/>
                  <a:gd name="T36" fmla="*/ 14 w 52"/>
                  <a:gd name="T37" fmla="*/ 84 h 96"/>
                  <a:gd name="T38" fmla="*/ 22 w 52"/>
                  <a:gd name="T39" fmla="*/ 96 h 96"/>
                  <a:gd name="T40" fmla="*/ 30 w 52"/>
                  <a:gd name="T41" fmla="*/ 86 h 96"/>
                  <a:gd name="T42" fmla="*/ 40 w 52"/>
                  <a:gd name="T43" fmla="*/ 82 h 96"/>
                  <a:gd name="T44" fmla="*/ 46 w 52"/>
                  <a:gd name="T45" fmla="*/ 76 h 96"/>
                  <a:gd name="T46" fmla="*/ 52 w 52"/>
                  <a:gd name="T47" fmla="*/ 60 h 96"/>
                  <a:gd name="T48" fmla="*/ 52 w 52"/>
                  <a:gd name="T49" fmla="*/ 52 h 96"/>
                  <a:gd name="T50" fmla="*/ 48 w 52"/>
                  <a:gd name="T51" fmla="*/ 46 h 96"/>
                  <a:gd name="T52" fmla="*/ 30 w 52"/>
                  <a:gd name="T53" fmla="*/ 38 h 96"/>
                  <a:gd name="T54" fmla="*/ 22 w 52"/>
                  <a:gd name="T55" fmla="*/ 36 h 96"/>
                  <a:gd name="T56" fmla="*/ 18 w 52"/>
                  <a:gd name="T57" fmla="*/ 32 h 96"/>
                  <a:gd name="T58" fmla="*/ 16 w 52"/>
                  <a:gd name="T59" fmla="*/ 26 h 96"/>
                  <a:gd name="T60" fmla="*/ 18 w 52"/>
                  <a:gd name="T61" fmla="*/ 20 h 96"/>
                  <a:gd name="T62" fmla="*/ 22 w 52"/>
                  <a:gd name="T63" fmla="*/ 16 h 96"/>
                  <a:gd name="T64" fmla="*/ 36 w 52"/>
                  <a:gd name="T65" fmla="*/ 70 h 96"/>
                  <a:gd name="T66" fmla="*/ 34 w 52"/>
                  <a:gd name="T67" fmla="*/ 72 h 96"/>
                  <a:gd name="T68" fmla="*/ 30 w 52"/>
                  <a:gd name="T69" fmla="*/ 52 h 96"/>
                  <a:gd name="T70" fmla="*/ 38 w 52"/>
                  <a:gd name="T71" fmla="*/ 56 h 96"/>
                  <a:gd name="T72" fmla="*/ 40 w 52"/>
                  <a:gd name="T73" fmla="*/ 62 h 96"/>
                  <a:gd name="T74" fmla="*/ 38 w 52"/>
                  <a:gd name="T75" fmla="*/ 66 h 96"/>
                  <a:gd name="T76" fmla="*/ 36 w 52"/>
                  <a:gd name="T77" fmla="*/ 7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96">
                    <a:moveTo>
                      <a:pt x="30" y="38"/>
                    </a:moveTo>
                    <a:lnTo>
                      <a:pt x="30" y="16"/>
                    </a:lnTo>
                    <a:lnTo>
                      <a:pt x="30" y="16"/>
                    </a:lnTo>
                    <a:lnTo>
                      <a:pt x="34" y="20"/>
                    </a:lnTo>
                    <a:lnTo>
                      <a:pt x="36" y="26"/>
                    </a:lnTo>
                    <a:lnTo>
                      <a:pt x="50" y="24"/>
                    </a:lnTo>
                    <a:lnTo>
                      <a:pt x="50" y="24"/>
                    </a:lnTo>
                    <a:lnTo>
                      <a:pt x="48" y="16"/>
                    </a:lnTo>
                    <a:lnTo>
                      <a:pt x="44" y="10"/>
                    </a:lnTo>
                    <a:lnTo>
                      <a:pt x="44" y="10"/>
                    </a:lnTo>
                    <a:lnTo>
                      <a:pt x="38" y="8"/>
                    </a:lnTo>
                    <a:lnTo>
                      <a:pt x="30" y="6"/>
                    </a:lnTo>
                    <a:lnTo>
                      <a:pt x="30" y="0"/>
                    </a:lnTo>
                    <a:lnTo>
                      <a:pt x="22" y="0"/>
                    </a:lnTo>
                    <a:lnTo>
                      <a:pt x="22" y="6"/>
                    </a:lnTo>
                    <a:lnTo>
                      <a:pt x="22" y="6"/>
                    </a:lnTo>
                    <a:lnTo>
                      <a:pt x="14" y="8"/>
                    </a:lnTo>
                    <a:lnTo>
                      <a:pt x="8" y="12"/>
                    </a:lnTo>
                    <a:lnTo>
                      <a:pt x="8" y="12"/>
                    </a:lnTo>
                    <a:lnTo>
                      <a:pt x="4" y="18"/>
                    </a:lnTo>
                    <a:lnTo>
                      <a:pt x="2" y="26"/>
                    </a:lnTo>
                    <a:lnTo>
                      <a:pt x="2" y="26"/>
                    </a:lnTo>
                    <a:lnTo>
                      <a:pt x="4" y="34"/>
                    </a:lnTo>
                    <a:lnTo>
                      <a:pt x="8" y="42"/>
                    </a:lnTo>
                    <a:lnTo>
                      <a:pt x="8" y="42"/>
                    </a:lnTo>
                    <a:lnTo>
                      <a:pt x="14" y="46"/>
                    </a:lnTo>
                    <a:lnTo>
                      <a:pt x="22" y="50"/>
                    </a:lnTo>
                    <a:lnTo>
                      <a:pt x="22" y="72"/>
                    </a:lnTo>
                    <a:lnTo>
                      <a:pt x="22" y="72"/>
                    </a:lnTo>
                    <a:lnTo>
                      <a:pt x="18" y="68"/>
                    </a:lnTo>
                    <a:lnTo>
                      <a:pt x="18" y="68"/>
                    </a:lnTo>
                    <a:lnTo>
                      <a:pt x="14" y="60"/>
                    </a:lnTo>
                    <a:lnTo>
                      <a:pt x="0" y="62"/>
                    </a:lnTo>
                    <a:lnTo>
                      <a:pt x="0" y="62"/>
                    </a:lnTo>
                    <a:lnTo>
                      <a:pt x="4" y="72"/>
                    </a:lnTo>
                    <a:lnTo>
                      <a:pt x="8" y="78"/>
                    </a:lnTo>
                    <a:lnTo>
                      <a:pt x="8" y="78"/>
                    </a:lnTo>
                    <a:lnTo>
                      <a:pt x="14" y="84"/>
                    </a:lnTo>
                    <a:lnTo>
                      <a:pt x="22" y="86"/>
                    </a:lnTo>
                    <a:lnTo>
                      <a:pt x="22" y="96"/>
                    </a:lnTo>
                    <a:lnTo>
                      <a:pt x="30" y="96"/>
                    </a:lnTo>
                    <a:lnTo>
                      <a:pt x="30" y="86"/>
                    </a:lnTo>
                    <a:lnTo>
                      <a:pt x="30" y="86"/>
                    </a:lnTo>
                    <a:lnTo>
                      <a:pt x="40" y="82"/>
                    </a:lnTo>
                    <a:lnTo>
                      <a:pt x="46" y="76"/>
                    </a:lnTo>
                    <a:lnTo>
                      <a:pt x="46" y="76"/>
                    </a:lnTo>
                    <a:lnTo>
                      <a:pt x="50" y="70"/>
                    </a:lnTo>
                    <a:lnTo>
                      <a:pt x="52" y="60"/>
                    </a:lnTo>
                    <a:lnTo>
                      <a:pt x="52" y="60"/>
                    </a:lnTo>
                    <a:lnTo>
                      <a:pt x="52" y="52"/>
                    </a:lnTo>
                    <a:lnTo>
                      <a:pt x="48" y="46"/>
                    </a:lnTo>
                    <a:lnTo>
                      <a:pt x="48" y="46"/>
                    </a:lnTo>
                    <a:lnTo>
                      <a:pt x="42" y="42"/>
                    </a:lnTo>
                    <a:lnTo>
                      <a:pt x="30" y="38"/>
                    </a:lnTo>
                    <a:lnTo>
                      <a:pt x="30" y="38"/>
                    </a:lnTo>
                    <a:close/>
                    <a:moveTo>
                      <a:pt x="22" y="36"/>
                    </a:moveTo>
                    <a:lnTo>
                      <a:pt x="22" y="36"/>
                    </a:lnTo>
                    <a:lnTo>
                      <a:pt x="18" y="32"/>
                    </a:lnTo>
                    <a:lnTo>
                      <a:pt x="18" y="32"/>
                    </a:lnTo>
                    <a:lnTo>
                      <a:pt x="16" y="26"/>
                    </a:lnTo>
                    <a:lnTo>
                      <a:pt x="16" y="26"/>
                    </a:lnTo>
                    <a:lnTo>
                      <a:pt x="18" y="20"/>
                    </a:lnTo>
                    <a:lnTo>
                      <a:pt x="18" y="20"/>
                    </a:lnTo>
                    <a:lnTo>
                      <a:pt x="22" y="16"/>
                    </a:lnTo>
                    <a:lnTo>
                      <a:pt x="22" y="36"/>
                    </a:lnTo>
                    <a:close/>
                    <a:moveTo>
                      <a:pt x="36" y="70"/>
                    </a:moveTo>
                    <a:lnTo>
                      <a:pt x="36" y="70"/>
                    </a:lnTo>
                    <a:lnTo>
                      <a:pt x="34" y="72"/>
                    </a:lnTo>
                    <a:lnTo>
                      <a:pt x="30" y="74"/>
                    </a:lnTo>
                    <a:lnTo>
                      <a:pt x="30" y="52"/>
                    </a:lnTo>
                    <a:lnTo>
                      <a:pt x="30" y="52"/>
                    </a:lnTo>
                    <a:lnTo>
                      <a:pt x="38" y="56"/>
                    </a:lnTo>
                    <a:lnTo>
                      <a:pt x="38" y="56"/>
                    </a:lnTo>
                    <a:lnTo>
                      <a:pt x="40" y="62"/>
                    </a:lnTo>
                    <a:lnTo>
                      <a:pt x="40" y="62"/>
                    </a:lnTo>
                    <a:lnTo>
                      <a:pt x="38" y="66"/>
                    </a:lnTo>
                    <a:lnTo>
                      <a:pt x="36" y="70"/>
                    </a:lnTo>
                    <a:lnTo>
                      <a:pt x="36"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29" name="Group 228"/>
            <p:cNvGrpSpPr>
              <a:grpSpLocks noChangeAspect="1"/>
            </p:cNvGrpSpPr>
            <p:nvPr/>
          </p:nvGrpSpPr>
          <p:grpSpPr>
            <a:xfrm>
              <a:off x="7072611" y="5410101"/>
              <a:ext cx="137160" cy="138813"/>
              <a:chOff x="2022475" y="2346325"/>
              <a:chExt cx="263525" cy="266700"/>
            </a:xfrm>
            <a:solidFill>
              <a:schemeClr val="bg1"/>
            </a:solidFill>
          </p:grpSpPr>
          <p:sp>
            <p:nvSpPr>
              <p:cNvPr id="306" name="Freeform 33"/>
              <p:cNvSpPr>
                <a:spLocks/>
              </p:cNvSpPr>
              <p:nvPr/>
            </p:nvSpPr>
            <p:spPr bwMode="auto">
              <a:xfrm>
                <a:off x="2266950" y="2397125"/>
                <a:ext cx="19050" cy="22225"/>
              </a:xfrm>
              <a:custGeom>
                <a:avLst/>
                <a:gdLst>
                  <a:gd name="T0" fmla="*/ 2 w 12"/>
                  <a:gd name="T1" fmla="*/ 0 h 14"/>
                  <a:gd name="T2" fmla="*/ 0 w 12"/>
                  <a:gd name="T3" fmla="*/ 0 h 14"/>
                  <a:gd name="T4" fmla="*/ 0 w 12"/>
                  <a:gd name="T5" fmla="*/ 14 h 14"/>
                  <a:gd name="T6" fmla="*/ 12 w 12"/>
                  <a:gd name="T7" fmla="*/ 14 h 14"/>
                  <a:gd name="T8" fmla="*/ 12 w 12"/>
                  <a:gd name="T9" fmla="*/ 10 h 14"/>
                  <a:gd name="T10" fmla="*/ 12 w 12"/>
                  <a:gd name="T11" fmla="*/ 10 h 14"/>
                  <a:gd name="T12" fmla="*/ 12 w 12"/>
                  <a:gd name="T13" fmla="*/ 6 h 14"/>
                  <a:gd name="T14" fmla="*/ 10 w 12"/>
                  <a:gd name="T15" fmla="*/ 2 h 14"/>
                  <a:gd name="T16" fmla="*/ 6 w 12"/>
                  <a:gd name="T17" fmla="*/ 0 h 14"/>
                  <a:gd name="T18" fmla="*/ 2 w 12"/>
                  <a:gd name="T19" fmla="*/ 0 h 14"/>
                  <a:gd name="T20" fmla="*/ 2 w 12"/>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4">
                    <a:moveTo>
                      <a:pt x="2" y="0"/>
                    </a:moveTo>
                    <a:lnTo>
                      <a:pt x="0" y="0"/>
                    </a:lnTo>
                    <a:lnTo>
                      <a:pt x="0" y="14"/>
                    </a:lnTo>
                    <a:lnTo>
                      <a:pt x="12" y="14"/>
                    </a:lnTo>
                    <a:lnTo>
                      <a:pt x="12" y="10"/>
                    </a:lnTo>
                    <a:lnTo>
                      <a:pt x="12" y="10"/>
                    </a:lnTo>
                    <a:lnTo>
                      <a:pt x="12" y="6"/>
                    </a:lnTo>
                    <a:lnTo>
                      <a:pt x="10" y="2"/>
                    </a:lnTo>
                    <a:lnTo>
                      <a:pt x="6"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7" name="Freeform 34"/>
              <p:cNvSpPr>
                <a:spLocks/>
              </p:cNvSpPr>
              <p:nvPr/>
            </p:nvSpPr>
            <p:spPr bwMode="auto">
              <a:xfrm>
                <a:off x="2022475" y="2397125"/>
                <a:ext cx="22225" cy="22225"/>
              </a:xfrm>
              <a:custGeom>
                <a:avLst/>
                <a:gdLst>
                  <a:gd name="T0" fmla="*/ 14 w 14"/>
                  <a:gd name="T1" fmla="*/ 0 h 14"/>
                  <a:gd name="T2" fmla="*/ 12 w 14"/>
                  <a:gd name="T3" fmla="*/ 0 h 14"/>
                  <a:gd name="T4" fmla="*/ 12 w 14"/>
                  <a:gd name="T5" fmla="*/ 0 h 14"/>
                  <a:gd name="T6" fmla="*/ 6 w 14"/>
                  <a:gd name="T7" fmla="*/ 0 h 14"/>
                  <a:gd name="T8" fmla="*/ 2 w 14"/>
                  <a:gd name="T9" fmla="*/ 2 h 14"/>
                  <a:gd name="T10" fmla="*/ 0 w 14"/>
                  <a:gd name="T11" fmla="*/ 6 h 14"/>
                  <a:gd name="T12" fmla="*/ 0 w 14"/>
                  <a:gd name="T13" fmla="*/ 10 h 14"/>
                  <a:gd name="T14" fmla="*/ 0 w 14"/>
                  <a:gd name="T15" fmla="*/ 14 h 14"/>
                  <a:gd name="T16" fmla="*/ 14 w 14"/>
                  <a:gd name="T17" fmla="*/ 14 h 14"/>
                  <a:gd name="T18" fmla="*/ 14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4" y="0"/>
                    </a:moveTo>
                    <a:lnTo>
                      <a:pt x="12" y="0"/>
                    </a:lnTo>
                    <a:lnTo>
                      <a:pt x="12" y="0"/>
                    </a:lnTo>
                    <a:lnTo>
                      <a:pt x="6" y="0"/>
                    </a:lnTo>
                    <a:lnTo>
                      <a:pt x="2" y="2"/>
                    </a:lnTo>
                    <a:lnTo>
                      <a:pt x="0" y="6"/>
                    </a:lnTo>
                    <a:lnTo>
                      <a:pt x="0" y="10"/>
                    </a:lnTo>
                    <a:lnTo>
                      <a:pt x="0" y="14"/>
                    </a:lnTo>
                    <a:lnTo>
                      <a:pt x="14" y="14"/>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8" name="Freeform 35"/>
              <p:cNvSpPr>
                <a:spLocks/>
              </p:cNvSpPr>
              <p:nvPr/>
            </p:nvSpPr>
            <p:spPr bwMode="auto">
              <a:xfrm>
                <a:off x="2266950" y="2587625"/>
                <a:ext cx="19050" cy="25400"/>
              </a:xfrm>
              <a:custGeom>
                <a:avLst/>
                <a:gdLst>
                  <a:gd name="T0" fmla="*/ 0 w 12"/>
                  <a:gd name="T1" fmla="*/ 16 h 16"/>
                  <a:gd name="T2" fmla="*/ 2 w 12"/>
                  <a:gd name="T3" fmla="*/ 16 h 16"/>
                  <a:gd name="T4" fmla="*/ 2 w 12"/>
                  <a:gd name="T5" fmla="*/ 16 h 16"/>
                  <a:gd name="T6" fmla="*/ 6 w 12"/>
                  <a:gd name="T7" fmla="*/ 14 h 16"/>
                  <a:gd name="T8" fmla="*/ 10 w 12"/>
                  <a:gd name="T9" fmla="*/ 12 h 16"/>
                  <a:gd name="T10" fmla="*/ 12 w 12"/>
                  <a:gd name="T11" fmla="*/ 8 h 16"/>
                  <a:gd name="T12" fmla="*/ 12 w 12"/>
                  <a:gd name="T13" fmla="*/ 4 h 16"/>
                  <a:gd name="T14" fmla="*/ 12 w 12"/>
                  <a:gd name="T15" fmla="*/ 0 h 16"/>
                  <a:gd name="T16" fmla="*/ 0 w 12"/>
                  <a:gd name="T17" fmla="*/ 0 h 16"/>
                  <a:gd name="T18" fmla="*/ 0 w 1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6">
                    <a:moveTo>
                      <a:pt x="0" y="16"/>
                    </a:moveTo>
                    <a:lnTo>
                      <a:pt x="2" y="16"/>
                    </a:lnTo>
                    <a:lnTo>
                      <a:pt x="2" y="16"/>
                    </a:lnTo>
                    <a:lnTo>
                      <a:pt x="6" y="14"/>
                    </a:lnTo>
                    <a:lnTo>
                      <a:pt x="10" y="12"/>
                    </a:lnTo>
                    <a:lnTo>
                      <a:pt x="12" y="8"/>
                    </a:lnTo>
                    <a:lnTo>
                      <a:pt x="12" y="4"/>
                    </a:lnTo>
                    <a:lnTo>
                      <a:pt x="12" y="0"/>
                    </a:lnTo>
                    <a:lnTo>
                      <a:pt x="0"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9" name="Freeform 36"/>
              <p:cNvSpPr>
                <a:spLocks/>
              </p:cNvSpPr>
              <p:nvPr/>
            </p:nvSpPr>
            <p:spPr bwMode="auto">
              <a:xfrm>
                <a:off x="2022475" y="2587625"/>
                <a:ext cx="22225" cy="25400"/>
              </a:xfrm>
              <a:custGeom>
                <a:avLst/>
                <a:gdLst>
                  <a:gd name="T0" fmla="*/ 0 w 14"/>
                  <a:gd name="T1" fmla="*/ 4 h 16"/>
                  <a:gd name="T2" fmla="*/ 0 w 14"/>
                  <a:gd name="T3" fmla="*/ 4 h 16"/>
                  <a:gd name="T4" fmla="*/ 0 w 14"/>
                  <a:gd name="T5" fmla="*/ 8 h 16"/>
                  <a:gd name="T6" fmla="*/ 2 w 14"/>
                  <a:gd name="T7" fmla="*/ 12 h 16"/>
                  <a:gd name="T8" fmla="*/ 6 w 14"/>
                  <a:gd name="T9" fmla="*/ 14 h 16"/>
                  <a:gd name="T10" fmla="*/ 12 w 14"/>
                  <a:gd name="T11" fmla="*/ 16 h 16"/>
                  <a:gd name="T12" fmla="*/ 14 w 14"/>
                  <a:gd name="T13" fmla="*/ 16 h 16"/>
                  <a:gd name="T14" fmla="*/ 14 w 14"/>
                  <a:gd name="T15" fmla="*/ 0 h 16"/>
                  <a:gd name="T16" fmla="*/ 0 w 14"/>
                  <a:gd name="T17" fmla="*/ 0 h 16"/>
                  <a:gd name="T18" fmla="*/ 0 w 14"/>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6">
                    <a:moveTo>
                      <a:pt x="0" y="4"/>
                    </a:moveTo>
                    <a:lnTo>
                      <a:pt x="0" y="4"/>
                    </a:lnTo>
                    <a:lnTo>
                      <a:pt x="0" y="8"/>
                    </a:lnTo>
                    <a:lnTo>
                      <a:pt x="2" y="12"/>
                    </a:lnTo>
                    <a:lnTo>
                      <a:pt x="6" y="14"/>
                    </a:lnTo>
                    <a:lnTo>
                      <a:pt x="12" y="16"/>
                    </a:lnTo>
                    <a:lnTo>
                      <a:pt x="14" y="16"/>
                    </a:lnTo>
                    <a:lnTo>
                      <a:pt x="14" y="0"/>
                    </a:lnTo>
                    <a:lnTo>
                      <a:pt x="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0" name="Freeform 37"/>
              <p:cNvSpPr>
                <a:spLocks noEditPoints="1"/>
              </p:cNvSpPr>
              <p:nvPr/>
            </p:nvSpPr>
            <p:spPr bwMode="auto">
              <a:xfrm>
                <a:off x="2022475" y="2397125"/>
                <a:ext cx="263525" cy="215900"/>
              </a:xfrm>
              <a:custGeom>
                <a:avLst/>
                <a:gdLst>
                  <a:gd name="T0" fmla="*/ 150 w 166"/>
                  <a:gd name="T1" fmla="*/ 0 h 136"/>
                  <a:gd name="T2" fmla="*/ 18 w 166"/>
                  <a:gd name="T3" fmla="*/ 0 h 136"/>
                  <a:gd name="T4" fmla="*/ 18 w 166"/>
                  <a:gd name="T5" fmla="*/ 18 h 136"/>
                  <a:gd name="T6" fmla="*/ 0 w 166"/>
                  <a:gd name="T7" fmla="*/ 18 h 136"/>
                  <a:gd name="T8" fmla="*/ 0 w 166"/>
                  <a:gd name="T9" fmla="*/ 116 h 136"/>
                  <a:gd name="T10" fmla="*/ 18 w 166"/>
                  <a:gd name="T11" fmla="*/ 116 h 136"/>
                  <a:gd name="T12" fmla="*/ 18 w 166"/>
                  <a:gd name="T13" fmla="*/ 136 h 136"/>
                  <a:gd name="T14" fmla="*/ 150 w 166"/>
                  <a:gd name="T15" fmla="*/ 136 h 136"/>
                  <a:gd name="T16" fmla="*/ 150 w 166"/>
                  <a:gd name="T17" fmla="*/ 116 h 136"/>
                  <a:gd name="T18" fmla="*/ 166 w 166"/>
                  <a:gd name="T19" fmla="*/ 116 h 136"/>
                  <a:gd name="T20" fmla="*/ 166 w 166"/>
                  <a:gd name="T21" fmla="*/ 18 h 136"/>
                  <a:gd name="T22" fmla="*/ 150 w 166"/>
                  <a:gd name="T23" fmla="*/ 18 h 136"/>
                  <a:gd name="T24" fmla="*/ 150 w 166"/>
                  <a:gd name="T25" fmla="*/ 0 h 136"/>
                  <a:gd name="T26" fmla="*/ 122 w 166"/>
                  <a:gd name="T27" fmla="*/ 80 h 136"/>
                  <a:gd name="T28" fmla="*/ 96 w 166"/>
                  <a:gd name="T29" fmla="*/ 80 h 136"/>
                  <a:gd name="T30" fmla="*/ 96 w 166"/>
                  <a:gd name="T31" fmla="*/ 104 h 136"/>
                  <a:gd name="T32" fmla="*/ 70 w 166"/>
                  <a:gd name="T33" fmla="*/ 104 h 136"/>
                  <a:gd name="T34" fmla="*/ 70 w 166"/>
                  <a:gd name="T35" fmla="*/ 80 h 136"/>
                  <a:gd name="T36" fmla="*/ 46 w 166"/>
                  <a:gd name="T37" fmla="*/ 80 h 136"/>
                  <a:gd name="T38" fmla="*/ 46 w 166"/>
                  <a:gd name="T39" fmla="*/ 54 h 136"/>
                  <a:gd name="T40" fmla="*/ 70 w 166"/>
                  <a:gd name="T41" fmla="*/ 54 h 136"/>
                  <a:gd name="T42" fmla="*/ 70 w 166"/>
                  <a:gd name="T43" fmla="*/ 28 h 136"/>
                  <a:gd name="T44" fmla="*/ 96 w 166"/>
                  <a:gd name="T45" fmla="*/ 28 h 136"/>
                  <a:gd name="T46" fmla="*/ 96 w 166"/>
                  <a:gd name="T47" fmla="*/ 54 h 136"/>
                  <a:gd name="T48" fmla="*/ 122 w 166"/>
                  <a:gd name="T49" fmla="*/ 54 h 136"/>
                  <a:gd name="T50" fmla="*/ 122 w 166"/>
                  <a:gd name="T51" fmla="*/ 8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136">
                    <a:moveTo>
                      <a:pt x="150" y="0"/>
                    </a:moveTo>
                    <a:lnTo>
                      <a:pt x="18" y="0"/>
                    </a:lnTo>
                    <a:lnTo>
                      <a:pt x="18" y="18"/>
                    </a:lnTo>
                    <a:lnTo>
                      <a:pt x="0" y="18"/>
                    </a:lnTo>
                    <a:lnTo>
                      <a:pt x="0" y="116"/>
                    </a:lnTo>
                    <a:lnTo>
                      <a:pt x="18" y="116"/>
                    </a:lnTo>
                    <a:lnTo>
                      <a:pt x="18" y="136"/>
                    </a:lnTo>
                    <a:lnTo>
                      <a:pt x="150" y="136"/>
                    </a:lnTo>
                    <a:lnTo>
                      <a:pt x="150" y="116"/>
                    </a:lnTo>
                    <a:lnTo>
                      <a:pt x="166" y="116"/>
                    </a:lnTo>
                    <a:lnTo>
                      <a:pt x="166" y="18"/>
                    </a:lnTo>
                    <a:lnTo>
                      <a:pt x="150" y="18"/>
                    </a:lnTo>
                    <a:lnTo>
                      <a:pt x="150" y="0"/>
                    </a:lnTo>
                    <a:close/>
                    <a:moveTo>
                      <a:pt x="122" y="80"/>
                    </a:moveTo>
                    <a:lnTo>
                      <a:pt x="96" y="80"/>
                    </a:lnTo>
                    <a:lnTo>
                      <a:pt x="96" y="104"/>
                    </a:lnTo>
                    <a:lnTo>
                      <a:pt x="70" y="104"/>
                    </a:lnTo>
                    <a:lnTo>
                      <a:pt x="70" y="80"/>
                    </a:lnTo>
                    <a:lnTo>
                      <a:pt x="46" y="80"/>
                    </a:lnTo>
                    <a:lnTo>
                      <a:pt x="46" y="54"/>
                    </a:lnTo>
                    <a:lnTo>
                      <a:pt x="70" y="54"/>
                    </a:lnTo>
                    <a:lnTo>
                      <a:pt x="70" y="28"/>
                    </a:lnTo>
                    <a:lnTo>
                      <a:pt x="96" y="28"/>
                    </a:lnTo>
                    <a:lnTo>
                      <a:pt x="96" y="54"/>
                    </a:lnTo>
                    <a:lnTo>
                      <a:pt x="122" y="54"/>
                    </a:lnTo>
                    <a:lnTo>
                      <a:pt x="122"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1" name="Freeform 38"/>
              <p:cNvSpPr>
                <a:spLocks/>
              </p:cNvSpPr>
              <p:nvPr/>
            </p:nvSpPr>
            <p:spPr bwMode="auto">
              <a:xfrm>
                <a:off x="2101850" y="2346325"/>
                <a:ext cx="104775" cy="41275"/>
              </a:xfrm>
              <a:custGeom>
                <a:avLst/>
                <a:gdLst>
                  <a:gd name="T0" fmla="*/ 12 w 66"/>
                  <a:gd name="T1" fmla="*/ 12 h 26"/>
                  <a:gd name="T2" fmla="*/ 56 w 66"/>
                  <a:gd name="T3" fmla="*/ 12 h 26"/>
                  <a:gd name="T4" fmla="*/ 56 w 66"/>
                  <a:gd name="T5" fmla="*/ 26 h 26"/>
                  <a:gd name="T6" fmla="*/ 66 w 66"/>
                  <a:gd name="T7" fmla="*/ 26 h 26"/>
                  <a:gd name="T8" fmla="*/ 66 w 66"/>
                  <a:gd name="T9" fmla="*/ 6 h 26"/>
                  <a:gd name="T10" fmla="*/ 66 w 66"/>
                  <a:gd name="T11" fmla="*/ 6 h 26"/>
                  <a:gd name="T12" fmla="*/ 66 w 66"/>
                  <a:gd name="T13" fmla="*/ 2 h 26"/>
                  <a:gd name="T14" fmla="*/ 60 w 66"/>
                  <a:gd name="T15" fmla="*/ 0 h 26"/>
                  <a:gd name="T16" fmla="*/ 6 w 66"/>
                  <a:gd name="T17" fmla="*/ 0 h 26"/>
                  <a:gd name="T18" fmla="*/ 6 w 66"/>
                  <a:gd name="T19" fmla="*/ 0 h 26"/>
                  <a:gd name="T20" fmla="*/ 2 w 66"/>
                  <a:gd name="T21" fmla="*/ 2 h 26"/>
                  <a:gd name="T22" fmla="*/ 0 w 66"/>
                  <a:gd name="T23" fmla="*/ 6 h 26"/>
                  <a:gd name="T24" fmla="*/ 0 w 66"/>
                  <a:gd name="T25" fmla="*/ 26 h 26"/>
                  <a:gd name="T26" fmla="*/ 12 w 66"/>
                  <a:gd name="T27" fmla="*/ 26 h 26"/>
                  <a:gd name="T28" fmla="*/ 12 w 66"/>
                  <a:gd name="T2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26">
                    <a:moveTo>
                      <a:pt x="12" y="12"/>
                    </a:moveTo>
                    <a:lnTo>
                      <a:pt x="56" y="12"/>
                    </a:lnTo>
                    <a:lnTo>
                      <a:pt x="56" y="26"/>
                    </a:lnTo>
                    <a:lnTo>
                      <a:pt x="66" y="26"/>
                    </a:lnTo>
                    <a:lnTo>
                      <a:pt x="66" y="6"/>
                    </a:lnTo>
                    <a:lnTo>
                      <a:pt x="66" y="6"/>
                    </a:lnTo>
                    <a:lnTo>
                      <a:pt x="66" y="2"/>
                    </a:lnTo>
                    <a:lnTo>
                      <a:pt x="60" y="0"/>
                    </a:lnTo>
                    <a:lnTo>
                      <a:pt x="6" y="0"/>
                    </a:lnTo>
                    <a:lnTo>
                      <a:pt x="6" y="0"/>
                    </a:lnTo>
                    <a:lnTo>
                      <a:pt x="2" y="2"/>
                    </a:lnTo>
                    <a:lnTo>
                      <a:pt x="0" y="6"/>
                    </a:lnTo>
                    <a:lnTo>
                      <a:pt x="0" y="26"/>
                    </a:lnTo>
                    <a:lnTo>
                      <a:pt x="12" y="26"/>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2" name="Rectangle 39"/>
              <p:cNvSpPr>
                <a:spLocks noChangeArrowheads="1"/>
              </p:cNvSpPr>
              <p:nvPr/>
            </p:nvSpPr>
            <p:spPr bwMode="auto">
              <a:xfrm>
                <a:off x="2051050" y="2378075"/>
                <a:ext cx="2857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3" name="Rectangle 40"/>
              <p:cNvSpPr>
                <a:spLocks noChangeArrowheads="1"/>
              </p:cNvSpPr>
              <p:nvPr/>
            </p:nvSpPr>
            <p:spPr bwMode="auto">
              <a:xfrm>
                <a:off x="2228850" y="2378075"/>
                <a:ext cx="2857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30" name="Freeform 41"/>
            <p:cNvSpPr>
              <a:spLocks noChangeAspect="1"/>
            </p:cNvSpPr>
            <p:nvPr/>
          </p:nvSpPr>
          <p:spPr bwMode="auto">
            <a:xfrm>
              <a:off x="7320304" y="5410927"/>
              <a:ext cx="94211" cy="137160"/>
            </a:xfrm>
            <a:custGeom>
              <a:avLst/>
              <a:gdLst>
                <a:gd name="T0" fmla="*/ 136 w 136"/>
                <a:gd name="T1" fmla="*/ 82 h 198"/>
                <a:gd name="T2" fmla="*/ 126 w 136"/>
                <a:gd name="T3" fmla="*/ 2 h 198"/>
                <a:gd name="T4" fmla="*/ 66 w 136"/>
                <a:gd name="T5" fmla="*/ 0 h 198"/>
                <a:gd name="T6" fmla="*/ 10 w 136"/>
                <a:gd name="T7" fmla="*/ 2 h 198"/>
                <a:gd name="T8" fmla="*/ 0 w 136"/>
                <a:gd name="T9" fmla="*/ 82 h 198"/>
                <a:gd name="T10" fmla="*/ 0 w 136"/>
                <a:gd name="T11" fmla="*/ 90 h 198"/>
                <a:gd name="T12" fmla="*/ 10 w 136"/>
                <a:gd name="T13" fmla="*/ 96 h 198"/>
                <a:gd name="T14" fmla="*/ 12 w 136"/>
                <a:gd name="T15" fmla="*/ 96 h 198"/>
                <a:gd name="T16" fmla="*/ 60 w 136"/>
                <a:gd name="T17" fmla="*/ 98 h 198"/>
                <a:gd name="T18" fmla="*/ 60 w 136"/>
                <a:gd name="T19" fmla="*/ 110 h 198"/>
                <a:gd name="T20" fmla="*/ 56 w 136"/>
                <a:gd name="T21" fmla="*/ 124 h 198"/>
                <a:gd name="T22" fmla="*/ 44 w 136"/>
                <a:gd name="T23" fmla="*/ 130 h 198"/>
                <a:gd name="T24" fmla="*/ 26 w 136"/>
                <a:gd name="T25" fmla="*/ 148 h 198"/>
                <a:gd name="T26" fmla="*/ 24 w 136"/>
                <a:gd name="T27" fmla="*/ 160 h 198"/>
                <a:gd name="T28" fmla="*/ 26 w 136"/>
                <a:gd name="T29" fmla="*/ 168 h 198"/>
                <a:gd name="T30" fmla="*/ 32 w 136"/>
                <a:gd name="T31" fmla="*/ 180 h 198"/>
                <a:gd name="T32" fmla="*/ 44 w 136"/>
                <a:gd name="T33" fmla="*/ 190 h 198"/>
                <a:gd name="T34" fmla="*/ 58 w 136"/>
                <a:gd name="T35" fmla="*/ 196 h 198"/>
                <a:gd name="T36" fmla="*/ 66 w 136"/>
                <a:gd name="T37" fmla="*/ 198 h 198"/>
                <a:gd name="T38" fmla="*/ 84 w 136"/>
                <a:gd name="T39" fmla="*/ 194 h 198"/>
                <a:gd name="T40" fmla="*/ 96 w 136"/>
                <a:gd name="T41" fmla="*/ 186 h 198"/>
                <a:gd name="T42" fmla="*/ 106 w 136"/>
                <a:gd name="T43" fmla="*/ 174 h 198"/>
                <a:gd name="T44" fmla="*/ 110 w 136"/>
                <a:gd name="T45" fmla="*/ 160 h 198"/>
                <a:gd name="T46" fmla="*/ 108 w 136"/>
                <a:gd name="T47" fmla="*/ 154 h 198"/>
                <a:gd name="T48" fmla="*/ 100 w 136"/>
                <a:gd name="T49" fmla="*/ 138 h 198"/>
                <a:gd name="T50" fmla="*/ 78 w 136"/>
                <a:gd name="T51" fmla="*/ 124 h 198"/>
                <a:gd name="T52" fmla="*/ 76 w 136"/>
                <a:gd name="T53" fmla="*/ 114 h 198"/>
                <a:gd name="T54" fmla="*/ 74 w 136"/>
                <a:gd name="T55" fmla="*/ 98 h 198"/>
                <a:gd name="T56" fmla="*/ 126 w 136"/>
                <a:gd name="T57" fmla="*/ 96 h 198"/>
                <a:gd name="T58" fmla="*/ 130 w 136"/>
                <a:gd name="T59" fmla="*/ 94 h 198"/>
                <a:gd name="T60" fmla="*/ 136 w 136"/>
                <a:gd name="T61" fmla="*/ 88 h 198"/>
                <a:gd name="T62" fmla="*/ 136 w 136"/>
                <a:gd name="T63" fmla="*/ 8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98">
                  <a:moveTo>
                    <a:pt x="136" y="82"/>
                  </a:moveTo>
                  <a:lnTo>
                    <a:pt x="136" y="82"/>
                  </a:lnTo>
                  <a:lnTo>
                    <a:pt x="126" y="2"/>
                  </a:lnTo>
                  <a:lnTo>
                    <a:pt x="126" y="2"/>
                  </a:lnTo>
                  <a:lnTo>
                    <a:pt x="66" y="0"/>
                  </a:lnTo>
                  <a:lnTo>
                    <a:pt x="66" y="0"/>
                  </a:lnTo>
                  <a:lnTo>
                    <a:pt x="10" y="2"/>
                  </a:lnTo>
                  <a:lnTo>
                    <a:pt x="10" y="2"/>
                  </a:lnTo>
                  <a:lnTo>
                    <a:pt x="0" y="82"/>
                  </a:lnTo>
                  <a:lnTo>
                    <a:pt x="0" y="82"/>
                  </a:lnTo>
                  <a:lnTo>
                    <a:pt x="0" y="88"/>
                  </a:lnTo>
                  <a:lnTo>
                    <a:pt x="0" y="90"/>
                  </a:lnTo>
                  <a:lnTo>
                    <a:pt x="4" y="94"/>
                  </a:lnTo>
                  <a:lnTo>
                    <a:pt x="10" y="96"/>
                  </a:lnTo>
                  <a:lnTo>
                    <a:pt x="12" y="96"/>
                  </a:lnTo>
                  <a:lnTo>
                    <a:pt x="12" y="96"/>
                  </a:lnTo>
                  <a:lnTo>
                    <a:pt x="26" y="98"/>
                  </a:lnTo>
                  <a:lnTo>
                    <a:pt x="60" y="98"/>
                  </a:lnTo>
                  <a:lnTo>
                    <a:pt x="60" y="98"/>
                  </a:lnTo>
                  <a:lnTo>
                    <a:pt x="60" y="110"/>
                  </a:lnTo>
                  <a:lnTo>
                    <a:pt x="58" y="116"/>
                  </a:lnTo>
                  <a:lnTo>
                    <a:pt x="56" y="124"/>
                  </a:lnTo>
                  <a:lnTo>
                    <a:pt x="56" y="124"/>
                  </a:lnTo>
                  <a:lnTo>
                    <a:pt x="44" y="130"/>
                  </a:lnTo>
                  <a:lnTo>
                    <a:pt x="34" y="138"/>
                  </a:lnTo>
                  <a:lnTo>
                    <a:pt x="26" y="148"/>
                  </a:lnTo>
                  <a:lnTo>
                    <a:pt x="24" y="154"/>
                  </a:lnTo>
                  <a:lnTo>
                    <a:pt x="24" y="160"/>
                  </a:lnTo>
                  <a:lnTo>
                    <a:pt x="24" y="160"/>
                  </a:lnTo>
                  <a:lnTo>
                    <a:pt x="26" y="168"/>
                  </a:lnTo>
                  <a:lnTo>
                    <a:pt x="28" y="174"/>
                  </a:lnTo>
                  <a:lnTo>
                    <a:pt x="32" y="180"/>
                  </a:lnTo>
                  <a:lnTo>
                    <a:pt x="36" y="186"/>
                  </a:lnTo>
                  <a:lnTo>
                    <a:pt x="44" y="190"/>
                  </a:lnTo>
                  <a:lnTo>
                    <a:pt x="50" y="194"/>
                  </a:lnTo>
                  <a:lnTo>
                    <a:pt x="58" y="196"/>
                  </a:lnTo>
                  <a:lnTo>
                    <a:pt x="66" y="198"/>
                  </a:lnTo>
                  <a:lnTo>
                    <a:pt x="66" y="198"/>
                  </a:lnTo>
                  <a:lnTo>
                    <a:pt x="76" y="196"/>
                  </a:lnTo>
                  <a:lnTo>
                    <a:pt x="84" y="194"/>
                  </a:lnTo>
                  <a:lnTo>
                    <a:pt x="90" y="190"/>
                  </a:lnTo>
                  <a:lnTo>
                    <a:pt x="96" y="186"/>
                  </a:lnTo>
                  <a:lnTo>
                    <a:pt x="102" y="180"/>
                  </a:lnTo>
                  <a:lnTo>
                    <a:pt x="106" y="174"/>
                  </a:lnTo>
                  <a:lnTo>
                    <a:pt x="108" y="168"/>
                  </a:lnTo>
                  <a:lnTo>
                    <a:pt x="110" y="160"/>
                  </a:lnTo>
                  <a:lnTo>
                    <a:pt x="110" y="160"/>
                  </a:lnTo>
                  <a:lnTo>
                    <a:pt x="108" y="154"/>
                  </a:lnTo>
                  <a:lnTo>
                    <a:pt x="106" y="148"/>
                  </a:lnTo>
                  <a:lnTo>
                    <a:pt x="100" y="138"/>
                  </a:lnTo>
                  <a:lnTo>
                    <a:pt x="90" y="130"/>
                  </a:lnTo>
                  <a:lnTo>
                    <a:pt x="78" y="124"/>
                  </a:lnTo>
                  <a:lnTo>
                    <a:pt x="78" y="124"/>
                  </a:lnTo>
                  <a:lnTo>
                    <a:pt x="76" y="114"/>
                  </a:lnTo>
                  <a:lnTo>
                    <a:pt x="74" y="98"/>
                  </a:lnTo>
                  <a:lnTo>
                    <a:pt x="74" y="98"/>
                  </a:lnTo>
                  <a:lnTo>
                    <a:pt x="108" y="98"/>
                  </a:lnTo>
                  <a:lnTo>
                    <a:pt x="126" y="96"/>
                  </a:lnTo>
                  <a:lnTo>
                    <a:pt x="126" y="96"/>
                  </a:lnTo>
                  <a:lnTo>
                    <a:pt x="130" y="94"/>
                  </a:lnTo>
                  <a:lnTo>
                    <a:pt x="134" y="92"/>
                  </a:lnTo>
                  <a:lnTo>
                    <a:pt x="136" y="88"/>
                  </a:lnTo>
                  <a:lnTo>
                    <a:pt x="136" y="82"/>
                  </a:lnTo>
                  <a:lnTo>
                    <a:pt x="136" y="82"/>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1" name="Freeform 42"/>
            <p:cNvSpPr>
              <a:spLocks noChangeAspect="1"/>
            </p:cNvSpPr>
            <p:nvPr/>
          </p:nvSpPr>
          <p:spPr bwMode="auto">
            <a:xfrm>
              <a:off x="7522667" y="5412371"/>
              <a:ext cx="137160" cy="134272"/>
            </a:xfrm>
            <a:custGeom>
              <a:avLst/>
              <a:gdLst>
                <a:gd name="T0" fmla="*/ 122 w 190"/>
                <a:gd name="T1" fmla="*/ 102 h 186"/>
                <a:gd name="T2" fmla="*/ 118 w 190"/>
                <a:gd name="T3" fmla="*/ 100 h 186"/>
                <a:gd name="T4" fmla="*/ 116 w 190"/>
                <a:gd name="T5" fmla="*/ 92 h 186"/>
                <a:gd name="T6" fmla="*/ 144 w 190"/>
                <a:gd name="T7" fmla="*/ 64 h 186"/>
                <a:gd name="T8" fmla="*/ 148 w 190"/>
                <a:gd name="T9" fmla="*/ 64 h 186"/>
                <a:gd name="T10" fmla="*/ 172 w 190"/>
                <a:gd name="T11" fmla="*/ 62 h 186"/>
                <a:gd name="T12" fmla="*/ 190 w 190"/>
                <a:gd name="T13" fmla="*/ 42 h 186"/>
                <a:gd name="T14" fmla="*/ 190 w 190"/>
                <a:gd name="T15" fmla="*/ 28 h 186"/>
                <a:gd name="T16" fmla="*/ 172 w 190"/>
                <a:gd name="T17" fmla="*/ 42 h 186"/>
                <a:gd name="T18" fmla="*/ 152 w 190"/>
                <a:gd name="T19" fmla="*/ 26 h 186"/>
                <a:gd name="T20" fmla="*/ 150 w 190"/>
                <a:gd name="T21" fmla="*/ 16 h 186"/>
                <a:gd name="T22" fmla="*/ 164 w 190"/>
                <a:gd name="T23" fmla="*/ 2 h 186"/>
                <a:gd name="T24" fmla="*/ 152 w 190"/>
                <a:gd name="T25" fmla="*/ 2 h 186"/>
                <a:gd name="T26" fmla="*/ 130 w 190"/>
                <a:gd name="T27" fmla="*/ 16 h 186"/>
                <a:gd name="T28" fmla="*/ 128 w 190"/>
                <a:gd name="T29" fmla="*/ 44 h 186"/>
                <a:gd name="T30" fmla="*/ 126 w 190"/>
                <a:gd name="T31" fmla="*/ 46 h 186"/>
                <a:gd name="T32" fmla="*/ 76 w 190"/>
                <a:gd name="T33" fmla="*/ 58 h 186"/>
                <a:gd name="T34" fmla="*/ 70 w 190"/>
                <a:gd name="T35" fmla="*/ 26 h 186"/>
                <a:gd name="T36" fmla="*/ 76 w 190"/>
                <a:gd name="T37" fmla="*/ 12 h 186"/>
                <a:gd name="T38" fmla="*/ 106 w 190"/>
                <a:gd name="T39" fmla="*/ 10 h 186"/>
                <a:gd name="T40" fmla="*/ 108 w 190"/>
                <a:gd name="T41" fmla="*/ 8 h 186"/>
                <a:gd name="T42" fmla="*/ 92 w 190"/>
                <a:gd name="T43" fmla="*/ 2 h 186"/>
                <a:gd name="T44" fmla="*/ 70 w 190"/>
                <a:gd name="T45" fmla="*/ 0 h 186"/>
                <a:gd name="T46" fmla="*/ 50 w 190"/>
                <a:gd name="T47" fmla="*/ 10 h 186"/>
                <a:gd name="T48" fmla="*/ 8 w 190"/>
                <a:gd name="T49" fmla="*/ 58 h 186"/>
                <a:gd name="T50" fmla="*/ 4 w 190"/>
                <a:gd name="T51" fmla="*/ 58 h 186"/>
                <a:gd name="T52" fmla="*/ 2 w 190"/>
                <a:gd name="T53" fmla="*/ 66 h 186"/>
                <a:gd name="T54" fmla="*/ 18 w 190"/>
                <a:gd name="T55" fmla="*/ 82 h 186"/>
                <a:gd name="T56" fmla="*/ 22 w 190"/>
                <a:gd name="T57" fmla="*/ 76 h 186"/>
                <a:gd name="T58" fmla="*/ 28 w 190"/>
                <a:gd name="T59" fmla="*/ 64 h 186"/>
                <a:gd name="T60" fmla="*/ 36 w 190"/>
                <a:gd name="T61" fmla="*/ 62 h 186"/>
                <a:gd name="T62" fmla="*/ 66 w 190"/>
                <a:gd name="T63" fmla="*/ 68 h 186"/>
                <a:gd name="T64" fmla="*/ 82 w 190"/>
                <a:gd name="T65" fmla="*/ 92 h 186"/>
                <a:gd name="T66" fmla="*/ 80 w 190"/>
                <a:gd name="T67" fmla="*/ 94 h 186"/>
                <a:gd name="T68" fmla="*/ 46 w 190"/>
                <a:gd name="T69" fmla="*/ 124 h 186"/>
                <a:gd name="T70" fmla="*/ 28 w 190"/>
                <a:gd name="T71" fmla="*/ 124 h 186"/>
                <a:gd name="T72" fmla="*/ 8 w 190"/>
                <a:gd name="T73" fmla="*/ 138 h 186"/>
                <a:gd name="T74" fmla="*/ 6 w 190"/>
                <a:gd name="T75" fmla="*/ 158 h 186"/>
                <a:gd name="T76" fmla="*/ 16 w 190"/>
                <a:gd name="T77" fmla="*/ 148 h 186"/>
                <a:gd name="T78" fmla="*/ 26 w 190"/>
                <a:gd name="T79" fmla="*/ 146 h 186"/>
                <a:gd name="T80" fmla="*/ 44 w 190"/>
                <a:gd name="T81" fmla="*/ 162 h 186"/>
                <a:gd name="T82" fmla="*/ 44 w 190"/>
                <a:gd name="T83" fmla="*/ 176 h 186"/>
                <a:gd name="T84" fmla="*/ 34 w 190"/>
                <a:gd name="T85" fmla="*/ 186 h 186"/>
                <a:gd name="T86" fmla="*/ 58 w 190"/>
                <a:gd name="T87" fmla="*/ 180 h 186"/>
                <a:gd name="T88" fmla="*/ 70 w 190"/>
                <a:gd name="T89" fmla="*/ 152 h 186"/>
                <a:gd name="T90" fmla="*/ 68 w 190"/>
                <a:gd name="T91" fmla="*/ 140 h 186"/>
                <a:gd name="T92" fmla="*/ 102 w 190"/>
                <a:gd name="T93" fmla="*/ 104 h 186"/>
                <a:gd name="T94" fmla="*/ 110 w 190"/>
                <a:gd name="T95" fmla="*/ 114 h 186"/>
                <a:gd name="T96" fmla="*/ 170 w 190"/>
                <a:gd name="T97" fmla="*/ 180 h 186"/>
                <a:gd name="T98" fmla="*/ 190 w 190"/>
                <a:gd name="T99" fmla="*/ 164 h 186"/>
                <a:gd name="T100" fmla="*/ 132 w 190"/>
                <a:gd name="T101" fmla="*/ 10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0" h="186">
                  <a:moveTo>
                    <a:pt x="132" y="106"/>
                  </a:moveTo>
                  <a:lnTo>
                    <a:pt x="132" y="106"/>
                  </a:lnTo>
                  <a:lnTo>
                    <a:pt x="128" y="104"/>
                  </a:lnTo>
                  <a:lnTo>
                    <a:pt x="122" y="102"/>
                  </a:lnTo>
                  <a:lnTo>
                    <a:pt x="122" y="102"/>
                  </a:lnTo>
                  <a:lnTo>
                    <a:pt x="120" y="102"/>
                  </a:lnTo>
                  <a:lnTo>
                    <a:pt x="118" y="100"/>
                  </a:lnTo>
                  <a:lnTo>
                    <a:pt x="118" y="100"/>
                  </a:lnTo>
                  <a:lnTo>
                    <a:pt x="112" y="94"/>
                  </a:lnTo>
                  <a:lnTo>
                    <a:pt x="116" y="92"/>
                  </a:lnTo>
                  <a:lnTo>
                    <a:pt x="116" y="92"/>
                  </a:lnTo>
                  <a:lnTo>
                    <a:pt x="116" y="92"/>
                  </a:lnTo>
                  <a:lnTo>
                    <a:pt x="116" y="92"/>
                  </a:lnTo>
                  <a:lnTo>
                    <a:pt x="118" y="90"/>
                  </a:lnTo>
                  <a:lnTo>
                    <a:pt x="118" y="90"/>
                  </a:lnTo>
                  <a:lnTo>
                    <a:pt x="144" y="64"/>
                  </a:lnTo>
                  <a:lnTo>
                    <a:pt x="144" y="64"/>
                  </a:lnTo>
                  <a:lnTo>
                    <a:pt x="144" y="64"/>
                  </a:lnTo>
                  <a:lnTo>
                    <a:pt x="148" y="64"/>
                  </a:lnTo>
                  <a:lnTo>
                    <a:pt x="148" y="64"/>
                  </a:lnTo>
                  <a:lnTo>
                    <a:pt x="154" y="66"/>
                  </a:lnTo>
                  <a:lnTo>
                    <a:pt x="160" y="66"/>
                  </a:lnTo>
                  <a:lnTo>
                    <a:pt x="166" y="64"/>
                  </a:lnTo>
                  <a:lnTo>
                    <a:pt x="172" y="62"/>
                  </a:lnTo>
                  <a:lnTo>
                    <a:pt x="178" y="58"/>
                  </a:lnTo>
                  <a:lnTo>
                    <a:pt x="182" y="54"/>
                  </a:lnTo>
                  <a:lnTo>
                    <a:pt x="186" y="50"/>
                  </a:lnTo>
                  <a:lnTo>
                    <a:pt x="190" y="42"/>
                  </a:lnTo>
                  <a:lnTo>
                    <a:pt x="190" y="42"/>
                  </a:lnTo>
                  <a:lnTo>
                    <a:pt x="190" y="36"/>
                  </a:lnTo>
                  <a:lnTo>
                    <a:pt x="190" y="28"/>
                  </a:lnTo>
                  <a:lnTo>
                    <a:pt x="190" y="28"/>
                  </a:lnTo>
                  <a:lnTo>
                    <a:pt x="178" y="40"/>
                  </a:lnTo>
                  <a:lnTo>
                    <a:pt x="178" y="40"/>
                  </a:lnTo>
                  <a:lnTo>
                    <a:pt x="176" y="42"/>
                  </a:lnTo>
                  <a:lnTo>
                    <a:pt x="172" y="42"/>
                  </a:lnTo>
                  <a:lnTo>
                    <a:pt x="170" y="42"/>
                  </a:lnTo>
                  <a:lnTo>
                    <a:pt x="166" y="40"/>
                  </a:lnTo>
                  <a:lnTo>
                    <a:pt x="166" y="40"/>
                  </a:lnTo>
                  <a:lnTo>
                    <a:pt x="152" y="26"/>
                  </a:lnTo>
                  <a:lnTo>
                    <a:pt x="152" y="26"/>
                  </a:lnTo>
                  <a:lnTo>
                    <a:pt x="150" y="22"/>
                  </a:lnTo>
                  <a:lnTo>
                    <a:pt x="148" y="18"/>
                  </a:lnTo>
                  <a:lnTo>
                    <a:pt x="150" y="16"/>
                  </a:lnTo>
                  <a:lnTo>
                    <a:pt x="152" y="12"/>
                  </a:lnTo>
                  <a:lnTo>
                    <a:pt x="152" y="12"/>
                  </a:lnTo>
                  <a:lnTo>
                    <a:pt x="164" y="2"/>
                  </a:lnTo>
                  <a:lnTo>
                    <a:pt x="164" y="2"/>
                  </a:lnTo>
                  <a:lnTo>
                    <a:pt x="158" y="0"/>
                  </a:lnTo>
                  <a:lnTo>
                    <a:pt x="158" y="0"/>
                  </a:lnTo>
                  <a:lnTo>
                    <a:pt x="152" y="2"/>
                  </a:lnTo>
                  <a:lnTo>
                    <a:pt x="152" y="2"/>
                  </a:lnTo>
                  <a:lnTo>
                    <a:pt x="146" y="4"/>
                  </a:lnTo>
                  <a:lnTo>
                    <a:pt x="140" y="6"/>
                  </a:lnTo>
                  <a:lnTo>
                    <a:pt x="134" y="12"/>
                  </a:lnTo>
                  <a:lnTo>
                    <a:pt x="130" y="16"/>
                  </a:lnTo>
                  <a:lnTo>
                    <a:pt x="128" y="22"/>
                  </a:lnTo>
                  <a:lnTo>
                    <a:pt x="126" y="30"/>
                  </a:lnTo>
                  <a:lnTo>
                    <a:pt x="126" y="36"/>
                  </a:lnTo>
                  <a:lnTo>
                    <a:pt x="128" y="44"/>
                  </a:lnTo>
                  <a:lnTo>
                    <a:pt x="128" y="44"/>
                  </a:lnTo>
                  <a:lnTo>
                    <a:pt x="128" y="46"/>
                  </a:lnTo>
                  <a:lnTo>
                    <a:pt x="126" y="46"/>
                  </a:lnTo>
                  <a:lnTo>
                    <a:pt x="126" y="46"/>
                  </a:lnTo>
                  <a:lnTo>
                    <a:pt x="100" y="72"/>
                  </a:lnTo>
                  <a:lnTo>
                    <a:pt x="96" y="78"/>
                  </a:lnTo>
                  <a:lnTo>
                    <a:pt x="96" y="78"/>
                  </a:lnTo>
                  <a:lnTo>
                    <a:pt x="76" y="58"/>
                  </a:lnTo>
                  <a:lnTo>
                    <a:pt x="76" y="58"/>
                  </a:lnTo>
                  <a:lnTo>
                    <a:pt x="74" y="56"/>
                  </a:lnTo>
                  <a:lnTo>
                    <a:pt x="74" y="56"/>
                  </a:lnTo>
                  <a:lnTo>
                    <a:pt x="70" y="26"/>
                  </a:lnTo>
                  <a:lnTo>
                    <a:pt x="70" y="26"/>
                  </a:lnTo>
                  <a:lnTo>
                    <a:pt x="70" y="20"/>
                  </a:lnTo>
                  <a:lnTo>
                    <a:pt x="72" y="16"/>
                  </a:lnTo>
                  <a:lnTo>
                    <a:pt x="76" y="12"/>
                  </a:lnTo>
                  <a:lnTo>
                    <a:pt x="82" y="10"/>
                  </a:lnTo>
                  <a:lnTo>
                    <a:pt x="82" y="10"/>
                  </a:lnTo>
                  <a:lnTo>
                    <a:pt x="94" y="10"/>
                  </a:lnTo>
                  <a:lnTo>
                    <a:pt x="106" y="10"/>
                  </a:lnTo>
                  <a:lnTo>
                    <a:pt x="106" y="10"/>
                  </a:lnTo>
                  <a:lnTo>
                    <a:pt x="108" y="10"/>
                  </a:lnTo>
                  <a:lnTo>
                    <a:pt x="108" y="10"/>
                  </a:lnTo>
                  <a:lnTo>
                    <a:pt x="108" y="8"/>
                  </a:lnTo>
                  <a:lnTo>
                    <a:pt x="108" y="8"/>
                  </a:lnTo>
                  <a:lnTo>
                    <a:pt x="106" y="8"/>
                  </a:lnTo>
                  <a:lnTo>
                    <a:pt x="106" y="8"/>
                  </a:lnTo>
                  <a:lnTo>
                    <a:pt x="92" y="2"/>
                  </a:lnTo>
                  <a:lnTo>
                    <a:pt x="92" y="2"/>
                  </a:lnTo>
                  <a:lnTo>
                    <a:pt x="78" y="0"/>
                  </a:lnTo>
                  <a:lnTo>
                    <a:pt x="78" y="0"/>
                  </a:lnTo>
                  <a:lnTo>
                    <a:pt x="70" y="0"/>
                  </a:lnTo>
                  <a:lnTo>
                    <a:pt x="64" y="2"/>
                  </a:lnTo>
                  <a:lnTo>
                    <a:pt x="58" y="6"/>
                  </a:lnTo>
                  <a:lnTo>
                    <a:pt x="50" y="10"/>
                  </a:lnTo>
                  <a:lnTo>
                    <a:pt x="50" y="10"/>
                  </a:lnTo>
                  <a:lnTo>
                    <a:pt x="26" y="32"/>
                  </a:lnTo>
                  <a:lnTo>
                    <a:pt x="26" y="32"/>
                  </a:lnTo>
                  <a:lnTo>
                    <a:pt x="16" y="44"/>
                  </a:lnTo>
                  <a:lnTo>
                    <a:pt x="8" y="58"/>
                  </a:lnTo>
                  <a:lnTo>
                    <a:pt x="8" y="58"/>
                  </a:lnTo>
                  <a:lnTo>
                    <a:pt x="6" y="60"/>
                  </a:lnTo>
                  <a:lnTo>
                    <a:pt x="6" y="60"/>
                  </a:lnTo>
                  <a:lnTo>
                    <a:pt x="4" y="58"/>
                  </a:lnTo>
                  <a:lnTo>
                    <a:pt x="0" y="60"/>
                  </a:lnTo>
                  <a:lnTo>
                    <a:pt x="0" y="60"/>
                  </a:lnTo>
                  <a:lnTo>
                    <a:pt x="0" y="64"/>
                  </a:lnTo>
                  <a:lnTo>
                    <a:pt x="2" y="66"/>
                  </a:lnTo>
                  <a:lnTo>
                    <a:pt x="2" y="66"/>
                  </a:lnTo>
                  <a:lnTo>
                    <a:pt x="16" y="80"/>
                  </a:lnTo>
                  <a:lnTo>
                    <a:pt x="16" y="80"/>
                  </a:lnTo>
                  <a:lnTo>
                    <a:pt x="18" y="82"/>
                  </a:lnTo>
                  <a:lnTo>
                    <a:pt x="22" y="80"/>
                  </a:lnTo>
                  <a:lnTo>
                    <a:pt x="22" y="80"/>
                  </a:lnTo>
                  <a:lnTo>
                    <a:pt x="22" y="78"/>
                  </a:lnTo>
                  <a:lnTo>
                    <a:pt x="22" y="76"/>
                  </a:lnTo>
                  <a:lnTo>
                    <a:pt x="22" y="76"/>
                  </a:lnTo>
                  <a:lnTo>
                    <a:pt x="20" y="74"/>
                  </a:lnTo>
                  <a:lnTo>
                    <a:pt x="20" y="74"/>
                  </a:lnTo>
                  <a:lnTo>
                    <a:pt x="28" y="64"/>
                  </a:lnTo>
                  <a:lnTo>
                    <a:pt x="28" y="64"/>
                  </a:lnTo>
                  <a:lnTo>
                    <a:pt x="32" y="62"/>
                  </a:lnTo>
                  <a:lnTo>
                    <a:pt x="36" y="62"/>
                  </a:lnTo>
                  <a:lnTo>
                    <a:pt x="36" y="62"/>
                  </a:lnTo>
                  <a:lnTo>
                    <a:pt x="50" y="64"/>
                  </a:lnTo>
                  <a:lnTo>
                    <a:pt x="64" y="66"/>
                  </a:lnTo>
                  <a:lnTo>
                    <a:pt x="64" y="66"/>
                  </a:lnTo>
                  <a:lnTo>
                    <a:pt x="66" y="68"/>
                  </a:lnTo>
                  <a:lnTo>
                    <a:pt x="66" y="68"/>
                  </a:lnTo>
                  <a:lnTo>
                    <a:pt x="86" y="88"/>
                  </a:lnTo>
                  <a:lnTo>
                    <a:pt x="82" y="92"/>
                  </a:lnTo>
                  <a:lnTo>
                    <a:pt x="82" y="92"/>
                  </a:lnTo>
                  <a:lnTo>
                    <a:pt x="82" y="92"/>
                  </a:lnTo>
                  <a:lnTo>
                    <a:pt x="82" y="92"/>
                  </a:lnTo>
                  <a:lnTo>
                    <a:pt x="80" y="94"/>
                  </a:lnTo>
                  <a:lnTo>
                    <a:pt x="80" y="94"/>
                  </a:lnTo>
                  <a:lnTo>
                    <a:pt x="52" y="122"/>
                  </a:lnTo>
                  <a:lnTo>
                    <a:pt x="52" y="122"/>
                  </a:lnTo>
                  <a:lnTo>
                    <a:pt x="50" y="124"/>
                  </a:lnTo>
                  <a:lnTo>
                    <a:pt x="46" y="124"/>
                  </a:lnTo>
                  <a:lnTo>
                    <a:pt x="46" y="124"/>
                  </a:lnTo>
                  <a:lnTo>
                    <a:pt x="40" y="122"/>
                  </a:lnTo>
                  <a:lnTo>
                    <a:pt x="34" y="122"/>
                  </a:lnTo>
                  <a:lnTo>
                    <a:pt x="28" y="124"/>
                  </a:lnTo>
                  <a:lnTo>
                    <a:pt x="22" y="126"/>
                  </a:lnTo>
                  <a:lnTo>
                    <a:pt x="16" y="128"/>
                  </a:lnTo>
                  <a:lnTo>
                    <a:pt x="12" y="134"/>
                  </a:lnTo>
                  <a:lnTo>
                    <a:pt x="8" y="138"/>
                  </a:lnTo>
                  <a:lnTo>
                    <a:pt x="6" y="144"/>
                  </a:lnTo>
                  <a:lnTo>
                    <a:pt x="6" y="144"/>
                  </a:lnTo>
                  <a:lnTo>
                    <a:pt x="4" y="152"/>
                  </a:lnTo>
                  <a:lnTo>
                    <a:pt x="6" y="158"/>
                  </a:lnTo>
                  <a:lnTo>
                    <a:pt x="6" y="158"/>
                  </a:lnTo>
                  <a:lnTo>
                    <a:pt x="6" y="158"/>
                  </a:lnTo>
                  <a:lnTo>
                    <a:pt x="6" y="158"/>
                  </a:lnTo>
                  <a:lnTo>
                    <a:pt x="16" y="148"/>
                  </a:lnTo>
                  <a:lnTo>
                    <a:pt x="16" y="148"/>
                  </a:lnTo>
                  <a:lnTo>
                    <a:pt x="20" y="146"/>
                  </a:lnTo>
                  <a:lnTo>
                    <a:pt x="22" y="144"/>
                  </a:lnTo>
                  <a:lnTo>
                    <a:pt x="26" y="146"/>
                  </a:lnTo>
                  <a:lnTo>
                    <a:pt x="30" y="148"/>
                  </a:lnTo>
                  <a:lnTo>
                    <a:pt x="30" y="148"/>
                  </a:lnTo>
                  <a:lnTo>
                    <a:pt x="44" y="162"/>
                  </a:lnTo>
                  <a:lnTo>
                    <a:pt x="44" y="162"/>
                  </a:lnTo>
                  <a:lnTo>
                    <a:pt x="46" y="166"/>
                  </a:lnTo>
                  <a:lnTo>
                    <a:pt x="46" y="168"/>
                  </a:lnTo>
                  <a:lnTo>
                    <a:pt x="46" y="172"/>
                  </a:lnTo>
                  <a:lnTo>
                    <a:pt x="44" y="176"/>
                  </a:lnTo>
                  <a:lnTo>
                    <a:pt x="44" y="176"/>
                  </a:lnTo>
                  <a:lnTo>
                    <a:pt x="32" y="186"/>
                  </a:lnTo>
                  <a:lnTo>
                    <a:pt x="32" y="186"/>
                  </a:lnTo>
                  <a:lnTo>
                    <a:pt x="34" y="186"/>
                  </a:lnTo>
                  <a:lnTo>
                    <a:pt x="34" y="186"/>
                  </a:lnTo>
                  <a:lnTo>
                    <a:pt x="44" y="186"/>
                  </a:lnTo>
                  <a:lnTo>
                    <a:pt x="52" y="184"/>
                  </a:lnTo>
                  <a:lnTo>
                    <a:pt x="58" y="180"/>
                  </a:lnTo>
                  <a:lnTo>
                    <a:pt x="64" y="174"/>
                  </a:lnTo>
                  <a:lnTo>
                    <a:pt x="66" y="168"/>
                  </a:lnTo>
                  <a:lnTo>
                    <a:pt x="70" y="160"/>
                  </a:lnTo>
                  <a:lnTo>
                    <a:pt x="70" y="152"/>
                  </a:lnTo>
                  <a:lnTo>
                    <a:pt x="68" y="144"/>
                  </a:lnTo>
                  <a:lnTo>
                    <a:pt x="68" y="144"/>
                  </a:lnTo>
                  <a:lnTo>
                    <a:pt x="68" y="142"/>
                  </a:lnTo>
                  <a:lnTo>
                    <a:pt x="68" y="140"/>
                  </a:lnTo>
                  <a:lnTo>
                    <a:pt x="68" y="140"/>
                  </a:lnTo>
                  <a:lnTo>
                    <a:pt x="96" y="112"/>
                  </a:lnTo>
                  <a:lnTo>
                    <a:pt x="102" y="104"/>
                  </a:lnTo>
                  <a:lnTo>
                    <a:pt x="102" y="104"/>
                  </a:lnTo>
                  <a:lnTo>
                    <a:pt x="110" y="112"/>
                  </a:lnTo>
                  <a:lnTo>
                    <a:pt x="110" y="112"/>
                  </a:lnTo>
                  <a:lnTo>
                    <a:pt x="110" y="114"/>
                  </a:lnTo>
                  <a:lnTo>
                    <a:pt x="110" y="114"/>
                  </a:lnTo>
                  <a:lnTo>
                    <a:pt x="112" y="120"/>
                  </a:lnTo>
                  <a:lnTo>
                    <a:pt x="116" y="126"/>
                  </a:lnTo>
                  <a:lnTo>
                    <a:pt x="116" y="126"/>
                  </a:lnTo>
                  <a:lnTo>
                    <a:pt x="170" y="180"/>
                  </a:lnTo>
                  <a:lnTo>
                    <a:pt x="170" y="180"/>
                  </a:lnTo>
                  <a:lnTo>
                    <a:pt x="172" y="184"/>
                  </a:lnTo>
                  <a:lnTo>
                    <a:pt x="172" y="184"/>
                  </a:lnTo>
                  <a:lnTo>
                    <a:pt x="190" y="164"/>
                  </a:lnTo>
                  <a:lnTo>
                    <a:pt x="190" y="164"/>
                  </a:lnTo>
                  <a:lnTo>
                    <a:pt x="180" y="154"/>
                  </a:lnTo>
                  <a:lnTo>
                    <a:pt x="180" y="154"/>
                  </a:lnTo>
                  <a:lnTo>
                    <a:pt x="132" y="106"/>
                  </a:lnTo>
                  <a:lnTo>
                    <a:pt x="132" y="106"/>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232" name="Group 231"/>
            <p:cNvGrpSpPr>
              <a:grpSpLocks noChangeAspect="1"/>
            </p:cNvGrpSpPr>
            <p:nvPr/>
          </p:nvGrpSpPr>
          <p:grpSpPr>
            <a:xfrm>
              <a:off x="7751267" y="5422239"/>
              <a:ext cx="137160" cy="114536"/>
              <a:chOff x="3486150" y="2352675"/>
              <a:chExt cx="307975" cy="257175"/>
            </a:xfrm>
            <a:solidFill>
              <a:schemeClr val="bg1"/>
            </a:solidFill>
          </p:grpSpPr>
          <p:sp>
            <p:nvSpPr>
              <p:cNvPr id="302" name="Freeform 43"/>
              <p:cNvSpPr>
                <a:spLocks/>
              </p:cNvSpPr>
              <p:nvPr/>
            </p:nvSpPr>
            <p:spPr bwMode="auto">
              <a:xfrm>
                <a:off x="3486150" y="2568575"/>
                <a:ext cx="139700" cy="41275"/>
              </a:xfrm>
              <a:custGeom>
                <a:avLst/>
                <a:gdLst>
                  <a:gd name="T0" fmla="*/ 78 w 88"/>
                  <a:gd name="T1" fmla="*/ 6 h 26"/>
                  <a:gd name="T2" fmla="*/ 78 w 88"/>
                  <a:gd name="T3" fmla="*/ 6 h 26"/>
                  <a:gd name="T4" fmla="*/ 76 w 88"/>
                  <a:gd name="T5" fmla="*/ 2 h 26"/>
                  <a:gd name="T6" fmla="*/ 72 w 88"/>
                  <a:gd name="T7" fmla="*/ 0 h 26"/>
                  <a:gd name="T8" fmla="*/ 14 w 88"/>
                  <a:gd name="T9" fmla="*/ 0 h 26"/>
                  <a:gd name="T10" fmla="*/ 14 w 88"/>
                  <a:gd name="T11" fmla="*/ 0 h 26"/>
                  <a:gd name="T12" fmla="*/ 10 w 88"/>
                  <a:gd name="T13" fmla="*/ 2 h 26"/>
                  <a:gd name="T14" fmla="*/ 8 w 88"/>
                  <a:gd name="T15" fmla="*/ 6 h 26"/>
                  <a:gd name="T16" fmla="*/ 8 w 88"/>
                  <a:gd name="T17" fmla="*/ 10 h 26"/>
                  <a:gd name="T18" fmla="*/ 0 w 88"/>
                  <a:gd name="T19" fmla="*/ 10 h 26"/>
                  <a:gd name="T20" fmla="*/ 0 w 88"/>
                  <a:gd name="T21" fmla="*/ 26 h 26"/>
                  <a:gd name="T22" fmla="*/ 88 w 88"/>
                  <a:gd name="T23" fmla="*/ 26 h 26"/>
                  <a:gd name="T24" fmla="*/ 88 w 88"/>
                  <a:gd name="T25" fmla="*/ 10 h 26"/>
                  <a:gd name="T26" fmla="*/ 78 w 88"/>
                  <a:gd name="T27" fmla="*/ 10 h 26"/>
                  <a:gd name="T28" fmla="*/ 78 w 88"/>
                  <a:gd name="T29"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26">
                    <a:moveTo>
                      <a:pt x="78" y="6"/>
                    </a:moveTo>
                    <a:lnTo>
                      <a:pt x="78" y="6"/>
                    </a:lnTo>
                    <a:lnTo>
                      <a:pt x="76" y="2"/>
                    </a:lnTo>
                    <a:lnTo>
                      <a:pt x="72" y="0"/>
                    </a:lnTo>
                    <a:lnTo>
                      <a:pt x="14" y="0"/>
                    </a:lnTo>
                    <a:lnTo>
                      <a:pt x="14" y="0"/>
                    </a:lnTo>
                    <a:lnTo>
                      <a:pt x="10" y="2"/>
                    </a:lnTo>
                    <a:lnTo>
                      <a:pt x="8" y="6"/>
                    </a:lnTo>
                    <a:lnTo>
                      <a:pt x="8" y="10"/>
                    </a:lnTo>
                    <a:lnTo>
                      <a:pt x="0" y="10"/>
                    </a:lnTo>
                    <a:lnTo>
                      <a:pt x="0" y="26"/>
                    </a:lnTo>
                    <a:lnTo>
                      <a:pt x="88" y="26"/>
                    </a:lnTo>
                    <a:lnTo>
                      <a:pt x="88" y="10"/>
                    </a:lnTo>
                    <a:lnTo>
                      <a:pt x="78" y="10"/>
                    </a:lnTo>
                    <a:lnTo>
                      <a:pt x="7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3" name="Freeform 44"/>
              <p:cNvSpPr>
                <a:spLocks/>
              </p:cNvSpPr>
              <p:nvPr/>
            </p:nvSpPr>
            <p:spPr bwMode="auto">
              <a:xfrm>
                <a:off x="3521075" y="2460625"/>
                <a:ext cx="98425" cy="76200"/>
              </a:xfrm>
              <a:custGeom>
                <a:avLst/>
                <a:gdLst>
                  <a:gd name="T0" fmla="*/ 4 w 62"/>
                  <a:gd name="T1" fmla="*/ 20 h 48"/>
                  <a:gd name="T2" fmla="*/ 46 w 62"/>
                  <a:gd name="T3" fmla="*/ 48 h 48"/>
                  <a:gd name="T4" fmla="*/ 46 w 62"/>
                  <a:gd name="T5" fmla="*/ 48 h 48"/>
                  <a:gd name="T6" fmla="*/ 50 w 62"/>
                  <a:gd name="T7" fmla="*/ 48 h 48"/>
                  <a:gd name="T8" fmla="*/ 54 w 62"/>
                  <a:gd name="T9" fmla="*/ 48 h 48"/>
                  <a:gd name="T10" fmla="*/ 58 w 62"/>
                  <a:gd name="T11" fmla="*/ 48 h 48"/>
                  <a:gd name="T12" fmla="*/ 60 w 62"/>
                  <a:gd name="T13" fmla="*/ 44 h 48"/>
                  <a:gd name="T14" fmla="*/ 60 w 62"/>
                  <a:gd name="T15" fmla="*/ 44 h 48"/>
                  <a:gd name="T16" fmla="*/ 62 w 62"/>
                  <a:gd name="T17" fmla="*/ 40 h 48"/>
                  <a:gd name="T18" fmla="*/ 62 w 62"/>
                  <a:gd name="T19" fmla="*/ 36 h 48"/>
                  <a:gd name="T20" fmla="*/ 60 w 62"/>
                  <a:gd name="T21" fmla="*/ 32 h 48"/>
                  <a:gd name="T22" fmla="*/ 58 w 62"/>
                  <a:gd name="T23" fmla="*/ 30 h 48"/>
                  <a:gd name="T24" fmla="*/ 16 w 62"/>
                  <a:gd name="T25" fmla="*/ 2 h 48"/>
                  <a:gd name="T26" fmla="*/ 16 w 62"/>
                  <a:gd name="T27" fmla="*/ 2 h 48"/>
                  <a:gd name="T28" fmla="*/ 12 w 62"/>
                  <a:gd name="T29" fmla="*/ 0 h 48"/>
                  <a:gd name="T30" fmla="*/ 8 w 62"/>
                  <a:gd name="T31" fmla="*/ 0 h 48"/>
                  <a:gd name="T32" fmla="*/ 4 w 62"/>
                  <a:gd name="T33" fmla="*/ 2 h 48"/>
                  <a:gd name="T34" fmla="*/ 2 w 62"/>
                  <a:gd name="T35" fmla="*/ 4 h 48"/>
                  <a:gd name="T36" fmla="*/ 2 w 62"/>
                  <a:gd name="T37" fmla="*/ 4 h 48"/>
                  <a:gd name="T38" fmla="*/ 0 w 62"/>
                  <a:gd name="T39" fmla="*/ 8 h 48"/>
                  <a:gd name="T40" fmla="*/ 0 w 62"/>
                  <a:gd name="T41" fmla="*/ 12 h 48"/>
                  <a:gd name="T42" fmla="*/ 2 w 62"/>
                  <a:gd name="T43" fmla="*/ 16 h 48"/>
                  <a:gd name="T44" fmla="*/ 4 w 62"/>
                  <a:gd name="T45" fmla="*/ 20 h 48"/>
                  <a:gd name="T46" fmla="*/ 4 w 62"/>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48">
                    <a:moveTo>
                      <a:pt x="4" y="20"/>
                    </a:moveTo>
                    <a:lnTo>
                      <a:pt x="46" y="48"/>
                    </a:lnTo>
                    <a:lnTo>
                      <a:pt x="46" y="48"/>
                    </a:lnTo>
                    <a:lnTo>
                      <a:pt x="50" y="48"/>
                    </a:lnTo>
                    <a:lnTo>
                      <a:pt x="54" y="48"/>
                    </a:lnTo>
                    <a:lnTo>
                      <a:pt x="58" y="48"/>
                    </a:lnTo>
                    <a:lnTo>
                      <a:pt x="60" y="44"/>
                    </a:lnTo>
                    <a:lnTo>
                      <a:pt x="60" y="44"/>
                    </a:lnTo>
                    <a:lnTo>
                      <a:pt x="62" y="40"/>
                    </a:lnTo>
                    <a:lnTo>
                      <a:pt x="62" y="36"/>
                    </a:lnTo>
                    <a:lnTo>
                      <a:pt x="60" y="32"/>
                    </a:lnTo>
                    <a:lnTo>
                      <a:pt x="58" y="30"/>
                    </a:lnTo>
                    <a:lnTo>
                      <a:pt x="16" y="2"/>
                    </a:lnTo>
                    <a:lnTo>
                      <a:pt x="16" y="2"/>
                    </a:lnTo>
                    <a:lnTo>
                      <a:pt x="12" y="0"/>
                    </a:lnTo>
                    <a:lnTo>
                      <a:pt x="8" y="0"/>
                    </a:lnTo>
                    <a:lnTo>
                      <a:pt x="4" y="2"/>
                    </a:lnTo>
                    <a:lnTo>
                      <a:pt x="2" y="4"/>
                    </a:lnTo>
                    <a:lnTo>
                      <a:pt x="2" y="4"/>
                    </a:lnTo>
                    <a:lnTo>
                      <a:pt x="0" y="8"/>
                    </a:lnTo>
                    <a:lnTo>
                      <a:pt x="0" y="12"/>
                    </a:lnTo>
                    <a:lnTo>
                      <a:pt x="2" y="16"/>
                    </a:lnTo>
                    <a:lnTo>
                      <a:pt x="4" y="20"/>
                    </a:ln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4" name="Freeform 45"/>
              <p:cNvSpPr>
                <a:spLocks/>
              </p:cNvSpPr>
              <p:nvPr/>
            </p:nvSpPr>
            <p:spPr bwMode="auto">
              <a:xfrm>
                <a:off x="3590925" y="2352675"/>
                <a:ext cx="98425" cy="76200"/>
              </a:xfrm>
              <a:custGeom>
                <a:avLst/>
                <a:gdLst>
                  <a:gd name="T0" fmla="*/ 6 w 62"/>
                  <a:gd name="T1" fmla="*/ 20 h 48"/>
                  <a:gd name="T2" fmla="*/ 46 w 62"/>
                  <a:gd name="T3" fmla="*/ 46 h 48"/>
                  <a:gd name="T4" fmla="*/ 46 w 62"/>
                  <a:gd name="T5" fmla="*/ 46 h 48"/>
                  <a:gd name="T6" fmla="*/ 50 w 62"/>
                  <a:gd name="T7" fmla="*/ 48 h 48"/>
                  <a:gd name="T8" fmla="*/ 54 w 62"/>
                  <a:gd name="T9" fmla="*/ 48 h 48"/>
                  <a:gd name="T10" fmla="*/ 58 w 62"/>
                  <a:gd name="T11" fmla="*/ 46 h 48"/>
                  <a:gd name="T12" fmla="*/ 62 w 62"/>
                  <a:gd name="T13" fmla="*/ 44 h 48"/>
                  <a:gd name="T14" fmla="*/ 62 w 62"/>
                  <a:gd name="T15" fmla="*/ 44 h 48"/>
                  <a:gd name="T16" fmla="*/ 62 w 62"/>
                  <a:gd name="T17" fmla="*/ 40 h 48"/>
                  <a:gd name="T18" fmla="*/ 62 w 62"/>
                  <a:gd name="T19" fmla="*/ 36 h 48"/>
                  <a:gd name="T20" fmla="*/ 62 w 62"/>
                  <a:gd name="T21" fmla="*/ 32 h 48"/>
                  <a:gd name="T22" fmla="*/ 58 w 62"/>
                  <a:gd name="T23" fmla="*/ 30 h 48"/>
                  <a:gd name="T24" fmla="*/ 16 w 62"/>
                  <a:gd name="T25" fmla="*/ 2 h 48"/>
                  <a:gd name="T26" fmla="*/ 16 w 62"/>
                  <a:gd name="T27" fmla="*/ 2 h 48"/>
                  <a:gd name="T28" fmla="*/ 12 w 62"/>
                  <a:gd name="T29" fmla="*/ 0 h 48"/>
                  <a:gd name="T30" fmla="*/ 8 w 62"/>
                  <a:gd name="T31" fmla="*/ 0 h 48"/>
                  <a:gd name="T32" fmla="*/ 6 w 62"/>
                  <a:gd name="T33" fmla="*/ 2 h 48"/>
                  <a:gd name="T34" fmla="*/ 2 w 62"/>
                  <a:gd name="T35" fmla="*/ 4 h 48"/>
                  <a:gd name="T36" fmla="*/ 2 w 62"/>
                  <a:gd name="T37" fmla="*/ 4 h 48"/>
                  <a:gd name="T38" fmla="*/ 0 w 62"/>
                  <a:gd name="T39" fmla="*/ 8 h 48"/>
                  <a:gd name="T40" fmla="*/ 0 w 62"/>
                  <a:gd name="T41" fmla="*/ 12 h 48"/>
                  <a:gd name="T42" fmla="*/ 2 w 62"/>
                  <a:gd name="T43" fmla="*/ 16 h 48"/>
                  <a:gd name="T44" fmla="*/ 6 w 62"/>
                  <a:gd name="T45" fmla="*/ 20 h 48"/>
                  <a:gd name="T46" fmla="*/ 6 w 62"/>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48">
                    <a:moveTo>
                      <a:pt x="6" y="20"/>
                    </a:moveTo>
                    <a:lnTo>
                      <a:pt x="46" y="46"/>
                    </a:lnTo>
                    <a:lnTo>
                      <a:pt x="46" y="46"/>
                    </a:lnTo>
                    <a:lnTo>
                      <a:pt x="50" y="48"/>
                    </a:lnTo>
                    <a:lnTo>
                      <a:pt x="54" y="48"/>
                    </a:lnTo>
                    <a:lnTo>
                      <a:pt x="58" y="46"/>
                    </a:lnTo>
                    <a:lnTo>
                      <a:pt x="62" y="44"/>
                    </a:lnTo>
                    <a:lnTo>
                      <a:pt x="62" y="44"/>
                    </a:lnTo>
                    <a:lnTo>
                      <a:pt x="62" y="40"/>
                    </a:lnTo>
                    <a:lnTo>
                      <a:pt x="62" y="36"/>
                    </a:lnTo>
                    <a:lnTo>
                      <a:pt x="62" y="32"/>
                    </a:lnTo>
                    <a:lnTo>
                      <a:pt x="58" y="30"/>
                    </a:lnTo>
                    <a:lnTo>
                      <a:pt x="16" y="2"/>
                    </a:lnTo>
                    <a:lnTo>
                      <a:pt x="16" y="2"/>
                    </a:lnTo>
                    <a:lnTo>
                      <a:pt x="12" y="0"/>
                    </a:lnTo>
                    <a:lnTo>
                      <a:pt x="8" y="0"/>
                    </a:lnTo>
                    <a:lnTo>
                      <a:pt x="6" y="2"/>
                    </a:lnTo>
                    <a:lnTo>
                      <a:pt x="2" y="4"/>
                    </a:lnTo>
                    <a:lnTo>
                      <a:pt x="2" y="4"/>
                    </a:lnTo>
                    <a:lnTo>
                      <a:pt x="0" y="8"/>
                    </a:lnTo>
                    <a:lnTo>
                      <a:pt x="0" y="12"/>
                    </a:lnTo>
                    <a:lnTo>
                      <a:pt x="2" y="16"/>
                    </a:lnTo>
                    <a:lnTo>
                      <a:pt x="6" y="20"/>
                    </a:lnTo>
                    <a:lnTo>
                      <a:pt x="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5" name="Freeform 46"/>
              <p:cNvSpPr>
                <a:spLocks/>
              </p:cNvSpPr>
              <p:nvPr/>
            </p:nvSpPr>
            <p:spPr bwMode="auto">
              <a:xfrm>
                <a:off x="3549650" y="2390775"/>
                <a:ext cx="244475" cy="180975"/>
              </a:xfrm>
              <a:custGeom>
                <a:avLst/>
                <a:gdLst>
                  <a:gd name="T0" fmla="*/ 148 w 154"/>
                  <a:gd name="T1" fmla="*/ 92 h 114"/>
                  <a:gd name="T2" fmla="*/ 82 w 154"/>
                  <a:gd name="T3" fmla="*/ 50 h 114"/>
                  <a:gd name="T4" fmla="*/ 82 w 154"/>
                  <a:gd name="T5" fmla="*/ 50 h 114"/>
                  <a:gd name="T6" fmla="*/ 76 w 154"/>
                  <a:gd name="T7" fmla="*/ 48 h 114"/>
                  <a:gd name="T8" fmla="*/ 70 w 154"/>
                  <a:gd name="T9" fmla="*/ 48 h 114"/>
                  <a:gd name="T10" fmla="*/ 70 w 154"/>
                  <a:gd name="T11" fmla="*/ 48 h 114"/>
                  <a:gd name="T12" fmla="*/ 70 w 154"/>
                  <a:gd name="T13" fmla="*/ 48 h 114"/>
                  <a:gd name="T14" fmla="*/ 70 w 154"/>
                  <a:gd name="T15" fmla="*/ 48 h 114"/>
                  <a:gd name="T16" fmla="*/ 66 w 154"/>
                  <a:gd name="T17" fmla="*/ 46 h 114"/>
                  <a:gd name="T18" fmla="*/ 62 w 154"/>
                  <a:gd name="T19" fmla="*/ 44 h 114"/>
                  <a:gd name="T20" fmla="*/ 72 w 154"/>
                  <a:gd name="T21" fmla="*/ 30 h 114"/>
                  <a:gd name="T22" fmla="*/ 24 w 154"/>
                  <a:gd name="T23" fmla="*/ 0 h 114"/>
                  <a:gd name="T24" fmla="*/ 0 w 154"/>
                  <a:gd name="T25" fmla="*/ 38 h 114"/>
                  <a:gd name="T26" fmla="*/ 46 w 154"/>
                  <a:gd name="T27" fmla="*/ 68 h 114"/>
                  <a:gd name="T28" fmla="*/ 56 w 154"/>
                  <a:gd name="T29" fmla="*/ 54 h 114"/>
                  <a:gd name="T30" fmla="*/ 56 w 154"/>
                  <a:gd name="T31" fmla="*/ 54 h 114"/>
                  <a:gd name="T32" fmla="*/ 60 w 154"/>
                  <a:gd name="T33" fmla="*/ 56 h 114"/>
                  <a:gd name="T34" fmla="*/ 62 w 154"/>
                  <a:gd name="T35" fmla="*/ 58 h 114"/>
                  <a:gd name="T36" fmla="*/ 64 w 154"/>
                  <a:gd name="T37" fmla="*/ 60 h 114"/>
                  <a:gd name="T38" fmla="*/ 64 w 154"/>
                  <a:gd name="T39" fmla="*/ 60 h 114"/>
                  <a:gd name="T40" fmla="*/ 64 w 154"/>
                  <a:gd name="T41" fmla="*/ 60 h 114"/>
                  <a:gd name="T42" fmla="*/ 64 w 154"/>
                  <a:gd name="T43" fmla="*/ 60 h 114"/>
                  <a:gd name="T44" fmla="*/ 64 w 154"/>
                  <a:gd name="T45" fmla="*/ 64 h 114"/>
                  <a:gd name="T46" fmla="*/ 68 w 154"/>
                  <a:gd name="T47" fmla="*/ 68 h 114"/>
                  <a:gd name="T48" fmla="*/ 136 w 154"/>
                  <a:gd name="T49" fmla="*/ 112 h 114"/>
                  <a:gd name="T50" fmla="*/ 136 w 154"/>
                  <a:gd name="T51" fmla="*/ 112 h 114"/>
                  <a:gd name="T52" fmla="*/ 140 w 154"/>
                  <a:gd name="T53" fmla="*/ 114 h 114"/>
                  <a:gd name="T54" fmla="*/ 144 w 154"/>
                  <a:gd name="T55" fmla="*/ 114 h 114"/>
                  <a:gd name="T56" fmla="*/ 148 w 154"/>
                  <a:gd name="T57" fmla="*/ 112 h 114"/>
                  <a:gd name="T58" fmla="*/ 152 w 154"/>
                  <a:gd name="T59" fmla="*/ 110 h 114"/>
                  <a:gd name="T60" fmla="*/ 152 w 154"/>
                  <a:gd name="T61" fmla="*/ 110 h 114"/>
                  <a:gd name="T62" fmla="*/ 154 w 154"/>
                  <a:gd name="T63" fmla="*/ 104 h 114"/>
                  <a:gd name="T64" fmla="*/ 154 w 154"/>
                  <a:gd name="T65" fmla="*/ 100 h 114"/>
                  <a:gd name="T66" fmla="*/ 152 w 154"/>
                  <a:gd name="T67" fmla="*/ 96 h 114"/>
                  <a:gd name="T68" fmla="*/ 148 w 154"/>
                  <a:gd name="T69" fmla="*/ 92 h 114"/>
                  <a:gd name="T70" fmla="*/ 148 w 154"/>
                  <a:gd name="T71"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14">
                    <a:moveTo>
                      <a:pt x="148" y="92"/>
                    </a:moveTo>
                    <a:lnTo>
                      <a:pt x="82" y="50"/>
                    </a:lnTo>
                    <a:lnTo>
                      <a:pt x="82" y="50"/>
                    </a:lnTo>
                    <a:lnTo>
                      <a:pt x="76" y="48"/>
                    </a:lnTo>
                    <a:lnTo>
                      <a:pt x="70" y="48"/>
                    </a:lnTo>
                    <a:lnTo>
                      <a:pt x="70" y="48"/>
                    </a:lnTo>
                    <a:lnTo>
                      <a:pt x="70" y="48"/>
                    </a:lnTo>
                    <a:lnTo>
                      <a:pt x="70" y="48"/>
                    </a:lnTo>
                    <a:lnTo>
                      <a:pt x="66" y="46"/>
                    </a:lnTo>
                    <a:lnTo>
                      <a:pt x="62" y="44"/>
                    </a:lnTo>
                    <a:lnTo>
                      <a:pt x="72" y="30"/>
                    </a:lnTo>
                    <a:lnTo>
                      <a:pt x="24" y="0"/>
                    </a:lnTo>
                    <a:lnTo>
                      <a:pt x="0" y="38"/>
                    </a:lnTo>
                    <a:lnTo>
                      <a:pt x="46" y="68"/>
                    </a:lnTo>
                    <a:lnTo>
                      <a:pt x="56" y="54"/>
                    </a:lnTo>
                    <a:lnTo>
                      <a:pt x="56" y="54"/>
                    </a:lnTo>
                    <a:lnTo>
                      <a:pt x="60" y="56"/>
                    </a:lnTo>
                    <a:lnTo>
                      <a:pt x="62" y="58"/>
                    </a:lnTo>
                    <a:lnTo>
                      <a:pt x="64" y="60"/>
                    </a:lnTo>
                    <a:lnTo>
                      <a:pt x="64" y="60"/>
                    </a:lnTo>
                    <a:lnTo>
                      <a:pt x="64" y="60"/>
                    </a:lnTo>
                    <a:lnTo>
                      <a:pt x="64" y="60"/>
                    </a:lnTo>
                    <a:lnTo>
                      <a:pt x="64" y="64"/>
                    </a:lnTo>
                    <a:lnTo>
                      <a:pt x="68" y="68"/>
                    </a:lnTo>
                    <a:lnTo>
                      <a:pt x="136" y="112"/>
                    </a:lnTo>
                    <a:lnTo>
                      <a:pt x="136" y="112"/>
                    </a:lnTo>
                    <a:lnTo>
                      <a:pt x="140" y="114"/>
                    </a:lnTo>
                    <a:lnTo>
                      <a:pt x="144" y="114"/>
                    </a:lnTo>
                    <a:lnTo>
                      <a:pt x="148" y="112"/>
                    </a:lnTo>
                    <a:lnTo>
                      <a:pt x="152" y="110"/>
                    </a:lnTo>
                    <a:lnTo>
                      <a:pt x="152" y="110"/>
                    </a:lnTo>
                    <a:lnTo>
                      <a:pt x="154" y="104"/>
                    </a:lnTo>
                    <a:lnTo>
                      <a:pt x="154" y="100"/>
                    </a:lnTo>
                    <a:lnTo>
                      <a:pt x="152" y="96"/>
                    </a:lnTo>
                    <a:lnTo>
                      <a:pt x="148" y="92"/>
                    </a:lnTo>
                    <a:lnTo>
                      <a:pt x="148"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33" name="Group 232"/>
            <p:cNvGrpSpPr>
              <a:grpSpLocks noChangeAspect="1"/>
            </p:cNvGrpSpPr>
            <p:nvPr/>
          </p:nvGrpSpPr>
          <p:grpSpPr>
            <a:xfrm>
              <a:off x="7975105" y="5412504"/>
              <a:ext cx="137160" cy="134007"/>
              <a:chOff x="3994150" y="2346325"/>
              <a:chExt cx="276225" cy="269875"/>
            </a:xfrm>
            <a:solidFill>
              <a:schemeClr val="bg1"/>
            </a:solidFill>
          </p:grpSpPr>
          <p:sp>
            <p:nvSpPr>
              <p:cNvPr id="300" name="Freeform 47"/>
              <p:cNvSpPr>
                <a:spLocks/>
              </p:cNvSpPr>
              <p:nvPr/>
            </p:nvSpPr>
            <p:spPr bwMode="auto">
              <a:xfrm>
                <a:off x="3994150" y="2346325"/>
                <a:ext cx="276225" cy="130175"/>
              </a:xfrm>
              <a:custGeom>
                <a:avLst/>
                <a:gdLst>
                  <a:gd name="T0" fmla="*/ 88 w 174"/>
                  <a:gd name="T1" fmla="*/ 0 h 82"/>
                  <a:gd name="T2" fmla="*/ 0 w 174"/>
                  <a:gd name="T3" fmla="*/ 64 h 82"/>
                  <a:gd name="T4" fmla="*/ 0 w 174"/>
                  <a:gd name="T5" fmla="*/ 82 h 82"/>
                  <a:gd name="T6" fmla="*/ 88 w 174"/>
                  <a:gd name="T7" fmla="*/ 18 h 82"/>
                  <a:gd name="T8" fmla="*/ 174 w 174"/>
                  <a:gd name="T9" fmla="*/ 82 h 82"/>
                  <a:gd name="T10" fmla="*/ 174 w 174"/>
                  <a:gd name="T11" fmla="*/ 64 h 82"/>
                  <a:gd name="T12" fmla="*/ 88 w 17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74" h="82">
                    <a:moveTo>
                      <a:pt x="88" y="0"/>
                    </a:moveTo>
                    <a:lnTo>
                      <a:pt x="0" y="64"/>
                    </a:lnTo>
                    <a:lnTo>
                      <a:pt x="0" y="82"/>
                    </a:lnTo>
                    <a:lnTo>
                      <a:pt x="88" y="18"/>
                    </a:lnTo>
                    <a:lnTo>
                      <a:pt x="174" y="82"/>
                    </a:lnTo>
                    <a:lnTo>
                      <a:pt x="174" y="64"/>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1" name="Freeform 48"/>
              <p:cNvSpPr>
                <a:spLocks/>
              </p:cNvSpPr>
              <p:nvPr/>
            </p:nvSpPr>
            <p:spPr bwMode="auto">
              <a:xfrm>
                <a:off x="4032250" y="2387600"/>
                <a:ext cx="203200" cy="228600"/>
              </a:xfrm>
              <a:custGeom>
                <a:avLst/>
                <a:gdLst>
                  <a:gd name="T0" fmla="*/ 0 w 128"/>
                  <a:gd name="T1" fmla="*/ 46 h 144"/>
                  <a:gd name="T2" fmla="*/ 0 w 128"/>
                  <a:gd name="T3" fmla="*/ 144 h 144"/>
                  <a:gd name="T4" fmla="*/ 50 w 128"/>
                  <a:gd name="T5" fmla="*/ 144 h 144"/>
                  <a:gd name="T6" fmla="*/ 50 w 128"/>
                  <a:gd name="T7" fmla="*/ 88 h 144"/>
                  <a:gd name="T8" fmla="*/ 82 w 128"/>
                  <a:gd name="T9" fmla="*/ 88 h 144"/>
                  <a:gd name="T10" fmla="*/ 82 w 128"/>
                  <a:gd name="T11" fmla="*/ 144 h 144"/>
                  <a:gd name="T12" fmla="*/ 128 w 128"/>
                  <a:gd name="T13" fmla="*/ 144 h 144"/>
                  <a:gd name="T14" fmla="*/ 128 w 128"/>
                  <a:gd name="T15" fmla="*/ 46 h 144"/>
                  <a:gd name="T16" fmla="*/ 64 w 128"/>
                  <a:gd name="T17" fmla="*/ 0 h 144"/>
                  <a:gd name="T18" fmla="*/ 0 w 128"/>
                  <a:gd name="T19" fmla="*/ 4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44">
                    <a:moveTo>
                      <a:pt x="0" y="46"/>
                    </a:moveTo>
                    <a:lnTo>
                      <a:pt x="0" y="144"/>
                    </a:lnTo>
                    <a:lnTo>
                      <a:pt x="50" y="144"/>
                    </a:lnTo>
                    <a:lnTo>
                      <a:pt x="50" y="88"/>
                    </a:lnTo>
                    <a:lnTo>
                      <a:pt x="82" y="88"/>
                    </a:lnTo>
                    <a:lnTo>
                      <a:pt x="82" y="144"/>
                    </a:lnTo>
                    <a:lnTo>
                      <a:pt x="128" y="144"/>
                    </a:lnTo>
                    <a:lnTo>
                      <a:pt x="128" y="46"/>
                    </a:lnTo>
                    <a:lnTo>
                      <a:pt x="64" y="0"/>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34" name="Freeform 49"/>
            <p:cNvSpPr>
              <a:spLocks noChangeAspect="1" noEditPoints="1"/>
            </p:cNvSpPr>
            <p:nvPr/>
          </p:nvSpPr>
          <p:spPr bwMode="auto">
            <a:xfrm>
              <a:off x="8198942" y="5432078"/>
              <a:ext cx="137160" cy="94858"/>
            </a:xfrm>
            <a:custGeom>
              <a:avLst/>
              <a:gdLst>
                <a:gd name="T0" fmla="*/ 192 w 214"/>
                <a:gd name="T1" fmla="*/ 104 h 148"/>
                <a:gd name="T2" fmla="*/ 192 w 214"/>
                <a:gd name="T3" fmla="*/ 0 h 148"/>
                <a:gd name="T4" fmla="*/ 24 w 214"/>
                <a:gd name="T5" fmla="*/ 0 h 148"/>
                <a:gd name="T6" fmla="*/ 24 w 214"/>
                <a:gd name="T7" fmla="*/ 104 h 148"/>
                <a:gd name="T8" fmla="*/ 0 w 214"/>
                <a:gd name="T9" fmla="*/ 148 h 148"/>
                <a:gd name="T10" fmla="*/ 214 w 214"/>
                <a:gd name="T11" fmla="*/ 148 h 148"/>
                <a:gd name="T12" fmla="*/ 192 w 214"/>
                <a:gd name="T13" fmla="*/ 104 h 148"/>
                <a:gd name="T14" fmla="*/ 32 w 214"/>
                <a:gd name="T15" fmla="*/ 8 h 148"/>
                <a:gd name="T16" fmla="*/ 184 w 214"/>
                <a:gd name="T17" fmla="*/ 8 h 148"/>
                <a:gd name="T18" fmla="*/ 184 w 214"/>
                <a:gd name="T19" fmla="*/ 98 h 148"/>
                <a:gd name="T20" fmla="*/ 32 w 214"/>
                <a:gd name="T21" fmla="*/ 98 h 148"/>
                <a:gd name="T22" fmla="*/ 32 w 214"/>
                <a:gd name="T23" fmla="*/ 8 h 148"/>
                <a:gd name="T24" fmla="*/ 74 w 214"/>
                <a:gd name="T25" fmla="*/ 144 h 148"/>
                <a:gd name="T26" fmla="*/ 76 w 214"/>
                <a:gd name="T27" fmla="*/ 138 h 148"/>
                <a:gd name="T28" fmla="*/ 132 w 214"/>
                <a:gd name="T29" fmla="*/ 138 h 148"/>
                <a:gd name="T30" fmla="*/ 136 w 214"/>
                <a:gd name="T31" fmla="*/ 144 h 148"/>
                <a:gd name="T32" fmla="*/ 74 w 214"/>
                <a:gd name="T33" fmla="*/ 144 h 148"/>
                <a:gd name="T34" fmla="*/ 24 w 214"/>
                <a:gd name="T35" fmla="*/ 134 h 148"/>
                <a:gd name="T36" fmla="*/ 34 w 214"/>
                <a:gd name="T37" fmla="*/ 112 h 148"/>
                <a:gd name="T38" fmla="*/ 182 w 214"/>
                <a:gd name="T39" fmla="*/ 112 h 148"/>
                <a:gd name="T40" fmla="*/ 190 w 214"/>
                <a:gd name="T41" fmla="*/ 134 h 148"/>
                <a:gd name="T42" fmla="*/ 24 w 214"/>
                <a:gd name="T43" fmla="*/ 13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4" h="148">
                  <a:moveTo>
                    <a:pt x="192" y="104"/>
                  </a:moveTo>
                  <a:lnTo>
                    <a:pt x="192" y="0"/>
                  </a:lnTo>
                  <a:lnTo>
                    <a:pt x="24" y="0"/>
                  </a:lnTo>
                  <a:lnTo>
                    <a:pt x="24" y="104"/>
                  </a:lnTo>
                  <a:lnTo>
                    <a:pt x="0" y="148"/>
                  </a:lnTo>
                  <a:lnTo>
                    <a:pt x="214" y="148"/>
                  </a:lnTo>
                  <a:lnTo>
                    <a:pt x="192" y="104"/>
                  </a:lnTo>
                  <a:close/>
                  <a:moveTo>
                    <a:pt x="32" y="8"/>
                  </a:moveTo>
                  <a:lnTo>
                    <a:pt x="184" y="8"/>
                  </a:lnTo>
                  <a:lnTo>
                    <a:pt x="184" y="98"/>
                  </a:lnTo>
                  <a:lnTo>
                    <a:pt x="32" y="98"/>
                  </a:lnTo>
                  <a:lnTo>
                    <a:pt x="32" y="8"/>
                  </a:lnTo>
                  <a:close/>
                  <a:moveTo>
                    <a:pt x="74" y="144"/>
                  </a:moveTo>
                  <a:lnTo>
                    <a:pt x="76" y="138"/>
                  </a:lnTo>
                  <a:lnTo>
                    <a:pt x="132" y="138"/>
                  </a:lnTo>
                  <a:lnTo>
                    <a:pt x="136" y="144"/>
                  </a:lnTo>
                  <a:lnTo>
                    <a:pt x="74" y="144"/>
                  </a:lnTo>
                  <a:close/>
                  <a:moveTo>
                    <a:pt x="24" y="134"/>
                  </a:moveTo>
                  <a:lnTo>
                    <a:pt x="34" y="112"/>
                  </a:lnTo>
                  <a:lnTo>
                    <a:pt x="182" y="112"/>
                  </a:lnTo>
                  <a:lnTo>
                    <a:pt x="190" y="134"/>
                  </a:lnTo>
                  <a:lnTo>
                    <a:pt x="24" y="134"/>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235" name="Group 234"/>
            <p:cNvGrpSpPr>
              <a:grpSpLocks noChangeAspect="1"/>
            </p:cNvGrpSpPr>
            <p:nvPr/>
          </p:nvGrpSpPr>
          <p:grpSpPr>
            <a:xfrm>
              <a:off x="8422780" y="5425475"/>
              <a:ext cx="137160" cy="108065"/>
              <a:chOff x="4953000" y="2355850"/>
              <a:chExt cx="314325" cy="247650"/>
            </a:xfrm>
            <a:solidFill>
              <a:schemeClr val="bg1"/>
            </a:solidFill>
          </p:grpSpPr>
          <p:sp>
            <p:nvSpPr>
              <p:cNvPr id="298" name="Freeform 50"/>
              <p:cNvSpPr>
                <a:spLocks/>
              </p:cNvSpPr>
              <p:nvPr/>
            </p:nvSpPr>
            <p:spPr bwMode="auto">
              <a:xfrm>
                <a:off x="4953000" y="2492375"/>
                <a:ext cx="314325" cy="111125"/>
              </a:xfrm>
              <a:custGeom>
                <a:avLst/>
                <a:gdLst>
                  <a:gd name="T0" fmla="*/ 166 w 198"/>
                  <a:gd name="T1" fmla="*/ 0 h 70"/>
                  <a:gd name="T2" fmla="*/ 136 w 198"/>
                  <a:gd name="T3" fmla="*/ 0 h 70"/>
                  <a:gd name="T4" fmla="*/ 124 w 198"/>
                  <a:gd name="T5" fmla="*/ 14 h 70"/>
                  <a:gd name="T6" fmla="*/ 158 w 198"/>
                  <a:gd name="T7" fmla="*/ 14 h 70"/>
                  <a:gd name="T8" fmla="*/ 178 w 198"/>
                  <a:gd name="T9" fmla="*/ 56 h 70"/>
                  <a:gd name="T10" fmla="*/ 22 w 198"/>
                  <a:gd name="T11" fmla="*/ 56 h 70"/>
                  <a:gd name="T12" fmla="*/ 40 w 198"/>
                  <a:gd name="T13" fmla="*/ 14 h 70"/>
                  <a:gd name="T14" fmla="*/ 74 w 198"/>
                  <a:gd name="T15" fmla="*/ 14 h 70"/>
                  <a:gd name="T16" fmla="*/ 62 w 198"/>
                  <a:gd name="T17" fmla="*/ 0 h 70"/>
                  <a:gd name="T18" fmla="*/ 32 w 198"/>
                  <a:gd name="T19" fmla="*/ 0 h 70"/>
                  <a:gd name="T20" fmla="*/ 0 w 198"/>
                  <a:gd name="T21" fmla="*/ 70 h 70"/>
                  <a:gd name="T22" fmla="*/ 198 w 198"/>
                  <a:gd name="T23" fmla="*/ 70 h 70"/>
                  <a:gd name="T24" fmla="*/ 166 w 198"/>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70">
                    <a:moveTo>
                      <a:pt x="166" y="0"/>
                    </a:moveTo>
                    <a:lnTo>
                      <a:pt x="136" y="0"/>
                    </a:lnTo>
                    <a:lnTo>
                      <a:pt x="124" y="14"/>
                    </a:lnTo>
                    <a:lnTo>
                      <a:pt x="158" y="14"/>
                    </a:lnTo>
                    <a:lnTo>
                      <a:pt x="178" y="56"/>
                    </a:lnTo>
                    <a:lnTo>
                      <a:pt x="22" y="56"/>
                    </a:lnTo>
                    <a:lnTo>
                      <a:pt x="40" y="14"/>
                    </a:lnTo>
                    <a:lnTo>
                      <a:pt x="74" y="14"/>
                    </a:lnTo>
                    <a:lnTo>
                      <a:pt x="62" y="0"/>
                    </a:lnTo>
                    <a:lnTo>
                      <a:pt x="32" y="0"/>
                    </a:lnTo>
                    <a:lnTo>
                      <a:pt x="0" y="70"/>
                    </a:lnTo>
                    <a:lnTo>
                      <a:pt x="198" y="7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9" name="Freeform 51"/>
              <p:cNvSpPr>
                <a:spLocks noEditPoints="1"/>
              </p:cNvSpPr>
              <p:nvPr/>
            </p:nvSpPr>
            <p:spPr bwMode="auto">
              <a:xfrm>
                <a:off x="5038725" y="2355850"/>
                <a:ext cx="142875" cy="190500"/>
              </a:xfrm>
              <a:custGeom>
                <a:avLst/>
                <a:gdLst>
                  <a:gd name="T0" fmla="*/ 90 w 90"/>
                  <a:gd name="T1" fmla="*/ 46 h 120"/>
                  <a:gd name="T2" fmla="*/ 86 w 90"/>
                  <a:gd name="T3" fmla="*/ 28 h 120"/>
                  <a:gd name="T4" fmla="*/ 78 w 90"/>
                  <a:gd name="T5" fmla="*/ 14 h 120"/>
                  <a:gd name="T6" fmla="*/ 62 w 90"/>
                  <a:gd name="T7" fmla="*/ 4 h 120"/>
                  <a:gd name="T8" fmla="*/ 46 w 90"/>
                  <a:gd name="T9" fmla="*/ 0 h 120"/>
                  <a:gd name="T10" fmla="*/ 36 w 90"/>
                  <a:gd name="T11" fmla="*/ 2 h 120"/>
                  <a:gd name="T12" fmla="*/ 20 w 90"/>
                  <a:gd name="T13" fmla="*/ 8 h 120"/>
                  <a:gd name="T14" fmla="*/ 8 w 90"/>
                  <a:gd name="T15" fmla="*/ 20 h 120"/>
                  <a:gd name="T16" fmla="*/ 0 w 90"/>
                  <a:gd name="T17" fmla="*/ 36 h 120"/>
                  <a:gd name="T18" fmla="*/ 0 w 90"/>
                  <a:gd name="T19" fmla="*/ 46 h 120"/>
                  <a:gd name="T20" fmla="*/ 2 w 90"/>
                  <a:gd name="T21" fmla="*/ 58 h 120"/>
                  <a:gd name="T22" fmla="*/ 2 w 90"/>
                  <a:gd name="T23" fmla="*/ 58 h 120"/>
                  <a:gd name="T24" fmla="*/ 2 w 90"/>
                  <a:gd name="T25" fmla="*/ 58 h 120"/>
                  <a:gd name="T26" fmla="*/ 4 w 90"/>
                  <a:gd name="T27" fmla="*/ 62 h 120"/>
                  <a:gd name="T28" fmla="*/ 4 w 90"/>
                  <a:gd name="T29" fmla="*/ 64 h 120"/>
                  <a:gd name="T30" fmla="*/ 4 w 90"/>
                  <a:gd name="T31" fmla="*/ 66 h 120"/>
                  <a:gd name="T32" fmla="*/ 6 w 90"/>
                  <a:gd name="T33" fmla="*/ 68 h 120"/>
                  <a:gd name="T34" fmla="*/ 10 w 90"/>
                  <a:gd name="T35" fmla="*/ 76 h 120"/>
                  <a:gd name="T36" fmla="*/ 18 w 90"/>
                  <a:gd name="T37" fmla="*/ 86 h 120"/>
                  <a:gd name="T38" fmla="*/ 36 w 90"/>
                  <a:gd name="T39" fmla="*/ 108 h 120"/>
                  <a:gd name="T40" fmla="*/ 42 w 90"/>
                  <a:gd name="T41" fmla="*/ 120 h 120"/>
                  <a:gd name="T42" fmla="*/ 48 w 90"/>
                  <a:gd name="T43" fmla="*/ 120 h 120"/>
                  <a:gd name="T44" fmla="*/ 64 w 90"/>
                  <a:gd name="T45" fmla="*/ 96 h 120"/>
                  <a:gd name="T46" fmla="*/ 74 w 90"/>
                  <a:gd name="T47" fmla="*/ 86 h 120"/>
                  <a:gd name="T48" fmla="*/ 86 w 90"/>
                  <a:gd name="T49" fmla="*/ 66 h 120"/>
                  <a:gd name="T50" fmla="*/ 88 w 90"/>
                  <a:gd name="T51" fmla="*/ 58 h 120"/>
                  <a:gd name="T52" fmla="*/ 90 w 90"/>
                  <a:gd name="T53" fmla="*/ 46 h 120"/>
                  <a:gd name="T54" fmla="*/ 46 w 90"/>
                  <a:gd name="T55" fmla="*/ 68 h 120"/>
                  <a:gd name="T56" fmla="*/ 36 w 90"/>
                  <a:gd name="T57" fmla="*/ 66 h 120"/>
                  <a:gd name="T58" fmla="*/ 24 w 90"/>
                  <a:gd name="T59" fmla="*/ 54 h 120"/>
                  <a:gd name="T60" fmla="*/ 22 w 90"/>
                  <a:gd name="T61" fmla="*/ 46 h 120"/>
                  <a:gd name="T62" fmla="*/ 28 w 90"/>
                  <a:gd name="T63" fmla="*/ 30 h 120"/>
                  <a:gd name="T64" fmla="*/ 46 w 90"/>
                  <a:gd name="T65" fmla="*/ 22 h 120"/>
                  <a:gd name="T66" fmla="*/ 54 w 90"/>
                  <a:gd name="T67" fmla="*/ 24 h 120"/>
                  <a:gd name="T68" fmla="*/ 66 w 90"/>
                  <a:gd name="T69" fmla="*/ 36 h 120"/>
                  <a:gd name="T70" fmla="*/ 68 w 90"/>
                  <a:gd name="T71" fmla="*/ 46 h 120"/>
                  <a:gd name="T72" fmla="*/ 62 w 90"/>
                  <a:gd name="T73" fmla="*/ 62 h 120"/>
                  <a:gd name="T74" fmla="*/ 46 w 90"/>
                  <a:gd name="T75" fmla="*/ 6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120">
                    <a:moveTo>
                      <a:pt x="90" y="46"/>
                    </a:moveTo>
                    <a:lnTo>
                      <a:pt x="90" y="46"/>
                    </a:lnTo>
                    <a:lnTo>
                      <a:pt x="90" y="36"/>
                    </a:lnTo>
                    <a:lnTo>
                      <a:pt x="86" y="28"/>
                    </a:lnTo>
                    <a:lnTo>
                      <a:pt x="82" y="20"/>
                    </a:lnTo>
                    <a:lnTo>
                      <a:pt x="78" y="14"/>
                    </a:lnTo>
                    <a:lnTo>
                      <a:pt x="70" y="8"/>
                    </a:lnTo>
                    <a:lnTo>
                      <a:pt x="62" y="4"/>
                    </a:lnTo>
                    <a:lnTo>
                      <a:pt x="54" y="2"/>
                    </a:lnTo>
                    <a:lnTo>
                      <a:pt x="46" y="0"/>
                    </a:lnTo>
                    <a:lnTo>
                      <a:pt x="46" y="0"/>
                    </a:lnTo>
                    <a:lnTo>
                      <a:pt x="36" y="2"/>
                    </a:lnTo>
                    <a:lnTo>
                      <a:pt x="28" y="4"/>
                    </a:lnTo>
                    <a:lnTo>
                      <a:pt x="20" y="8"/>
                    </a:lnTo>
                    <a:lnTo>
                      <a:pt x="14" y="14"/>
                    </a:lnTo>
                    <a:lnTo>
                      <a:pt x="8" y="20"/>
                    </a:lnTo>
                    <a:lnTo>
                      <a:pt x="4" y="28"/>
                    </a:lnTo>
                    <a:lnTo>
                      <a:pt x="0" y="36"/>
                    </a:lnTo>
                    <a:lnTo>
                      <a:pt x="0" y="46"/>
                    </a:lnTo>
                    <a:lnTo>
                      <a:pt x="0" y="46"/>
                    </a:lnTo>
                    <a:lnTo>
                      <a:pt x="2" y="58"/>
                    </a:lnTo>
                    <a:lnTo>
                      <a:pt x="2" y="58"/>
                    </a:lnTo>
                    <a:lnTo>
                      <a:pt x="2" y="58"/>
                    </a:lnTo>
                    <a:lnTo>
                      <a:pt x="2" y="58"/>
                    </a:lnTo>
                    <a:lnTo>
                      <a:pt x="2" y="58"/>
                    </a:lnTo>
                    <a:lnTo>
                      <a:pt x="2" y="58"/>
                    </a:lnTo>
                    <a:lnTo>
                      <a:pt x="2" y="58"/>
                    </a:lnTo>
                    <a:lnTo>
                      <a:pt x="4" y="62"/>
                    </a:lnTo>
                    <a:lnTo>
                      <a:pt x="4" y="62"/>
                    </a:lnTo>
                    <a:lnTo>
                      <a:pt x="4" y="64"/>
                    </a:lnTo>
                    <a:lnTo>
                      <a:pt x="4" y="64"/>
                    </a:lnTo>
                    <a:lnTo>
                      <a:pt x="4" y="66"/>
                    </a:lnTo>
                    <a:lnTo>
                      <a:pt x="4" y="66"/>
                    </a:lnTo>
                    <a:lnTo>
                      <a:pt x="6" y="68"/>
                    </a:lnTo>
                    <a:lnTo>
                      <a:pt x="6" y="68"/>
                    </a:lnTo>
                    <a:lnTo>
                      <a:pt x="10" y="76"/>
                    </a:lnTo>
                    <a:lnTo>
                      <a:pt x="18" y="86"/>
                    </a:lnTo>
                    <a:lnTo>
                      <a:pt x="18" y="86"/>
                    </a:lnTo>
                    <a:lnTo>
                      <a:pt x="28" y="98"/>
                    </a:lnTo>
                    <a:lnTo>
                      <a:pt x="36" y="108"/>
                    </a:lnTo>
                    <a:lnTo>
                      <a:pt x="42" y="120"/>
                    </a:lnTo>
                    <a:lnTo>
                      <a:pt x="42" y="120"/>
                    </a:lnTo>
                    <a:lnTo>
                      <a:pt x="48" y="120"/>
                    </a:lnTo>
                    <a:lnTo>
                      <a:pt x="48" y="120"/>
                    </a:lnTo>
                    <a:lnTo>
                      <a:pt x="56" y="108"/>
                    </a:lnTo>
                    <a:lnTo>
                      <a:pt x="64" y="96"/>
                    </a:lnTo>
                    <a:lnTo>
                      <a:pt x="74" y="86"/>
                    </a:lnTo>
                    <a:lnTo>
                      <a:pt x="74" y="86"/>
                    </a:lnTo>
                    <a:lnTo>
                      <a:pt x="82" y="76"/>
                    </a:lnTo>
                    <a:lnTo>
                      <a:pt x="86" y="66"/>
                    </a:lnTo>
                    <a:lnTo>
                      <a:pt x="88" y="58"/>
                    </a:lnTo>
                    <a:lnTo>
                      <a:pt x="88" y="58"/>
                    </a:lnTo>
                    <a:lnTo>
                      <a:pt x="88" y="58"/>
                    </a:lnTo>
                    <a:lnTo>
                      <a:pt x="90" y="46"/>
                    </a:lnTo>
                    <a:lnTo>
                      <a:pt x="90" y="46"/>
                    </a:lnTo>
                    <a:close/>
                    <a:moveTo>
                      <a:pt x="46" y="68"/>
                    </a:moveTo>
                    <a:lnTo>
                      <a:pt x="46" y="68"/>
                    </a:lnTo>
                    <a:lnTo>
                      <a:pt x="36" y="66"/>
                    </a:lnTo>
                    <a:lnTo>
                      <a:pt x="28" y="62"/>
                    </a:lnTo>
                    <a:lnTo>
                      <a:pt x="24" y="54"/>
                    </a:lnTo>
                    <a:lnTo>
                      <a:pt x="22" y="46"/>
                    </a:lnTo>
                    <a:lnTo>
                      <a:pt x="22" y="46"/>
                    </a:lnTo>
                    <a:lnTo>
                      <a:pt x="24" y="36"/>
                    </a:lnTo>
                    <a:lnTo>
                      <a:pt x="28" y="30"/>
                    </a:lnTo>
                    <a:lnTo>
                      <a:pt x="36" y="24"/>
                    </a:lnTo>
                    <a:lnTo>
                      <a:pt x="46" y="22"/>
                    </a:lnTo>
                    <a:lnTo>
                      <a:pt x="46" y="22"/>
                    </a:lnTo>
                    <a:lnTo>
                      <a:pt x="54" y="24"/>
                    </a:lnTo>
                    <a:lnTo>
                      <a:pt x="62" y="30"/>
                    </a:lnTo>
                    <a:lnTo>
                      <a:pt x="66" y="36"/>
                    </a:lnTo>
                    <a:lnTo>
                      <a:pt x="68" y="46"/>
                    </a:lnTo>
                    <a:lnTo>
                      <a:pt x="68" y="46"/>
                    </a:lnTo>
                    <a:lnTo>
                      <a:pt x="66" y="54"/>
                    </a:lnTo>
                    <a:lnTo>
                      <a:pt x="62" y="62"/>
                    </a:lnTo>
                    <a:lnTo>
                      <a:pt x="54" y="66"/>
                    </a:lnTo>
                    <a:lnTo>
                      <a:pt x="46" y="68"/>
                    </a:lnTo>
                    <a:lnTo>
                      <a:pt x="46"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cxnSp>
          <p:nvCxnSpPr>
            <p:cNvPr id="236" name="Straight Connector 235"/>
            <p:cNvCxnSpPr/>
            <p:nvPr/>
          </p:nvCxnSpPr>
          <p:spPr>
            <a:xfrm>
              <a:off x="4921520" y="3428436"/>
              <a:ext cx="0" cy="2148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7" name="Group 236"/>
            <p:cNvGrpSpPr/>
            <p:nvPr/>
          </p:nvGrpSpPr>
          <p:grpSpPr>
            <a:xfrm>
              <a:off x="4921520" y="3428436"/>
              <a:ext cx="3703496" cy="1636483"/>
              <a:chOff x="4921520" y="3428436"/>
              <a:chExt cx="3703496" cy="1636483"/>
            </a:xfrm>
          </p:grpSpPr>
          <p:cxnSp>
            <p:nvCxnSpPr>
              <p:cNvPr id="291" name="Straight Connector 290"/>
              <p:cNvCxnSpPr/>
              <p:nvPr/>
            </p:nvCxnSpPr>
            <p:spPr>
              <a:xfrm>
                <a:off x="4921520" y="5064919"/>
                <a:ext cx="37034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4921520" y="4795919"/>
                <a:ext cx="37034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4921520" y="4524151"/>
                <a:ext cx="37034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4921520" y="4247347"/>
                <a:ext cx="37034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4921520" y="3975498"/>
                <a:ext cx="37034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4921520" y="3700872"/>
                <a:ext cx="37034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4921520" y="3428436"/>
                <a:ext cx="37034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p:nvGrpSpPr>
          <p:grpSpPr>
            <a:xfrm>
              <a:off x="4854598" y="3428436"/>
              <a:ext cx="66922" cy="1914525"/>
              <a:chOff x="4921520" y="3428436"/>
              <a:chExt cx="3703496" cy="1914525"/>
            </a:xfrm>
          </p:grpSpPr>
          <p:cxnSp>
            <p:nvCxnSpPr>
              <p:cNvPr id="283" name="Straight Connector 282"/>
              <p:cNvCxnSpPr/>
              <p:nvPr/>
            </p:nvCxnSpPr>
            <p:spPr>
              <a:xfrm>
                <a:off x="4921520" y="5342961"/>
                <a:ext cx="37034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4921520" y="5064919"/>
                <a:ext cx="37034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4921520" y="4795919"/>
                <a:ext cx="37034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4921520" y="4524151"/>
                <a:ext cx="37034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4921520" y="4247347"/>
                <a:ext cx="37034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4921520" y="3975498"/>
                <a:ext cx="37034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921520" y="3700872"/>
                <a:ext cx="37034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4921520" y="3428436"/>
                <a:ext cx="37034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a:off x="5023069" y="4042941"/>
              <a:ext cx="173832" cy="91376"/>
            </a:xfrm>
            <a:prstGeom prst="rect">
              <a:avLst/>
            </a:prstGeom>
            <a:solidFill>
              <a:srgbClr val="3B755E"/>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4.41</a:t>
              </a:r>
            </a:p>
          </p:txBody>
        </p:sp>
        <p:sp>
          <p:nvSpPr>
            <p:cNvPr id="240" name="Rectangle 239"/>
            <p:cNvSpPr/>
            <p:nvPr/>
          </p:nvSpPr>
          <p:spPr>
            <a:xfrm>
              <a:off x="5249288" y="4152286"/>
              <a:ext cx="173832" cy="91376"/>
            </a:xfrm>
            <a:prstGeom prst="rect">
              <a:avLst/>
            </a:prstGeom>
            <a:solidFill>
              <a:srgbClr val="6A6C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4.00</a:t>
              </a:r>
            </a:p>
          </p:txBody>
        </p:sp>
        <p:sp>
          <p:nvSpPr>
            <p:cNvPr id="241" name="Rectangle 240"/>
            <p:cNvSpPr/>
            <p:nvPr/>
          </p:nvSpPr>
          <p:spPr>
            <a:xfrm>
              <a:off x="5473125" y="4589426"/>
              <a:ext cx="173832" cy="91376"/>
            </a:xfrm>
            <a:prstGeom prst="rect">
              <a:avLst/>
            </a:prstGeom>
            <a:solidFill>
              <a:srgbClr val="CADE2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2.41</a:t>
              </a:r>
            </a:p>
          </p:txBody>
        </p:sp>
        <p:sp>
          <p:nvSpPr>
            <p:cNvPr id="242" name="Rectangle 241"/>
            <p:cNvSpPr/>
            <p:nvPr/>
          </p:nvSpPr>
          <p:spPr>
            <a:xfrm>
              <a:off x="5696963" y="4589426"/>
              <a:ext cx="173832" cy="91376"/>
            </a:xfrm>
            <a:prstGeom prst="rect">
              <a:avLst/>
            </a:prstGeom>
            <a:solidFill>
              <a:srgbClr val="E2703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2.41</a:t>
              </a:r>
            </a:p>
          </p:txBody>
        </p:sp>
        <p:sp>
          <p:nvSpPr>
            <p:cNvPr id="243" name="Rectangle 242"/>
            <p:cNvSpPr/>
            <p:nvPr/>
          </p:nvSpPr>
          <p:spPr>
            <a:xfrm>
              <a:off x="5920800" y="3580346"/>
              <a:ext cx="173832" cy="91376"/>
            </a:xfrm>
            <a:prstGeom prst="rect">
              <a:avLst/>
            </a:prstGeom>
            <a:solidFill>
              <a:srgbClr val="C03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6.05</a:t>
              </a:r>
            </a:p>
          </p:txBody>
        </p:sp>
        <p:sp>
          <p:nvSpPr>
            <p:cNvPr id="244" name="Rectangle 243"/>
            <p:cNvSpPr/>
            <p:nvPr/>
          </p:nvSpPr>
          <p:spPr>
            <a:xfrm>
              <a:off x="6154163" y="4510088"/>
              <a:ext cx="173832" cy="91376"/>
            </a:xfrm>
            <a:prstGeom prst="rect">
              <a:avLst/>
            </a:prstGeom>
            <a:solidFill>
              <a:srgbClr val="2578B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2.69</a:t>
              </a:r>
            </a:p>
          </p:txBody>
        </p:sp>
        <p:sp>
          <p:nvSpPr>
            <p:cNvPr id="245" name="Rectangle 244"/>
            <p:cNvSpPr/>
            <p:nvPr/>
          </p:nvSpPr>
          <p:spPr>
            <a:xfrm>
              <a:off x="6378000" y="4222896"/>
              <a:ext cx="173832" cy="91376"/>
            </a:xfrm>
            <a:prstGeom prst="rect">
              <a:avLst/>
            </a:prstGeom>
            <a:solidFill>
              <a:srgbClr val="999CA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3.78</a:t>
              </a:r>
            </a:p>
          </p:txBody>
        </p:sp>
        <p:sp>
          <p:nvSpPr>
            <p:cNvPr id="246" name="Rectangle 245"/>
            <p:cNvSpPr/>
            <p:nvPr/>
          </p:nvSpPr>
          <p:spPr>
            <a:xfrm>
              <a:off x="6601838" y="4589426"/>
              <a:ext cx="173832" cy="91376"/>
            </a:xfrm>
            <a:prstGeom prst="rect">
              <a:avLst/>
            </a:prstGeom>
            <a:solidFill>
              <a:srgbClr val="BC47A9"/>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2.42</a:t>
              </a:r>
            </a:p>
          </p:txBody>
        </p:sp>
        <p:sp>
          <p:nvSpPr>
            <p:cNvPr id="247" name="Rectangle 246"/>
            <p:cNvSpPr/>
            <p:nvPr/>
          </p:nvSpPr>
          <p:spPr>
            <a:xfrm>
              <a:off x="6828056" y="4474629"/>
              <a:ext cx="173832" cy="91376"/>
            </a:xfrm>
            <a:prstGeom prst="rect">
              <a:avLst/>
            </a:prstGeom>
            <a:solidFill>
              <a:srgbClr val="2C727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2.91</a:t>
              </a:r>
            </a:p>
          </p:txBody>
        </p:sp>
        <p:sp>
          <p:nvSpPr>
            <p:cNvPr id="248" name="Rectangle 247"/>
            <p:cNvSpPr/>
            <p:nvPr/>
          </p:nvSpPr>
          <p:spPr>
            <a:xfrm>
              <a:off x="7054275" y="4343528"/>
              <a:ext cx="173832" cy="91376"/>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3.27</a:t>
              </a:r>
            </a:p>
          </p:txBody>
        </p:sp>
        <p:sp>
          <p:nvSpPr>
            <p:cNvPr id="249" name="Rectangle 248"/>
            <p:cNvSpPr/>
            <p:nvPr/>
          </p:nvSpPr>
          <p:spPr>
            <a:xfrm>
              <a:off x="7280494" y="4569577"/>
              <a:ext cx="173832" cy="91376"/>
            </a:xfrm>
            <a:prstGeom prst="rect">
              <a:avLst/>
            </a:prstGeom>
            <a:solidFill>
              <a:srgbClr val="50465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2.44</a:t>
              </a:r>
            </a:p>
          </p:txBody>
        </p:sp>
        <p:sp>
          <p:nvSpPr>
            <p:cNvPr id="250" name="Rectangle 249"/>
            <p:cNvSpPr/>
            <p:nvPr/>
          </p:nvSpPr>
          <p:spPr>
            <a:xfrm>
              <a:off x="7504331" y="4541717"/>
              <a:ext cx="173832" cy="91376"/>
            </a:xfrm>
            <a:prstGeom prst="rect">
              <a:avLst/>
            </a:prstGeom>
            <a:solidFill>
              <a:srgbClr val="54A83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2.61</a:t>
              </a:r>
            </a:p>
          </p:txBody>
        </p:sp>
        <p:sp>
          <p:nvSpPr>
            <p:cNvPr id="251" name="Rectangle 250"/>
            <p:cNvSpPr/>
            <p:nvPr/>
          </p:nvSpPr>
          <p:spPr>
            <a:xfrm>
              <a:off x="7732931" y="4466396"/>
              <a:ext cx="173832" cy="91376"/>
            </a:xfrm>
            <a:prstGeom prst="rect">
              <a:avLst/>
            </a:prstGeom>
            <a:solidFill>
              <a:srgbClr val="E38F4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2.93</a:t>
              </a:r>
            </a:p>
          </p:txBody>
        </p:sp>
        <p:sp>
          <p:nvSpPr>
            <p:cNvPr id="252" name="Rectangle 251"/>
            <p:cNvSpPr/>
            <p:nvPr/>
          </p:nvSpPr>
          <p:spPr>
            <a:xfrm>
              <a:off x="7956769" y="4247347"/>
              <a:ext cx="173832" cy="91376"/>
            </a:xfrm>
            <a:prstGeom prst="rect">
              <a:avLst/>
            </a:prstGeom>
            <a:solidFill>
              <a:srgbClr val="3C539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3.71</a:t>
              </a:r>
            </a:p>
          </p:txBody>
        </p:sp>
        <p:sp>
          <p:nvSpPr>
            <p:cNvPr id="253" name="Rectangle 252"/>
            <p:cNvSpPr/>
            <p:nvPr/>
          </p:nvSpPr>
          <p:spPr>
            <a:xfrm>
              <a:off x="8180606" y="4680802"/>
              <a:ext cx="173832" cy="91376"/>
            </a:xfrm>
            <a:prstGeom prst="rect">
              <a:avLst/>
            </a:prstGeom>
            <a:solidFill>
              <a:srgbClr val="90D2B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2.09</a:t>
              </a:r>
            </a:p>
          </p:txBody>
        </p:sp>
        <p:sp>
          <p:nvSpPr>
            <p:cNvPr id="254" name="Pentagon 253"/>
            <p:cNvSpPr/>
            <p:nvPr/>
          </p:nvSpPr>
          <p:spPr>
            <a:xfrm rot="16200000">
              <a:off x="7846340" y="4614651"/>
              <a:ext cx="1289944" cy="173736"/>
            </a:xfrm>
            <a:prstGeom prst="homePlate">
              <a:avLst/>
            </a:prstGeom>
            <a:solidFill>
              <a:srgbClr val="D58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55" name="Pentagon 254"/>
            <p:cNvSpPr/>
            <p:nvPr/>
          </p:nvSpPr>
          <p:spPr>
            <a:xfrm rot="16200000">
              <a:off x="7977413" y="4969466"/>
              <a:ext cx="580313" cy="173736"/>
            </a:xfrm>
            <a:prstGeom prst="homePlate">
              <a:avLst/>
            </a:prstGeom>
            <a:solidFill>
              <a:srgbClr val="90D2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56" name="Pentagon 255"/>
            <p:cNvSpPr/>
            <p:nvPr/>
          </p:nvSpPr>
          <p:spPr>
            <a:xfrm rot="16200000">
              <a:off x="7537190" y="4752340"/>
              <a:ext cx="1014565" cy="173736"/>
            </a:xfrm>
            <a:prstGeom prst="homePlate">
              <a:avLst/>
            </a:prstGeom>
            <a:solidFill>
              <a:srgbClr val="3C5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57" name="Pentagon 256"/>
            <p:cNvSpPr/>
            <p:nvPr/>
          </p:nvSpPr>
          <p:spPr>
            <a:xfrm rot="16200000">
              <a:off x="7425588" y="4865317"/>
              <a:ext cx="788613" cy="173736"/>
            </a:xfrm>
            <a:prstGeom prst="homePlate">
              <a:avLst/>
            </a:prstGeom>
            <a:solidFill>
              <a:srgbClr val="E38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58" name="Pentagon 257"/>
            <p:cNvSpPr/>
            <p:nvPr/>
          </p:nvSpPr>
          <p:spPr>
            <a:xfrm rot="16200000">
              <a:off x="7232197" y="4900621"/>
              <a:ext cx="718003" cy="173736"/>
            </a:xfrm>
            <a:prstGeom prst="homePlate">
              <a:avLst/>
            </a:prstGeom>
            <a:solidFill>
              <a:srgbClr val="54A83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59" name="Pentagon 258"/>
            <p:cNvSpPr/>
            <p:nvPr/>
          </p:nvSpPr>
          <p:spPr>
            <a:xfrm rot="16200000">
              <a:off x="7022482" y="4914744"/>
              <a:ext cx="689759" cy="173736"/>
            </a:xfrm>
            <a:prstGeom prst="homePlate">
              <a:avLst/>
            </a:prstGeom>
            <a:solidFill>
              <a:srgbClr val="50465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0" name="Pentagon 259"/>
            <p:cNvSpPr/>
            <p:nvPr/>
          </p:nvSpPr>
          <p:spPr>
            <a:xfrm rot="16200000">
              <a:off x="6681618" y="4800002"/>
              <a:ext cx="919242" cy="173736"/>
            </a:xfrm>
            <a:prstGeom prst="homePlat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1" name="Pentagon 260"/>
            <p:cNvSpPr/>
            <p:nvPr/>
          </p:nvSpPr>
          <p:spPr>
            <a:xfrm rot="16200000">
              <a:off x="6520713" y="4865316"/>
              <a:ext cx="788613" cy="173736"/>
            </a:xfrm>
            <a:prstGeom prst="homePlate">
              <a:avLst/>
            </a:prstGeom>
            <a:solidFill>
              <a:srgbClr val="2C727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2" name="Pentagon 261"/>
            <p:cNvSpPr/>
            <p:nvPr/>
          </p:nvSpPr>
          <p:spPr>
            <a:xfrm rot="16200000">
              <a:off x="6350983" y="4921804"/>
              <a:ext cx="675637" cy="173736"/>
            </a:xfrm>
            <a:prstGeom prst="homePlate">
              <a:avLst/>
            </a:prstGeom>
            <a:solidFill>
              <a:srgbClr val="BC47A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3" name="Pentagon 262"/>
            <p:cNvSpPr/>
            <p:nvPr/>
          </p:nvSpPr>
          <p:spPr>
            <a:xfrm rot="16200000">
              <a:off x="5949544" y="4743514"/>
              <a:ext cx="1032218" cy="173736"/>
            </a:xfrm>
            <a:prstGeom prst="homePlate">
              <a:avLst/>
            </a:prstGeom>
            <a:solidFill>
              <a:srgbClr val="999CA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4" name="Pentagon 263"/>
            <p:cNvSpPr/>
            <p:nvPr/>
          </p:nvSpPr>
          <p:spPr>
            <a:xfrm rot="16200000">
              <a:off x="5867907" y="4886499"/>
              <a:ext cx="746247" cy="173736"/>
            </a:xfrm>
            <a:prstGeom prst="homePlate">
              <a:avLst/>
            </a:prstGeom>
            <a:solidFill>
              <a:srgbClr val="2578B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5" name="Pentagon 264"/>
            <p:cNvSpPr/>
            <p:nvPr/>
          </p:nvSpPr>
          <p:spPr>
            <a:xfrm rot="16200000">
              <a:off x="5170283" y="4422239"/>
              <a:ext cx="1674769" cy="173736"/>
            </a:xfrm>
            <a:prstGeom prst="homePlate">
              <a:avLst/>
            </a:prstGeom>
            <a:solidFill>
              <a:srgbClr val="C03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6" name="Pentagon 265"/>
            <p:cNvSpPr/>
            <p:nvPr/>
          </p:nvSpPr>
          <p:spPr>
            <a:xfrm rot="16200000">
              <a:off x="5449639" y="4925335"/>
              <a:ext cx="668576" cy="173736"/>
            </a:xfrm>
            <a:prstGeom prst="homePlate">
              <a:avLst/>
            </a:prstGeom>
            <a:solidFill>
              <a:srgbClr val="E27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7" name="Pentagon 266"/>
            <p:cNvSpPr/>
            <p:nvPr/>
          </p:nvSpPr>
          <p:spPr>
            <a:xfrm rot="16200000">
              <a:off x="5225801" y="4925335"/>
              <a:ext cx="668576" cy="173736"/>
            </a:xfrm>
            <a:prstGeom prst="homePlate">
              <a:avLst/>
            </a:prstGeom>
            <a:solidFill>
              <a:srgbClr val="CAD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8" name="Pentagon 267"/>
            <p:cNvSpPr/>
            <p:nvPr/>
          </p:nvSpPr>
          <p:spPr>
            <a:xfrm rot="16200000">
              <a:off x="4784742" y="4708209"/>
              <a:ext cx="1102828" cy="173736"/>
            </a:xfrm>
            <a:prstGeom prst="homePlate">
              <a:avLst/>
            </a:prstGeom>
            <a:solidFill>
              <a:srgbClr val="6A6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9" name="Pentagon 268"/>
            <p:cNvSpPr/>
            <p:nvPr/>
          </p:nvSpPr>
          <p:spPr>
            <a:xfrm rot="16200000">
              <a:off x="4503896" y="4653486"/>
              <a:ext cx="1212273" cy="173736"/>
            </a:xfrm>
            <a:prstGeom prst="homePlate">
              <a:avLst/>
            </a:prstGeom>
            <a:solidFill>
              <a:srgbClr val="3B7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270" name="Straight Connector 269"/>
            <p:cNvCxnSpPr/>
            <p:nvPr/>
          </p:nvCxnSpPr>
          <p:spPr>
            <a:xfrm>
              <a:off x="4921520" y="5342961"/>
              <a:ext cx="37034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Rectangle 270"/>
            <p:cNvSpPr/>
            <p:nvPr/>
          </p:nvSpPr>
          <p:spPr>
            <a:xfrm>
              <a:off x="8404444" y="3965106"/>
              <a:ext cx="173832" cy="91440"/>
            </a:xfrm>
            <a:prstGeom prst="rect">
              <a:avLst/>
            </a:prstGeom>
            <a:solidFill>
              <a:srgbClr val="D584D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500" dirty="0"/>
                <a:t>4.68</a:t>
              </a:r>
            </a:p>
          </p:txBody>
        </p:sp>
        <p:sp>
          <p:nvSpPr>
            <p:cNvPr id="272" name="TextBox 271"/>
            <p:cNvSpPr txBox="1"/>
            <p:nvPr/>
          </p:nvSpPr>
          <p:spPr>
            <a:xfrm>
              <a:off x="4670779" y="3360788"/>
              <a:ext cx="159662" cy="134886"/>
            </a:xfrm>
            <a:prstGeom prst="rect">
              <a:avLst/>
            </a:prstGeom>
            <a:noFill/>
          </p:spPr>
          <p:txBody>
            <a:bodyPr wrap="square" lIns="0" tIns="0" rIns="0" bIns="0" rtlCol="0" anchor="ctr">
              <a:noAutofit/>
            </a:bodyPr>
            <a:lstStyle/>
            <a:p>
              <a:pPr algn="r"/>
              <a:r>
                <a:rPr lang="en-US" sz="800" dirty="0"/>
                <a:t>7%</a:t>
              </a:r>
            </a:p>
          </p:txBody>
        </p:sp>
        <p:sp>
          <p:nvSpPr>
            <p:cNvPr id="273" name="TextBox 272"/>
            <p:cNvSpPr txBox="1"/>
            <p:nvPr/>
          </p:nvSpPr>
          <p:spPr>
            <a:xfrm>
              <a:off x="4670779" y="3633429"/>
              <a:ext cx="159662" cy="134886"/>
            </a:xfrm>
            <a:prstGeom prst="rect">
              <a:avLst/>
            </a:prstGeom>
            <a:noFill/>
          </p:spPr>
          <p:txBody>
            <a:bodyPr wrap="square" lIns="0" tIns="0" rIns="0" bIns="0" rtlCol="0" anchor="ctr">
              <a:noAutofit/>
            </a:bodyPr>
            <a:lstStyle/>
            <a:p>
              <a:pPr algn="r"/>
              <a:r>
                <a:rPr lang="en-US" sz="800" dirty="0"/>
                <a:t>6%</a:t>
              </a:r>
            </a:p>
          </p:txBody>
        </p:sp>
        <p:sp>
          <p:nvSpPr>
            <p:cNvPr id="274" name="TextBox 273"/>
            <p:cNvSpPr txBox="1"/>
            <p:nvPr/>
          </p:nvSpPr>
          <p:spPr>
            <a:xfrm>
              <a:off x="4670779" y="3908055"/>
              <a:ext cx="159662" cy="134886"/>
            </a:xfrm>
            <a:prstGeom prst="rect">
              <a:avLst/>
            </a:prstGeom>
            <a:noFill/>
          </p:spPr>
          <p:txBody>
            <a:bodyPr wrap="square" lIns="0" tIns="0" rIns="0" bIns="0" rtlCol="0" anchor="ctr">
              <a:noAutofit/>
            </a:bodyPr>
            <a:lstStyle/>
            <a:p>
              <a:pPr algn="r"/>
              <a:r>
                <a:rPr lang="en-US" sz="800" dirty="0"/>
                <a:t>5%</a:t>
              </a:r>
            </a:p>
          </p:txBody>
        </p:sp>
        <p:sp>
          <p:nvSpPr>
            <p:cNvPr id="275" name="TextBox 274"/>
            <p:cNvSpPr txBox="1"/>
            <p:nvPr/>
          </p:nvSpPr>
          <p:spPr>
            <a:xfrm>
              <a:off x="4670779" y="4186078"/>
              <a:ext cx="159662" cy="134886"/>
            </a:xfrm>
            <a:prstGeom prst="rect">
              <a:avLst/>
            </a:prstGeom>
            <a:noFill/>
          </p:spPr>
          <p:txBody>
            <a:bodyPr wrap="square" lIns="0" tIns="0" rIns="0" bIns="0" rtlCol="0" anchor="ctr">
              <a:noAutofit/>
            </a:bodyPr>
            <a:lstStyle/>
            <a:p>
              <a:pPr algn="r"/>
              <a:r>
                <a:rPr lang="en-US" sz="800" dirty="0"/>
                <a:t>4%</a:t>
              </a:r>
            </a:p>
          </p:txBody>
        </p:sp>
        <p:sp>
          <p:nvSpPr>
            <p:cNvPr id="276" name="TextBox 275"/>
            <p:cNvSpPr txBox="1"/>
            <p:nvPr/>
          </p:nvSpPr>
          <p:spPr>
            <a:xfrm>
              <a:off x="4670779" y="4456708"/>
              <a:ext cx="159662" cy="134886"/>
            </a:xfrm>
            <a:prstGeom prst="rect">
              <a:avLst/>
            </a:prstGeom>
            <a:noFill/>
          </p:spPr>
          <p:txBody>
            <a:bodyPr wrap="square" lIns="0" tIns="0" rIns="0" bIns="0" rtlCol="0" anchor="ctr">
              <a:noAutofit/>
            </a:bodyPr>
            <a:lstStyle/>
            <a:p>
              <a:pPr algn="r"/>
              <a:r>
                <a:rPr lang="en-US" sz="800" dirty="0"/>
                <a:t>3%</a:t>
              </a:r>
            </a:p>
          </p:txBody>
        </p:sp>
        <p:sp>
          <p:nvSpPr>
            <p:cNvPr id="277" name="TextBox 276"/>
            <p:cNvSpPr txBox="1"/>
            <p:nvPr/>
          </p:nvSpPr>
          <p:spPr>
            <a:xfrm>
              <a:off x="4670779" y="4727633"/>
              <a:ext cx="159662" cy="134886"/>
            </a:xfrm>
            <a:prstGeom prst="rect">
              <a:avLst/>
            </a:prstGeom>
            <a:noFill/>
          </p:spPr>
          <p:txBody>
            <a:bodyPr wrap="square" lIns="0" tIns="0" rIns="0" bIns="0" rtlCol="0" anchor="ctr">
              <a:noAutofit/>
            </a:bodyPr>
            <a:lstStyle/>
            <a:p>
              <a:pPr algn="r"/>
              <a:r>
                <a:rPr lang="en-US" sz="800" dirty="0"/>
                <a:t>2%</a:t>
              </a:r>
            </a:p>
          </p:txBody>
        </p:sp>
        <p:sp>
          <p:nvSpPr>
            <p:cNvPr id="278" name="TextBox 277"/>
            <p:cNvSpPr txBox="1"/>
            <p:nvPr/>
          </p:nvSpPr>
          <p:spPr>
            <a:xfrm>
              <a:off x="4670779" y="5001612"/>
              <a:ext cx="159662" cy="134886"/>
            </a:xfrm>
            <a:prstGeom prst="rect">
              <a:avLst/>
            </a:prstGeom>
            <a:noFill/>
          </p:spPr>
          <p:txBody>
            <a:bodyPr wrap="square" lIns="0" tIns="0" rIns="0" bIns="0" rtlCol="0" anchor="ctr">
              <a:noAutofit/>
            </a:bodyPr>
            <a:lstStyle/>
            <a:p>
              <a:pPr algn="r"/>
              <a:r>
                <a:rPr lang="en-US" sz="800" dirty="0"/>
                <a:t>1%</a:t>
              </a:r>
            </a:p>
          </p:txBody>
        </p:sp>
        <p:sp>
          <p:nvSpPr>
            <p:cNvPr id="279" name="TextBox 278"/>
            <p:cNvSpPr txBox="1"/>
            <p:nvPr/>
          </p:nvSpPr>
          <p:spPr>
            <a:xfrm>
              <a:off x="4670779" y="5276041"/>
              <a:ext cx="159662" cy="134886"/>
            </a:xfrm>
            <a:prstGeom prst="rect">
              <a:avLst/>
            </a:prstGeom>
            <a:noFill/>
          </p:spPr>
          <p:txBody>
            <a:bodyPr wrap="square" lIns="0" tIns="0" rIns="0" bIns="0" rtlCol="0" anchor="ctr">
              <a:noAutofit/>
            </a:bodyPr>
            <a:lstStyle/>
            <a:p>
              <a:pPr algn="r"/>
              <a:r>
                <a:rPr lang="en-US" sz="800" dirty="0"/>
                <a:t>0%</a:t>
              </a:r>
            </a:p>
          </p:txBody>
        </p:sp>
        <p:sp>
          <p:nvSpPr>
            <p:cNvPr id="280" name="TextBox 279"/>
            <p:cNvSpPr txBox="1"/>
            <p:nvPr/>
          </p:nvSpPr>
          <p:spPr>
            <a:xfrm>
              <a:off x="5197559" y="2675245"/>
              <a:ext cx="3151419" cy="307777"/>
            </a:xfrm>
            <a:prstGeom prst="rect">
              <a:avLst/>
            </a:prstGeom>
            <a:noFill/>
          </p:spPr>
          <p:txBody>
            <a:bodyPr wrap="square" rtlCol="0">
              <a:noAutofit/>
            </a:bodyPr>
            <a:lstStyle/>
            <a:p>
              <a:pPr algn="ctr"/>
              <a:r>
                <a:rPr lang="en-US" sz="1400" b="1" dirty="0"/>
                <a:t>AVERAGE CLICK THROUGH RATE</a:t>
              </a:r>
            </a:p>
          </p:txBody>
        </p:sp>
        <p:cxnSp>
          <p:nvCxnSpPr>
            <p:cNvPr id="281" name="Straight Connector 280"/>
            <p:cNvCxnSpPr/>
            <p:nvPr/>
          </p:nvCxnSpPr>
          <p:spPr>
            <a:xfrm>
              <a:off x="5097464" y="2955549"/>
              <a:ext cx="33516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2" name="TextBox 281"/>
            <p:cNvSpPr txBox="1"/>
            <p:nvPr/>
          </p:nvSpPr>
          <p:spPr>
            <a:xfrm>
              <a:off x="5097464" y="2983022"/>
              <a:ext cx="3351608" cy="307777"/>
            </a:xfrm>
            <a:prstGeom prst="rect">
              <a:avLst/>
            </a:prstGeom>
            <a:noFill/>
          </p:spPr>
          <p:txBody>
            <a:bodyPr wrap="square" rtlCol="0">
              <a:noAutofit/>
            </a:bodyPr>
            <a:lstStyle/>
            <a:p>
              <a:pPr algn="ctr"/>
              <a:r>
                <a:rPr lang="en-US" sz="800" dirty="0"/>
                <a:t>The average click-through rate (CTR) in AdWords across all industries is 3.17% on the search network and 0.46% on the display network.</a:t>
              </a:r>
            </a:p>
          </p:txBody>
        </p:sp>
      </p:grpSp>
      <p:grpSp>
        <p:nvGrpSpPr>
          <p:cNvPr id="339" name="Group 338"/>
          <p:cNvGrpSpPr/>
          <p:nvPr/>
        </p:nvGrpSpPr>
        <p:grpSpPr>
          <a:xfrm>
            <a:off x="761054" y="5661965"/>
            <a:ext cx="7621893" cy="724206"/>
            <a:chOff x="439167" y="5661965"/>
            <a:chExt cx="7621893" cy="724206"/>
          </a:xfrm>
        </p:grpSpPr>
        <p:grpSp>
          <p:nvGrpSpPr>
            <p:cNvPr id="340" name="Group 339"/>
            <p:cNvGrpSpPr/>
            <p:nvPr/>
          </p:nvGrpSpPr>
          <p:grpSpPr>
            <a:xfrm>
              <a:off x="536573" y="5735681"/>
              <a:ext cx="7498143" cy="564850"/>
              <a:chOff x="24523" y="6352395"/>
              <a:chExt cx="7498143" cy="564850"/>
            </a:xfrm>
          </p:grpSpPr>
          <p:sp>
            <p:nvSpPr>
              <p:cNvPr id="342" name="Rectangle 341"/>
              <p:cNvSpPr/>
              <p:nvPr/>
            </p:nvSpPr>
            <p:spPr>
              <a:xfrm>
                <a:off x="27384" y="6383619"/>
                <a:ext cx="91440" cy="91440"/>
              </a:xfrm>
              <a:prstGeom prst="rect">
                <a:avLst/>
              </a:prstGeom>
              <a:solidFill>
                <a:srgbClr val="3B755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3" name="Rectangle 342"/>
              <p:cNvSpPr/>
              <p:nvPr/>
            </p:nvSpPr>
            <p:spPr>
              <a:xfrm>
                <a:off x="796255" y="6383619"/>
                <a:ext cx="91440" cy="91440"/>
              </a:xfrm>
              <a:prstGeom prst="rect">
                <a:avLst/>
              </a:prstGeom>
              <a:solidFill>
                <a:srgbClr val="6A6CC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4" name="Rectangle 343"/>
              <p:cNvSpPr/>
              <p:nvPr/>
            </p:nvSpPr>
            <p:spPr>
              <a:xfrm>
                <a:off x="1263253" y="6383619"/>
                <a:ext cx="91440" cy="91440"/>
              </a:xfrm>
              <a:prstGeom prst="rect">
                <a:avLst/>
              </a:prstGeom>
              <a:solidFill>
                <a:srgbClr val="CADE2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5" name="Rectangle 344"/>
              <p:cNvSpPr/>
              <p:nvPr/>
            </p:nvSpPr>
            <p:spPr>
              <a:xfrm>
                <a:off x="1627969" y="6383619"/>
                <a:ext cx="91440" cy="91440"/>
              </a:xfrm>
              <a:prstGeom prst="rect">
                <a:avLst/>
              </a:prstGeom>
              <a:solidFill>
                <a:srgbClr val="E2703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6" name="Rectangle 345"/>
              <p:cNvSpPr/>
              <p:nvPr/>
            </p:nvSpPr>
            <p:spPr>
              <a:xfrm>
                <a:off x="2959253" y="6383619"/>
                <a:ext cx="91440" cy="91440"/>
              </a:xfrm>
              <a:prstGeom prst="rect">
                <a:avLst/>
              </a:prstGeom>
              <a:solidFill>
                <a:srgbClr val="C0372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7" name="Rectangle 346"/>
              <p:cNvSpPr/>
              <p:nvPr/>
            </p:nvSpPr>
            <p:spPr>
              <a:xfrm>
                <a:off x="4437032" y="6383619"/>
                <a:ext cx="91440" cy="91440"/>
              </a:xfrm>
              <a:prstGeom prst="rect">
                <a:avLst/>
              </a:prstGeom>
              <a:solidFill>
                <a:srgbClr val="2578B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8" name="Rectangle 347"/>
              <p:cNvSpPr/>
              <p:nvPr/>
            </p:nvSpPr>
            <p:spPr>
              <a:xfrm>
                <a:off x="5326298" y="6383619"/>
                <a:ext cx="91440" cy="91440"/>
              </a:xfrm>
              <a:prstGeom prst="rect">
                <a:avLst/>
              </a:prstGeom>
              <a:solidFill>
                <a:srgbClr val="999CA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9" name="Rectangle 348"/>
              <p:cNvSpPr/>
              <p:nvPr/>
            </p:nvSpPr>
            <p:spPr>
              <a:xfrm>
                <a:off x="6106304" y="6383619"/>
                <a:ext cx="91440" cy="91440"/>
              </a:xfrm>
              <a:prstGeom prst="rect">
                <a:avLst/>
              </a:prstGeom>
              <a:solidFill>
                <a:srgbClr val="BC47A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0" name="Rectangle 349"/>
              <p:cNvSpPr/>
              <p:nvPr/>
            </p:nvSpPr>
            <p:spPr>
              <a:xfrm>
                <a:off x="24555" y="6589756"/>
                <a:ext cx="91440" cy="91440"/>
              </a:xfrm>
              <a:prstGeom prst="rect">
                <a:avLst/>
              </a:prstGeom>
              <a:solidFill>
                <a:srgbClr val="2C727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1" name="Rectangle 350"/>
              <p:cNvSpPr/>
              <p:nvPr/>
            </p:nvSpPr>
            <p:spPr>
              <a:xfrm>
                <a:off x="1541399" y="6589756"/>
                <a:ext cx="91440" cy="9144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2" name="Rectangle 351"/>
              <p:cNvSpPr/>
              <p:nvPr/>
            </p:nvSpPr>
            <p:spPr>
              <a:xfrm>
                <a:off x="2844403" y="6589756"/>
                <a:ext cx="91440" cy="91440"/>
              </a:xfrm>
              <a:prstGeom prst="rect">
                <a:avLst/>
              </a:prstGeom>
              <a:solidFill>
                <a:srgbClr val="50465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3" name="Rectangle 352"/>
              <p:cNvSpPr/>
              <p:nvPr/>
            </p:nvSpPr>
            <p:spPr>
              <a:xfrm>
                <a:off x="3738791" y="6589756"/>
                <a:ext cx="91440" cy="91440"/>
              </a:xfrm>
              <a:prstGeom prst="rect">
                <a:avLst/>
              </a:prstGeom>
              <a:solidFill>
                <a:srgbClr val="54A83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4" name="Rectangle 353"/>
              <p:cNvSpPr/>
              <p:nvPr/>
            </p:nvSpPr>
            <p:spPr>
              <a:xfrm>
                <a:off x="5068551" y="6589756"/>
                <a:ext cx="91440" cy="91440"/>
              </a:xfrm>
              <a:prstGeom prst="rect">
                <a:avLst/>
              </a:prstGeom>
              <a:solidFill>
                <a:srgbClr val="E38F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5" name="Rectangle 354"/>
              <p:cNvSpPr/>
              <p:nvPr/>
            </p:nvSpPr>
            <p:spPr>
              <a:xfrm>
                <a:off x="5583345" y="6589756"/>
                <a:ext cx="91440" cy="91440"/>
              </a:xfrm>
              <a:prstGeom prst="rect">
                <a:avLst/>
              </a:prstGeom>
              <a:solidFill>
                <a:srgbClr val="3C539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6" name="Rectangle 355"/>
              <p:cNvSpPr/>
              <p:nvPr/>
            </p:nvSpPr>
            <p:spPr>
              <a:xfrm>
                <a:off x="6460392" y="6589756"/>
                <a:ext cx="91440" cy="91440"/>
              </a:xfrm>
              <a:prstGeom prst="rect">
                <a:avLst/>
              </a:prstGeom>
              <a:solidFill>
                <a:srgbClr val="90D2B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7" name="Rectangle 356"/>
              <p:cNvSpPr/>
              <p:nvPr/>
            </p:nvSpPr>
            <p:spPr>
              <a:xfrm>
                <a:off x="24523" y="6794581"/>
                <a:ext cx="91440" cy="91440"/>
              </a:xfrm>
              <a:prstGeom prst="rect">
                <a:avLst/>
              </a:prstGeom>
              <a:solidFill>
                <a:srgbClr val="D584D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58" name="TextBox 357"/>
              <p:cNvSpPr txBox="1"/>
              <p:nvPr/>
            </p:nvSpPr>
            <p:spPr>
              <a:xfrm>
                <a:off x="122477" y="6352395"/>
                <a:ext cx="610950" cy="153888"/>
              </a:xfrm>
              <a:prstGeom prst="rect">
                <a:avLst/>
              </a:prstGeom>
              <a:noFill/>
            </p:spPr>
            <p:txBody>
              <a:bodyPr wrap="square" lIns="27432" tIns="0" rIns="0" bIns="0" rtlCol="0" anchor="ctr">
                <a:noAutofit/>
              </a:bodyPr>
              <a:lstStyle/>
              <a:p>
                <a:r>
                  <a:rPr lang="en-US" sz="800" dirty="0"/>
                  <a:t>ADVOCACY</a:t>
                </a:r>
              </a:p>
            </p:txBody>
          </p:sp>
          <p:sp>
            <p:nvSpPr>
              <p:cNvPr id="359" name="TextBox 358"/>
              <p:cNvSpPr txBox="1"/>
              <p:nvPr/>
            </p:nvSpPr>
            <p:spPr>
              <a:xfrm>
                <a:off x="887695" y="6352395"/>
                <a:ext cx="365014" cy="153888"/>
              </a:xfrm>
              <a:prstGeom prst="rect">
                <a:avLst/>
              </a:prstGeom>
              <a:noFill/>
            </p:spPr>
            <p:txBody>
              <a:bodyPr wrap="square" lIns="27432" tIns="0" rIns="0" bIns="0" rtlCol="0" anchor="ctr">
                <a:noAutofit/>
              </a:bodyPr>
              <a:lstStyle/>
              <a:p>
                <a:r>
                  <a:rPr lang="en-US" sz="800" dirty="0"/>
                  <a:t>AUTO</a:t>
                </a:r>
              </a:p>
            </p:txBody>
          </p:sp>
          <p:sp>
            <p:nvSpPr>
              <p:cNvPr id="360" name="TextBox 359"/>
              <p:cNvSpPr txBox="1"/>
              <p:nvPr/>
            </p:nvSpPr>
            <p:spPr>
              <a:xfrm>
                <a:off x="1358274" y="6352395"/>
                <a:ext cx="267862" cy="153888"/>
              </a:xfrm>
              <a:prstGeom prst="rect">
                <a:avLst/>
              </a:prstGeom>
              <a:noFill/>
            </p:spPr>
            <p:txBody>
              <a:bodyPr wrap="square" lIns="27432" tIns="0" rIns="0" bIns="0" rtlCol="0" anchor="ctr">
                <a:noAutofit/>
              </a:bodyPr>
              <a:lstStyle/>
              <a:p>
                <a:r>
                  <a:rPr lang="en-US" sz="800" dirty="0"/>
                  <a:t>B2B</a:t>
                </a:r>
              </a:p>
            </p:txBody>
          </p:sp>
          <p:sp>
            <p:nvSpPr>
              <p:cNvPr id="361" name="TextBox 360"/>
              <p:cNvSpPr txBox="1"/>
              <p:nvPr/>
            </p:nvSpPr>
            <p:spPr>
              <a:xfrm>
                <a:off x="1723369" y="6352395"/>
                <a:ext cx="1231190" cy="153888"/>
              </a:xfrm>
              <a:prstGeom prst="rect">
                <a:avLst/>
              </a:prstGeom>
              <a:noFill/>
            </p:spPr>
            <p:txBody>
              <a:bodyPr wrap="square" lIns="27432" tIns="0" rIns="0" bIns="0" rtlCol="0" anchor="ctr">
                <a:noAutofit/>
              </a:bodyPr>
              <a:lstStyle/>
              <a:p>
                <a:r>
                  <a:rPr lang="en-US" sz="800" dirty="0"/>
                  <a:t>CONSUMER SERVICES</a:t>
                </a:r>
              </a:p>
            </p:txBody>
          </p:sp>
          <p:sp>
            <p:nvSpPr>
              <p:cNvPr id="362" name="TextBox 361"/>
              <p:cNvSpPr txBox="1"/>
              <p:nvPr/>
            </p:nvSpPr>
            <p:spPr>
              <a:xfrm>
                <a:off x="3049833" y="6352395"/>
                <a:ext cx="1412629" cy="153888"/>
              </a:xfrm>
              <a:prstGeom prst="rect">
                <a:avLst/>
              </a:prstGeom>
              <a:noFill/>
            </p:spPr>
            <p:txBody>
              <a:bodyPr wrap="square" lIns="27432" tIns="0" rIns="0" bIns="0" rtlCol="0" anchor="ctr">
                <a:noAutofit/>
              </a:bodyPr>
              <a:lstStyle/>
              <a:p>
                <a:r>
                  <a:rPr lang="en-US" sz="800" dirty="0"/>
                  <a:t>DATING AND PERSONALS</a:t>
                </a:r>
              </a:p>
            </p:txBody>
          </p:sp>
          <p:sp>
            <p:nvSpPr>
              <p:cNvPr id="363" name="TextBox 362"/>
              <p:cNvSpPr txBox="1"/>
              <p:nvPr/>
            </p:nvSpPr>
            <p:spPr>
              <a:xfrm>
                <a:off x="4527115" y="6352395"/>
                <a:ext cx="809041" cy="153888"/>
              </a:xfrm>
              <a:prstGeom prst="rect">
                <a:avLst/>
              </a:prstGeom>
              <a:noFill/>
            </p:spPr>
            <p:txBody>
              <a:bodyPr wrap="square" lIns="27432" tIns="0" rIns="0" bIns="0" rtlCol="0" anchor="ctr">
                <a:noAutofit/>
              </a:bodyPr>
              <a:lstStyle/>
              <a:p>
                <a:r>
                  <a:rPr lang="en-US" sz="800" dirty="0"/>
                  <a:t>E-COMMERCE</a:t>
                </a:r>
              </a:p>
            </p:txBody>
          </p:sp>
          <p:sp>
            <p:nvSpPr>
              <p:cNvPr id="364" name="TextBox 363"/>
              <p:cNvSpPr txBox="1"/>
              <p:nvPr/>
            </p:nvSpPr>
            <p:spPr>
              <a:xfrm>
                <a:off x="5415357" y="6352395"/>
                <a:ext cx="679276" cy="153888"/>
              </a:xfrm>
              <a:prstGeom prst="rect">
                <a:avLst/>
              </a:prstGeom>
              <a:noFill/>
            </p:spPr>
            <p:txBody>
              <a:bodyPr wrap="square" lIns="27432" tIns="0" rIns="0" bIns="0" rtlCol="0" anchor="ctr">
                <a:noAutofit/>
              </a:bodyPr>
              <a:lstStyle/>
              <a:p>
                <a:r>
                  <a:rPr lang="en-US" sz="800" dirty="0"/>
                  <a:t>EDUCATION</a:t>
                </a:r>
              </a:p>
            </p:txBody>
          </p:sp>
          <p:sp>
            <p:nvSpPr>
              <p:cNvPr id="365" name="TextBox 364"/>
              <p:cNvSpPr txBox="1"/>
              <p:nvPr/>
            </p:nvSpPr>
            <p:spPr>
              <a:xfrm>
                <a:off x="6203359" y="6352395"/>
                <a:ext cx="1319307" cy="153888"/>
              </a:xfrm>
              <a:prstGeom prst="rect">
                <a:avLst/>
              </a:prstGeom>
              <a:noFill/>
            </p:spPr>
            <p:txBody>
              <a:bodyPr wrap="square" lIns="27432" tIns="0" rIns="0" bIns="0" rtlCol="0" anchor="ctr">
                <a:noAutofit/>
              </a:bodyPr>
              <a:lstStyle/>
              <a:p>
                <a:r>
                  <a:rPr lang="en-US" sz="800" dirty="0"/>
                  <a:t>EMPLOYMENT SERVICES</a:t>
                </a:r>
              </a:p>
            </p:txBody>
          </p:sp>
          <p:sp>
            <p:nvSpPr>
              <p:cNvPr id="366" name="TextBox 365"/>
              <p:cNvSpPr txBox="1"/>
              <p:nvPr/>
            </p:nvSpPr>
            <p:spPr>
              <a:xfrm>
                <a:off x="122477" y="6558532"/>
                <a:ext cx="1415555" cy="153888"/>
              </a:xfrm>
              <a:prstGeom prst="rect">
                <a:avLst/>
              </a:prstGeom>
              <a:noFill/>
            </p:spPr>
            <p:txBody>
              <a:bodyPr wrap="square" lIns="27432" tIns="0" rIns="0" bIns="0" rtlCol="0" anchor="ctr">
                <a:noAutofit/>
              </a:bodyPr>
              <a:lstStyle/>
              <a:p>
                <a:r>
                  <a:rPr lang="en-US" sz="800" dirty="0"/>
                  <a:t>FINANCE AND INSURANCE</a:t>
                </a:r>
              </a:p>
            </p:txBody>
          </p:sp>
          <p:sp>
            <p:nvSpPr>
              <p:cNvPr id="367" name="TextBox 366"/>
              <p:cNvSpPr txBox="1"/>
              <p:nvPr/>
            </p:nvSpPr>
            <p:spPr>
              <a:xfrm>
                <a:off x="1634278" y="6558532"/>
                <a:ext cx="1237509" cy="153888"/>
              </a:xfrm>
              <a:prstGeom prst="rect">
                <a:avLst/>
              </a:prstGeom>
              <a:noFill/>
            </p:spPr>
            <p:txBody>
              <a:bodyPr wrap="square" lIns="27432" tIns="0" rIns="0" bIns="0" rtlCol="0" anchor="ctr">
                <a:noAutofit/>
              </a:bodyPr>
              <a:lstStyle/>
              <a:p>
                <a:r>
                  <a:rPr lang="en-US" sz="800" dirty="0"/>
                  <a:t>HEALTH AND MEDICAL</a:t>
                </a:r>
              </a:p>
            </p:txBody>
          </p:sp>
          <p:sp>
            <p:nvSpPr>
              <p:cNvPr id="368" name="TextBox 367"/>
              <p:cNvSpPr txBox="1"/>
              <p:nvPr/>
            </p:nvSpPr>
            <p:spPr>
              <a:xfrm>
                <a:off x="2934442" y="6558532"/>
                <a:ext cx="789834" cy="153888"/>
              </a:xfrm>
              <a:prstGeom prst="rect">
                <a:avLst/>
              </a:prstGeom>
              <a:noFill/>
            </p:spPr>
            <p:txBody>
              <a:bodyPr wrap="square" lIns="27432" tIns="0" rIns="0" bIns="0" rtlCol="0" anchor="ctr">
                <a:noAutofit/>
              </a:bodyPr>
              <a:lstStyle/>
              <a:p>
                <a:r>
                  <a:rPr lang="en-US" sz="800" dirty="0"/>
                  <a:t>HOME GOODS</a:t>
                </a:r>
              </a:p>
            </p:txBody>
          </p:sp>
          <p:sp>
            <p:nvSpPr>
              <p:cNvPr id="369" name="TextBox 368"/>
              <p:cNvSpPr txBox="1"/>
              <p:nvPr/>
            </p:nvSpPr>
            <p:spPr>
              <a:xfrm>
                <a:off x="3827038" y="6558532"/>
                <a:ext cx="1270425" cy="153888"/>
              </a:xfrm>
              <a:prstGeom prst="rect">
                <a:avLst/>
              </a:prstGeom>
              <a:noFill/>
            </p:spPr>
            <p:txBody>
              <a:bodyPr wrap="square" lIns="27432" tIns="0" rIns="0" bIns="0" rtlCol="0" anchor="ctr">
                <a:noAutofit/>
              </a:bodyPr>
              <a:lstStyle/>
              <a:p>
                <a:r>
                  <a:rPr lang="en-US" sz="800" dirty="0"/>
                  <a:t>INDUSTRIAL SERVICES</a:t>
                </a:r>
              </a:p>
            </p:txBody>
          </p:sp>
          <p:sp>
            <p:nvSpPr>
              <p:cNvPr id="370" name="TextBox 369"/>
              <p:cNvSpPr txBox="1"/>
              <p:nvPr/>
            </p:nvSpPr>
            <p:spPr>
              <a:xfrm>
                <a:off x="5165644" y="6558532"/>
                <a:ext cx="431018" cy="153888"/>
              </a:xfrm>
              <a:prstGeom prst="rect">
                <a:avLst/>
              </a:prstGeom>
              <a:noFill/>
            </p:spPr>
            <p:txBody>
              <a:bodyPr wrap="square" lIns="27432" tIns="0" rIns="0" bIns="0" rtlCol="0" anchor="ctr">
                <a:noAutofit/>
              </a:bodyPr>
              <a:lstStyle/>
              <a:p>
                <a:r>
                  <a:rPr lang="en-US" sz="800" dirty="0"/>
                  <a:t>LEGAL</a:t>
                </a:r>
              </a:p>
            </p:txBody>
          </p:sp>
          <p:sp>
            <p:nvSpPr>
              <p:cNvPr id="371" name="TextBox 370"/>
              <p:cNvSpPr txBox="1"/>
              <p:nvPr/>
            </p:nvSpPr>
            <p:spPr>
              <a:xfrm>
                <a:off x="5673217" y="6558532"/>
                <a:ext cx="822669" cy="153888"/>
              </a:xfrm>
              <a:prstGeom prst="rect">
                <a:avLst/>
              </a:prstGeom>
              <a:noFill/>
            </p:spPr>
            <p:txBody>
              <a:bodyPr wrap="square" lIns="27432" tIns="0" rIns="0" bIns="0" rtlCol="0" anchor="ctr">
                <a:noAutofit/>
              </a:bodyPr>
              <a:lstStyle/>
              <a:p>
                <a:r>
                  <a:rPr lang="en-US" sz="800" dirty="0"/>
                  <a:t>REAL ESTATE</a:t>
                </a:r>
              </a:p>
            </p:txBody>
          </p:sp>
          <p:sp>
            <p:nvSpPr>
              <p:cNvPr id="372" name="TextBox 371"/>
              <p:cNvSpPr txBox="1"/>
              <p:nvPr/>
            </p:nvSpPr>
            <p:spPr>
              <a:xfrm>
                <a:off x="6557983" y="6558532"/>
                <a:ext cx="822669" cy="153888"/>
              </a:xfrm>
              <a:prstGeom prst="rect">
                <a:avLst/>
              </a:prstGeom>
              <a:noFill/>
            </p:spPr>
            <p:txBody>
              <a:bodyPr wrap="square" lIns="27432" tIns="0" rIns="0" bIns="0" rtlCol="0" anchor="ctr">
                <a:noAutofit/>
              </a:bodyPr>
              <a:lstStyle/>
              <a:p>
                <a:r>
                  <a:rPr lang="en-US" sz="800" dirty="0"/>
                  <a:t>TECHNOLOGY</a:t>
                </a:r>
              </a:p>
            </p:txBody>
          </p:sp>
          <p:sp>
            <p:nvSpPr>
              <p:cNvPr id="373" name="TextBox 372"/>
              <p:cNvSpPr txBox="1"/>
              <p:nvPr/>
            </p:nvSpPr>
            <p:spPr>
              <a:xfrm>
                <a:off x="120021" y="6763357"/>
                <a:ext cx="1433436" cy="153888"/>
              </a:xfrm>
              <a:prstGeom prst="rect">
                <a:avLst/>
              </a:prstGeom>
              <a:noFill/>
            </p:spPr>
            <p:txBody>
              <a:bodyPr wrap="square" lIns="27432" tIns="0" rIns="0" bIns="0" rtlCol="0" anchor="ctr">
                <a:noAutofit/>
              </a:bodyPr>
              <a:lstStyle/>
              <a:p>
                <a:r>
                  <a:rPr lang="en-US" sz="800" dirty="0"/>
                  <a:t>TRAVEL AND HOSPITALITY</a:t>
                </a:r>
              </a:p>
            </p:txBody>
          </p:sp>
        </p:grpSp>
        <p:sp>
          <p:nvSpPr>
            <p:cNvPr id="341" name="Rectangle 340"/>
            <p:cNvSpPr/>
            <p:nvPr/>
          </p:nvSpPr>
          <p:spPr>
            <a:xfrm>
              <a:off x="439167" y="5661965"/>
              <a:ext cx="7621893" cy="72420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Tree>
    <p:extLst>
      <p:ext uri="{BB962C8B-B14F-4D97-AF65-F5344CB8AC3E}">
        <p14:creationId xmlns:p14="http://schemas.microsoft.com/office/powerpoint/2010/main" val="3322954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Effect of Images</a:t>
            </a:r>
          </a:p>
        </p:txBody>
      </p:sp>
      <p:pic>
        <p:nvPicPr>
          <p:cNvPr id="5" name="Content Placeholder 4" descr="Four images, one in each quadrant, but with corresponding CTR numbers. The top left is a resting black umbrella with a 1.27 percent CTR. The top right is an upright pink umbrella abutting an ornante floral burst with a 0.83 percent CTR. The bottom left image is a man in a tuxedo holding a bouquet, facing the camera against a gray field, with a 2.40 percent CTR. The bottom right image contains three identical men (the same man as in the previous image), each wearing a different color variation of a tuxedo, with a 2.23 percent CTR." title="The effect of images"/>
          <p:cNvPicPr>
            <a:picLocks noGrp="1" noChangeAspect="1"/>
          </p:cNvPicPr>
          <p:nvPr>
            <p:ph idx="1"/>
          </p:nvPr>
        </p:nvPicPr>
        <p:blipFill>
          <a:blip r:embed="rId3" cstate="print"/>
          <a:stretch>
            <a:fillRect/>
          </a:stretch>
        </p:blipFill>
        <p:spPr>
          <a:xfrm>
            <a:off x="457200" y="1647148"/>
            <a:ext cx="8229600" cy="4432066"/>
          </a:xfrm>
        </p:spPr>
      </p:pic>
      <p:sp>
        <p:nvSpPr>
          <p:cNvPr id="4" name="TextBox 3"/>
          <p:cNvSpPr txBox="1"/>
          <p:nvPr/>
        </p:nvSpPr>
        <p:spPr>
          <a:xfrm>
            <a:off x="2476501" y="3455084"/>
            <a:ext cx="1377713" cy="369332"/>
          </a:xfrm>
          <a:prstGeom prst="rect">
            <a:avLst/>
          </a:prstGeom>
          <a:noFill/>
        </p:spPr>
        <p:txBody>
          <a:bodyPr wrap="none" rtlCol="0">
            <a:noAutofit/>
          </a:bodyPr>
          <a:lstStyle/>
          <a:p>
            <a:r>
              <a:rPr lang="en-US" dirty="0"/>
              <a:t>1.27% CTR</a:t>
            </a:r>
          </a:p>
        </p:txBody>
      </p:sp>
      <p:sp>
        <p:nvSpPr>
          <p:cNvPr id="6" name="TextBox 5"/>
          <p:cNvSpPr txBox="1"/>
          <p:nvPr/>
        </p:nvSpPr>
        <p:spPr>
          <a:xfrm>
            <a:off x="6896101" y="3455084"/>
            <a:ext cx="1377713" cy="369332"/>
          </a:xfrm>
          <a:prstGeom prst="rect">
            <a:avLst/>
          </a:prstGeom>
          <a:noFill/>
        </p:spPr>
        <p:txBody>
          <a:bodyPr wrap="none" rtlCol="0">
            <a:noAutofit/>
          </a:bodyPr>
          <a:lstStyle/>
          <a:p>
            <a:r>
              <a:rPr lang="en-US" dirty="0"/>
              <a:t>0.83% CTR</a:t>
            </a:r>
          </a:p>
        </p:txBody>
      </p:sp>
      <p:sp>
        <p:nvSpPr>
          <p:cNvPr id="7" name="TextBox 6"/>
          <p:cNvSpPr txBox="1"/>
          <p:nvPr/>
        </p:nvSpPr>
        <p:spPr>
          <a:xfrm>
            <a:off x="2476500" y="5739368"/>
            <a:ext cx="1377713" cy="369332"/>
          </a:xfrm>
          <a:prstGeom prst="rect">
            <a:avLst/>
          </a:prstGeom>
          <a:noFill/>
        </p:spPr>
        <p:txBody>
          <a:bodyPr wrap="none" rtlCol="0">
            <a:noAutofit/>
          </a:bodyPr>
          <a:lstStyle/>
          <a:p>
            <a:r>
              <a:rPr lang="en-US" dirty="0"/>
              <a:t>2.40% CTR</a:t>
            </a:r>
          </a:p>
        </p:txBody>
      </p:sp>
      <p:sp>
        <p:nvSpPr>
          <p:cNvPr id="8" name="TextBox 7"/>
          <p:cNvSpPr txBox="1"/>
          <p:nvPr/>
        </p:nvSpPr>
        <p:spPr>
          <a:xfrm>
            <a:off x="6896101" y="5739368"/>
            <a:ext cx="1377713" cy="369332"/>
          </a:xfrm>
          <a:prstGeom prst="rect">
            <a:avLst/>
          </a:prstGeom>
          <a:noFill/>
        </p:spPr>
        <p:txBody>
          <a:bodyPr wrap="none" rtlCol="0">
            <a:noAutofit/>
          </a:bodyPr>
          <a:lstStyle/>
          <a:p>
            <a:r>
              <a:rPr lang="en-US" dirty="0"/>
              <a:t>2.23% CTR</a:t>
            </a:r>
          </a:p>
        </p:txBody>
      </p:sp>
      <p:sp>
        <p:nvSpPr>
          <p:cNvPr id="10" name="Rectangle 9">
            <a:extLst>
              <a:ext uri="{FF2B5EF4-FFF2-40B4-BE49-F238E27FC236}">
                <a16:creationId xmlns:a16="http://schemas.microsoft.com/office/drawing/2014/main" id="{268AD69E-C6D2-4EA3-9852-84CD7C133C11}"/>
              </a:ext>
            </a:extLst>
          </p:cNvPr>
          <p:cNvSpPr/>
          <p:nvPr/>
        </p:nvSpPr>
        <p:spPr>
          <a:xfrm>
            <a:off x="61156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Chen et al., </a:t>
            </a:r>
            <a:r>
              <a:rPr lang="en-US" sz="1000" i="1" dirty="0">
                <a:solidFill>
                  <a:schemeClr val="bg1">
                    <a:lumMod val="50000"/>
                  </a:schemeClr>
                </a:solidFill>
              </a:rPr>
              <a:t>ACM Multimedia </a:t>
            </a:r>
            <a:r>
              <a:rPr lang="en-US" sz="1000" dirty="0">
                <a:solidFill>
                  <a:schemeClr val="bg1">
                    <a:lumMod val="50000"/>
                  </a:schemeClr>
                </a:solidFill>
              </a:rPr>
              <a:t>2016</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Images</a:t>
            </a:r>
          </a:p>
        </p:txBody>
      </p:sp>
      <p:sp>
        <p:nvSpPr>
          <p:cNvPr id="12" name="Rectangle 11"/>
          <p:cNvSpPr/>
          <p:nvPr/>
        </p:nvSpPr>
        <p:spPr>
          <a:xfrm>
            <a:off x="254000" y="3618597"/>
            <a:ext cx="3834885" cy="2686953"/>
          </a:xfrm>
          <a:prstGeom prst="rect">
            <a:avLst/>
          </a:prstGeom>
          <a:solidFill>
            <a:schemeClr val="accent2">
              <a:lumMod val="20000"/>
              <a:lumOff val="80000"/>
            </a:schemeClr>
          </a:solidFill>
        </p:spPr>
        <p:txBody>
          <a:bodyPr wrap="square">
            <a:noAutofit/>
          </a:bodyPr>
          <a:lstStyle/>
          <a:p>
            <a:pPr>
              <a:spcBef>
                <a:spcPts val="600"/>
              </a:spcBef>
            </a:pPr>
            <a:r>
              <a:rPr lang="en-US" dirty="0"/>
              <a:t>CNNs have been trained at Alibaba on 1 week of data</a:t>
            </a:r>
          </a:p>
          <a:p>
            <a:pPr>
              <a:spcBef>
                <a:spcPts val="600"/>
              </a:spcBef>
            </a:pPr>
            <a:r>
              <a:rPr lang="en-US" dirty="0"/>
              <a:t>120,000 images, 150,000 advertisers, 60 million examples</a:t>
            </a:r>
          </a:p>
          <a:p>
            <a:pPr>
              <a:spcBef>
                <a:spcPts val="600"/>
              </a:spcBef>
            </a:pPr>
            <a:r>
              <a:rPr lang="en-US" dirty="0"/>
              <a:t>Pre-trained on ImageNet</a:t>
            </a:r>
          </a:p>
          <a:p>
            <a:pPr>
              <a:spcBef>
                <a:spcPts val="600"/>
              </a:spcBef>
            </a:pPr>
            <a:r>
              <a:rPr lang="en-US" dirty="0"/>
              <a:t>Results (vs. LR with basic features):</a:t>
            </a:r>
          </a:p>
          <a:p>
            <a:pPr>
              <a:spcBef>
                <a:spcPts val="600"/>
              </a:spcBef>
              <a:buFontTx/>
              <a:buChar char="•"/>
            </a:pPr>
            <a:r>
              <a:rPr lang="en-US" dirty="0"/>
              <a:t>  AUC +0.005</a:t>
            </a:r>
          </a:p>
          <a:p>
            <a:pPr>
              <a:spcBef>
                <a:spcPts val="600"/>
              </a:spcBef>
              <a:buFontTx/>
              <a:buChar char="•"/>
            </a:pPr>
            <a:r>
              <a:rPr lang="en-US" dirty="0"/>
              <a:t>  CTR +1% (estimated)</a:t>
            </a:r>
          </a:p>
        </p:txBody>
      </p:sp>
      <p:sp>
        <p:nvSpPr>
          <p:cNvPr id="13" name="Rectangle 12"/>
          <p:cNvSpPr/>
          <p:nvPr/>
        </p:nvSpPr>
        <p:spPr>
          <a:xfrm>
            <a:off x="4749800" y="5562600"/>
            <a:ext cx="1826954" cy="609600"/>
          </a:xfrm>
          <a:prstGeom prst="rect">
            <a:avLst/>
          </a:prstGeom>
        </p:spPr>
        <p:txBody>
          <a:bodyPr wrap="square">
            <a:noAutofit/>
          </a:bodyPr>
          <a:lstStyle/>
          <a:p>
            <a:r>
              <a:rPr lang="en-US" sz="1400" dirty="0"/>
              <a:t>gender, age, ad ID, ad location, ad category, …</a:t>
            </a:r>
          </a:p>
        </p:txBody>
      </p:sp>
      <p:sp>
        <p:nvSpPr>
          <p:cNvPr id="10" name="Rectangle 9">
            <a:extLst>
              <a:ext uri="{FF2B5EF4-FFF2-40B4-BE49-F238E27FC236}">
                <a16:creationId xmlns:a16="http://schemas.microsoft.com/office/drawing/2014/main" id="{268AD69E-C6D2-4EA3-9852-84CD7C133C11}"/>
              </a:ext>
            </a:extLst>
          </p:cNvPr>
          <p:cNvSpPr/>
          <p:nvPr/>
        </p:nvSpPr>
        <p:spPr>
          <a:xfrm>
            <a:off x="61156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Chen et al., </a:t>
            </a:r>
            <a:r>
              <a:rPr lang="en-US" sz="1000" i="1" dirty="0">
                <a:solidFill>
                  <a:schemeClr val="bg1">
                    <a:lumMod val="50000"/>
                  </a:schemeClr>
                </a:solidFill>
              </a:rPr>
              <a:t>ACM Multimedia </a:t>
            </a:r>
            <a:r>
              <a:rPr lang="en-US" sz="1000" dirty="0">
                <a:solidFill>
                  <a:schemeClr val="bg1">
                    <a:lumMod val="50000"/>
                  </a:schemeClr>
                </a:solidFill>
              </a:rPr>
              <a:t>2016</a:t>
            </a:r>
          </a:p>
        </p:txBody>
      </p:sp>
      <p:grpSp>
        <p:nvGrpSpPr>
          <p:cNvPr id="14" name="Group 13" descr="A flow chart shows how additional convolutional layers work to process data for the net." title="Understanding Images"/>
          <p:cNvGrpSpPr/>
          <p:nvPr/>
        </p:nvGrpSpPr>
        <p:grpSpPr>
          <a:xfrm>
            <a:off x="254000" y="1467666"/>
            <a:ext cx="8588069" cy="4037783"/>
            <a:chOff x="254000" y="1467666"/>
            <a:chExt cx="8588069" cy="4037783"/>
          </a:xfrm>
        </p:grpSpPr>
        <p:pic>
          <p:nvPicPr>
            <p:cNvPr id="16" name="Picture 15" descr="The bottom left image from the previous four-image scheme. It still is a man in a tuxedo holding a bouquet, facing the camera against a gray field." title="Image of man in tuxedo"/>
            <p:cNvPicPr>
              <a:picLocks noChangeAspect="1"/>
            </p:cNvPicPr>
            <p:nvPr/>
          </p:nvPicPr>
          <p:blipFill>
            <a:blip r:embed="rId3" cstate="print"/>
            <a:stretch>
              <a:fillRect/>
            </a:stretch>
          </p:blipFill>
          <p:spPr>
            <a:xfrm rot="5400000">
              <a:off x="-190098" y="2284423"/>
              <a:ext cx="1552186" cy="663990"/>
            </a:xfrm>
            <a:prstGeom prst="rect">
              <a:avLst/>
            </a:prstGeom>
          </p:spPr>
        </p:pic>
        <p:sp>
          <p:nvSpPr>
            <p:cNvPr id="17" name="Rectangle 16"/>
            <p:cNvSpPr/>
            <p:nvPr/>
          </p:nvSpPr>
          <p:spPr>
            <a:xfrm>
              <a:off x="1489267" y="2003425"/>
              <a:ext cx="222057" cy="1282700"/>
            </a:xfrm>
            <a:prstGeom prst="rect">
              <a:avLst/>
            </a:prstGeom>
            <a:solidFill>
              <a:srgbClr val="CAD9E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Conv, 5×5, 32</a:t>
              </a:r>
            </a:p>
          </p:txBody>
        </p:sp>
        <p:sp>
          <p:nvSpPr>
            <p:cNvPr id="18" name="Rectangle 17"/>
            <p:cNvSpPr/>
            <p:nvPr/>
          </p:nvSpPr>
          <p:spPr>
            <a:xfrm>
              <a:off x="2060767" y="2003425"/>
              <a:ext cx="222057" cy="1282700"/>
            </a:xfrm>
            <a:prstGeom prst="rect">
              <a:avLst/>
            </a:prstGeom>
            <a:solidFill>
              <a:srgbClr val="CAD9E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Conv, 3×3, 32</a:t>
              </a:r>
            </a:p>
          </p:txBody>
        </p:sp>
        <p:sp>
          <p:nvSpPr>
            <p:cNvPr id="19" name="Rectangle 18"/>
            <p:cNvSpPr/>
            <p:nvPr/>
          </p:nvSpPr>
          <p:spPr>
            <a:xfrm>
              <a:off x="2632267" y="2003425"/>
              <a:ext cx="222057" cy="1282700"/>
            </a:xfrm>
            <a:prstGeom prst="rect">
              <a:avLst/>
            </a:prstGeom>
            <a:solidFill>
              <a:srgbClr val="CAD9E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Conv, 3×3, 32</a:t>
              </a:r>
            </a:p>
          </p:txBody>
        </p:sp>
        <p:sp>
          <p:nvSpPr>
            <p:cNvPr id="20" name="Rectangle 19"/>
            <p:cNvSpPr/>
            <p:nvPr/>
          </p:nvSpPr>
          <p:spPr>
            <a:xfrm>
              <a:off x="3203767" y="2003425"/>
              <a:ext cx="222057" cy="1282700"/>
            </a:xfrm>
            <a:prstGeom prst="rect">
              <a:avLst/>
            </a:prstGeom>
            <a:solidFill>
              <a:srgbClr val="CAD9E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Conv, 3×3, 64</a:t>
              </a:r>
            </a:p>
          </p:txBody>
        </p:sp>
        <p:sp>
          <p:nvSpPr>
            <p:cNvPr id="21" name="Rectangle 20"/>
            <p:cNvSpPr/>
            <p:nvPr/>
          </p:nvSpPr>
          <p:spPr>
            <a:xfrm>
              <a:off x="3775267" y="2003425"/>
              <a:ext cx="222057" cy="1282700"/>
            </a:xfrm>
            <a:prstGeom prst="rect">
              <a:avLst/>
            </a:prstGeom>
            <a:solidFill>
              <a:srgbClr val="CAD9E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Conv, 3×3, 64</a:t>
              </a:r>
            </a:p>
          </p:txBody>
        </p:sp>
        <p:sp>
          <p:nvSpPr>
            <p:cNvPr id="22" name="Rectangle 21"/>
            <p:cNvSpPr/>
            <p:nvPr/>
          </p:nvSpPr>
          <p:spPr>
            <a:xfrm>
              <a:off x="4346767" y="2003425"/>
              <a:ext cx="222057" cy="1282700"/>
            </a:xfrm>
            <a:prstGeom prst="rect">
              <a:avLst/>
            </a:prstGeom>
            <a:solidFill>
              <a:srgbClr val="CAD9E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Conv, 3×3, 128</a:t>
              </a:r>
            </a:p>
          </p:txBody>
        </p:sp>
        <p:sp>
          <p:nvSpPr>
            <p:cNvPr id="23" name="Rectangle 22"/>
            <p:cNvSpPr/>
            <p:nvPr/>
          </p:nvSpPr>
          <p:spPr>
            <a:xfrm>
              <a:off x="4918267" y="2003425"/>
              <a:ext cx="222057" cy="1282700"/>
            </a:xfrm>
            <a:prstGeom prst="rect">
              <a:avLst/>
            </a:prstGeom>
            <a:solidFill>
              <a:srgbClr val="CAD9E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Conv, 3×3, 128</a:t>
              </a:r>
            </a:p>
          </p:txBody>
        </p:sp>
        <p:sp>
          <p:nvSpPr>
            <p:cNvPr id="24" name="Rectangle 23"/>
            <p:cNvSpPr/>
            <p:nvPr/>
          </p:nvSpPr>
          <p:spPr>
            <a:xfrm>
              <a:off x="5489767" y="2003425"/>
              <a:ext cx="222057" cy="1282700"/>
            </a:xfrm>
            <a:prstGeom prst="rect">
              <a:avLst/>
            </a:prstGeom>
            <a:solidFill>
              <a:srgbClr val="CAD9E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Conv, 3×3, 256</a:t>
              </a:r>
            </a:p>
          </p:txBody>
        </p:sp>
        <p:sp>
          <p:nvSpPr>
            <p:cNvPr id="25" name="Rectangle 24"/>
            <p:cNvSpPr/>
            <p:nvPr/>
          </p:nvSpPr>
          <p:spPr>
            <a:xfrm>
              <a:off x="6061267" y="2003425"/>
              <a:ext cx="222057" cy="1282700"/>
            </a:xfrm>
            <a:prstGeom prst="rect">
              <a:avLst/>
            </a:prstGeom>
            <a:solidFill>
              <a:srgbClr val="CAD9E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Conv, 3×3, 256</a:t>
              </a:r>
            </a:p>
          </p:txBody>
        </p:sp>
        <p:sp>
          <p:nvSpPr>
            <p:cNvPr id="26" name="Rectangle 25"/>
            <p:cNvSpPr/>
            <p:nvPr/>
          </p:nvSpPr>
          <p:spPr>
            <a:xfrm>
              <a:off x="6632768" y="1911350"/>
              <a:ext cx="222057" cy="1466850"/>
            </a:xfrm>
            <a:prstGeom prst="rect">
              <a:avLst/>
            </a:prstGeom>
            <a:solidFill>
              <a:srgbClr val="D2E8B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Fully-connected layer</a:t>
              </a:r>
            </a:p>
          </p:txBody>
        </p:sp>
        <p:sp>
          <p:nvSpPr>
            <p:cNvPr id="27" name="Rectangle 26"/>
            <p:cNvSpPr/>
            <p:nvPr/>
          </p:nvSpPr>
          <p:spPr>
            <a:xfrm>
              <a:off x="7099402" y="2225675"/>
              <a:ext cx="269774" cy="2794000"/>
            </a:xfrm>
            <a:prstGeom prst="rect">
              <a:avLst/>
            </a:prstGeom>
            <a:solidFill>
              <a:srgbClr val="E9C2C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Batch-Normalization</a:t>
              </a:r>
            </a:p>
          </p:txBody>
        </p:sp>
        <p:sp>
          <p:nvSpPr>
            <p:cNvPr id="28" name="Rectangle 27"/>
            <p:cNvSpPr/>
            <p:nvPr/>
          </p:nvSpPr>
          <p:spPr>
            <a:xfrm>
              <a:off x="8261614" y="2428875"/>
              <a:ext cx="269774" cy="2387600"/>
            </a:xfrm>
            <a:prstGeom prst="rect">
              <a:avLst/>
            </a:prstGeom>
            <a:solidFill>
              <a:srgbClr val="D2E8B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Fully-connected layer</a:t>
              </a:r>
            </a:p>
          </p:txBody>
        </p:sp>
        <p:sp>
          <p:nvSpPr>
            <p:cNvPr id="29" name="Rectangle 28"/>
            <p:cNvSpPr/>
            <p:nvPr/>
          </p:nvSpPr>
          <p:spPr>
            <a:xfrm>
              <a:off x="7680508" y="2428875"/>
              <a:ext cx="269774" cy="2387600"/>
            </a:xfrm>
            <a:prstGeom prst="rect">
              <a:avLst/>
            </a:prstGeom>
            <a:solidFill>
              <a:srgbClr val="D2E8B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Fully-connected layer</a:t>
              </a:r>
            </a:p>
          </p:txBody>
        </p:sp>
        <p:sp>
          <p:nvSpPr>
            <p:cNvPr id="30" name="Rectangle 29"/>
            <p:cNvSpPr/>
            <p:nvPr/>
          </p:nvSpPr>
          <p:spPr>
            <a:xfrm>
              <a:off x="6323159" y="3606800"/>
              <a:ext cx="269774" cy="1898649"/>
            </a:xfrm>
            <a:prstGeom prst="rect">
              <a:avLst/>
            </a:prstGeom>
            <a:solidFill>
              <a:srgbClr val="D2E8B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r>
                <a:rPr lang="en-US" sz="1000" dirty="0">
                  <a:solidFill>
                    <a:schemeClr val="tx1"/>
                  </a:solidFill>
                </a:rPr>
                <a:t>Fully-connected layer</a:t>
              </a:r>
            </a:p>
          </p:txBody>
        </p:sp>
        <p:sp>
          <p:nvSpPr>
            <p:cNvPr id="31" name="Rectangle 30"/>
            <p:cNvSpPr/>
            <p:nvPr/>
          </p:nvSpPr>
          <p:spPr>
            <a:xfrm>
              <a:off x="5180158" y="3606800"/>
              <a:ext cx="269774" cy="1898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oAutofit/>
            </a:bodyPr>
            <a:lstStyle/>
            <a:p>
              <a:pPr algn="ctr"/>
              <a:endParaRPr lang="en-US" sz="1000" dirty="0">
                <a:solidFill>
                  <a:schemeClr val="tx1"/>
                </a:solidFill>
              </a:endParaRPr>
            </a:p>
          </p:txBody>
        </p:sp>
        <p:cxnSp>
          <p:nvCxnSpPr>
            <p:cNvPr id="32" name="Straight Arrow Connector 31"/>
            <p:cNvCxnSpPr/>
            <p:nvPr/>
          </p:nvCxnSpPr>
          <p:spPr>
            <a:xfrm>
              <a:off x="1116806" y="2644775"/>
              <a:ext cx="3683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712120" y="2644775"/>
              <a:ext cx="3452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854324" y="2644775"/>
              <a:ext cx="3460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000691" y="2644775"/>
              <a:ext cx="3460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Left Brace 35"/>
            <p:cNvSpPr/>
            <p:nvPr/>
          </p:nvSpPr>
          <p:spPr>
            <a:xfrm rot="5400000">
              <a:off x="2380466" y="1608966"/>
              <a:ext cx="173038" cy="561956"/>
            </a:xfrm>
            <a:prstGeom prst="leftBrace">
              <a:avLst>
                <a:gd name="adj1" fmla="val 220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
          <p:nvSpPr>
            <p:cNvPr id="37" name="Left Brace 36"/>
            <p:cNvSpPr/>
            <p:nvPr/>
          </p:nvSpPr>
          <p:spPr>
            <a:xfrm rot="5400000">
              <a:off x="3522165" y="1608966"/>
              <a:ext cx="173038" cy="561956"/>
            </a:xfrm>
            <a:prstGeom prst="leftBrace">
              <a:avLst>
                <a:gd name="adj1" fmla="val 220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
          <p:nvSpPr>
            <p:cNvPr id="38" name="Left Brace 37"/>
            <p:cNvSpPr/>
            <p:nvPr/>
          </p:nvSpPr>
          <p:spPr>
            <a:xfrm rot="5400000">
              <a:off x="4639841" y="1608966"/>
              <a:ext cx="173038" cy="561956"/>
            </a:xfrm>
            <a:prstGeom prst="leftBrace">
              <a:avLst>
                <a:gd name="adj1" fmla="val 220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
          <p:nvSpPr>
            <p:cNvPr id="39" name="Left Brace 38"/>
            <p:cNvSpPr/>
            <p:nvPr/>
          </p:nvSpPr>
          <p:spPr>
            <a:xfrm rot="5400000">
              <a:off x="5804798" y="1608966"/>
              <a:ext cx="173038" cy="561956"/>
            </a:xfrm>
            <a:prstGeom prst="leftBrace">
              <a:avLst>
                <a:gd name="adj1" fmla="val 220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cxnSp>
          <p:nvCxnSpPr>
            <p:cNvPr id="40" name="Straight Arrow Connector 39"/>
            <p:cNvCxnSpPr/>
            <p:nvPr/>
          </p:nvCxnSpPr>
          <p:spPr>
            <a:xfrm>
              <a:off x="5141310" y="2644775"/>
              <a:ext cx="3460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283324" y="2644775"/>
              <a:ext cx="3460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854825" y="2644775"/>
              <a:ext cx="243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369969" y="3622675"/>
              <a:ext cx="3105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951075" y="3622675"/>
              <a:ext cx="3105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531530" y="3622675"/>
              <a:ext cx="3105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591300" y="4556124"/>
              <a:ext cx="5095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448300" y="4556124"/>
              <a:ext cx="8749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823092" y="1467666"/>
              <a:ext cx="1278260" cy="368299"/>
            </a:xfrm>
            <a:prstGeom prst="rect">
              <a:avLst/>
            </a:prstGeom>
          </p:spPr>
          <p:txBody>
            <a:bodyPr wrap="square" anchor="ctr">
              <a:noAutofit/>
            </a:bodyPr>
            <a:lstStyle/>
            <a:p>
              <a:pPr algn="ctr"/>
              <a:r>
                <a:rPr lang="en-US" sz="1000" dirty="0"/>
                <a:t>4 conv layers</a:t>
              </a:r>
            </a:p>
          </p:txBody>
        </p:sp>
        <p:sp>
          <p:nvSpPr>
            <p:cNvPr id="49" name="Rectangle 48"/>
            <p:cNvSpPr/>
            <p:nvPr/>
          </p:nvSpPr>
          <p:spPr>
            <a:xfrm>
              <a:off x="2969554" y="1467666"/>
              <a:ext cx="1278260" cy="368299"/>
            </a:xfrm>
            <a:prstGeom prst="rect">
              <a:avLst/>
            </a:prstGeom>
          </p:spPr>
          <p:txBody>
            <a:bodyPr wrap="square" anchor="ctr">
              <a:noAutofit/>
            </a:bodyPr>
            <a:lstStyle/>
            <a:p>
              <a:pPr algn="ctr"/>
              <a:r>
                <a:rPr lang="en-US" sz="1000" dirty="0"/>
                <a:t>4 conv layers</a:t>
              </a:r>
            </a:p>
          </p:txBody>
        </p:sp>
        <p:sp>
          <p:nvSpPr>
            <p:cNvPr id="50" name="Rectangle 49"/>
            <p:cNvSpPr/>
            <p:nvPr/>
          </p:nvSpPr>
          <p:spPr>
            <a:xfrm>
              <a:off x="4089453" y="1467666"/>
              <a:ext cx="1278260" cy="368299"/>
            </a:xfrm>
            <a:prstGeom prst="rect">
              <a:avLst/>
            </a:prstGeom>
          </p:spPr>
          <p:txBody>
            <a:bodyPr wrap="square" anchor="ctr">
              <a:noAutofit/>
            </a:bodyPr>
            <a:lstStyle/>
            <a:p>
              <a:pPr algn="ctr"/>
              <a:r>
                <a:rPr lang="en-US" sz="1000" dirty="0"/>
                <a:t>4 conv layers</a:t>
              </a:r>
            </a:p>
          </p:txBody>
        </p:sp>
        <p:sp>
          <p:nvSpPr>
            <p:cNvPr id="51" name="Rectangle 50"/>
            <p:cNvSpPr/>
            <p:nvPr/>
          </p:nvSpPr>
          <p:spPr>
            <a:xfrm>
              <a:off x="5255912" y="1467666"/>
              <a:ext cx="1278260" cy="368299"/>
            </a:xfrm>
            <a:prstGeom prst="rect">
              <a:avLst/>
            </a:prstGeom>
          </p:spPr>
          <p:txBody>
            <a:bodyPr wrap="square" anchor="ctr">
              <a:noAutofit/>
            </a:bodyPr>
            <a:lstStyle/>
            <a:p>
              <a:pPr algn="ctr"/>
              <a:r>
                <a:rPr lang="en-US" sz="1000" dirty="0"/>
                <a:t>4 conv layers</a:t>
              </a:r>
            </a:p>
          </p:txBody>
        </p:sp>
        <p:sp>
          <p:nvSpPr>
            <p:cNvPr id="52" name="Rectangle 51"/>
            <p:cNvSpPr/>
            <p:nvPr/>
          </p:nvSpPr>
          <p:spPr>
            <a:xfrm>
              <a:off x="943016" y="2416640"/>
              <a:ext cx="643002" cy="182911"/>
            </a:xfrm>
            <a:prstGeom prst="rect">
              <a:avLst/>
            </a:prstGeom>
          </p:spPr>
          <p:txBody>
            <a:bodyPr wrap="square" anchor="ctr">
              <a:noAutofit/>
            </a:bodyPr>
            <a:lstStyle/>
            <a:p>
              <a:pPr algn="ctr"/>
              <a:r>
                <a:rPr lang="en-US" sz="800" dirty="0"/>
                <a:t>112×112</a:t>
              </a:r>
            </a:p>
          </p:txBody>
        </p:sp>
        <p:sp>
          <p:nvSpPr>
            <p:cNvPr id="53" name="Rectangle 52"/>
            <p:cNvSpPr/>
            <p:nvPr/>
          </p:nvSpPr>
          <p:spPr>
            <a:xfrm>
              <a:off x="1558129" y="2416640"/>
              <a:ext cx="643002" cy="182911"/>
            </a:xfrm>
            <a:prstGeom prst="rect">
              <a:avLst/>
            </a:prstGeom>
          </p:spPr>
          <p:txBody>
            <a:bodyPr wrap="square" anchor="ctr">
              <a:noAutofit/>
            </a:bodyPr>
            <a:lstStyle/>
            <a:p>
              <a:pPr algn="ctr"/>
              <a:r>
                <a:rPr lang="en-US" sz="800" dirty="0"/>
                <a:t>56×56</a:t>
              </a:r>
            </a:p>
          </p:txBody>
        </p:sp>
        <p:cxnSp>
          <p:nvCxnSpPr>
            <p:cNvPr id="54" name="Straight Arrow Connector 53"/>
            <p:cNvCxnSpPr/>
            <p:nvPr/>
          </p:nvCxnSpPr>
          <p:spPr>
            <a:xfrm>
              <a:off x="2328164" y="2644775"/>
              <a:ext cx="258764" cy="0"/>
            </a:xfrm>
            <a:prstGeom prst="straightConnector1">
              <a:avLst/>
            </a:prstGeom>
            <a:ln>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471164" y="2644775"/>
              <a:ext cx="258764" cy="0"/>
            </a:xfrm>
            <a:prstGeom prst="straightConnector1">
              <a:avLst/>
            </a:prstGeom>
            <a:ln>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614163" y="2644775"/>
              <a:ext cx="258764" cy="0"/>
            </a:xfrm>
            <a:prstGeom prst="straightConnector1">
              <a:avLst/>
            </a:prstGeom>
            <a:ln>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757164" y="2644775"/>
              <a:ext cx="258764" cy="0"/>
            </a:xfrm>
            <a:prstGeom prst="straightConnector1">
              <a:avLst/>
            </a:prstGeom>
            <a:ln>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707544" y="2416640"/>
              <a:ext cx="643002" cy="182911"/>
            </a:xfrm>
            <a:prstGeom prst="rect">
              <a:avLst/>
            </a:prstGeom>
          </p:spPr>
          <p:txBody>
            <a:bodyPr wrap="square" anchor="ctr">
              <a:noAutofit/>
            </a:bodyPr>
            <a:lstStyle/>
            <a:p>
              <a:pPr algn="ctr"/>
              <a:r>
                <a:rPr lang="en-US" sz="800" dirty="0"/>
                <a:t>56×56</a:t>
              </a:r>
            </a:p>
          </p:txBody>
        </p:sp>
        <p:sp>
          <p:nvSpPr>
            <p:cNvPr id="59" name="Rectangle 58"/>
            <p:cNvSpPr/>
            <p:nvPr/>
          </p:nvSpPr>
          <p:spPr>
            <a:xfrm>
              <a:off x="3850545" y="2416640"/>
              <a:ext cx="643002" cy="182911"/>
            </a:xfrm>
            <a:prstGeom prst="rect">
              <a:avLst/>
            </a:prstGeom>
          </p:spPr>
          <p:txBody>
            <a:bodyPr wrap="square" anchor="ctr">
              <a:noAutofit/>
            </a:bodyPr>
            <a:lstStyle/>
            <a:p>
              <a:pPr algn="ctr"/>
              <a:r>
                <a:rPr lang="en-US" sz="800" dirty="0"/>
                <a:t>28×28</a:t>
              </a:r>
            </a:p>
          </p:txBody>
        </p:sp>
        <p:sp>
          <p:nvSpPr>
            <p:cNvPr id="60" name="Rectangle 59"/>
            <p:cNvSpPr/>
            <p:nvPr/>
          </p:nvSpPr>
          <p:spPr>
            <a:xfrm>
              <a:off x="4993544" y="2416640"/>
              <a:ext cx="643002" cy="182911"/>
            </a:xfrm>
            <a:prstGeom prst="rect">
              <a:avLst/>
            </a:prstGeom>
          </p:spPr>
          <p:txBody>
            <a:bodyPr wrap="square" anchor="ctr">
              <a:noAutofit/>
            </a:bodyPr>
            <a:lstStyle/>
            <a:p>
              <a:pPr algn="ctr"/>
              <a:r>
                <a:rPr lang="en-US" sz="800" dirty="0"/>
                <a:t>14×14</a:t>
              </a:r>
            </a:p>
          </p:txBody>
        </p:sp>
        <p:sp>
          <p:nvSpPr>
            <p:cNvPr id="61" name="Rectangle 60"/>
            <p:cNvSpPr/>
            <p:nvPr/>
          </p:nvSpPr>
          <p:spPr>
            <a:xfrm>
              <a:off x="6136545" y="2416640"/>
              <a:ext cx="643002" cy="182911"/>
            </a:xfrm>
            <a:prstGeom prst="rect">
              <a:avLst/>
            </a:prstGeom>
          </p:spPr>
          <p:txBody>
            <a:bodyPr wrap="square" anchor="ctr">
              <a:noAutofit/>
            </a:bodyPr>
            <a:lstStyle/>
            <a:p>
              <a:pPr algn="ctr"/>
              <a:r>
                <a:rPr lang="en-US" sz="800" dirty="0"/>
                <a:t>7×7</a:t>
              </a:r>
            </a:p>
          </p:txBody>
        </p:sp>
        <p:sp>
          <p:nvSpPr>
            <p:cNvPr id="62" name="Rectangle 61"/>
            <p:cNvSpPr/>
            <p:nvPr/>
          </p:nvSpPr>
          <p:spPr>
            <a:xfrm rot="5400000">
              <a:off x="6618302" y="2393797"/>
              <a:ext cx="643002" cy="182911"/>
            </a:xfrm>
            <a:prstGeom prst="rect">
              <a:avLst/>
            </a:prstGeom>
          </p:spPr>
          <p:txBody>
            <a:bodyPr wrap="square" anchor="ctr">
              <a:noAutofit/>
            </a:bodyPr>
            <a:lstStyle/>
            <a:p>
              <a:pPr algn="ctr"/>
              <a:r>
                <a:rPr lang="en-US" sz="800" dirty="0"/>
                <a:t>128</a:t>
              </a:r>
            </a:p>
          </p:txBody>
        </p:sp>
        <p:sp>
          <p:nvSpPr>
            <p:cNvPr id="63" name="Rectangle 62"/>
            <p:cNvSpPr/>
            <p:nvPr/>
          </p:nvSpPr>
          <p:spPr>
            <a:xfrm rot="5400000">
              <a:off x="6633739" y="4318194"/>
              <a:ext cx="424858" cy="182911"/>
            </a:xfrm>
            <a:prstGeom prst="rect">
              <a:avLst/>
            </a:prstGeom>
          </p:spPr>
          <p:txBody>
            <a:bodyPr wrap="square" anchor="ctr">
              <a:noAutofit/>
            </a:bodyPr>
            <a:lstStyle/>
            <a:p>
              <a:pPr algn="ctr"/>
              <a:r>
                <a:rPr lang="en-US" sz="800" dirty="0"/>
                <a:t>128</a:t>
              </a:r>
            </a:p>
          </p:txBody>
        </p:sp>
        <p:sp>
          <p:nvSpPr>
            <p:cNvPr id="64" name="Rectangle 63"/>
            <p:cNvSpPr/>
            <p:nvPr/>
          </p:nvSpPr>
          <p:spPr>
            <a:xfrm rot="5400000">
              <a:off x="5578139" y="4222217"/>
              <a:ext cx="616814" cy="182911"/>
            </a:xfrm>
            <a:prstGeom prst="rect">
              <a:avLst/>
            </a:prstGeom>
          </p:spPr>
          <p:txBody>
            <a:bodyPr wrap="square" anchor="ctr">
              <a:noAutofit/>
            </a:bodyPr>
            <a:lstStyle/>
            <a:p>
              <a:pPr algn="ctr"/>
              <a:r>
                <a:rPr lang="en-US" sz="800" dirty="0"/>
                <a:t>200,000</a:t>
              </a:r>
            </a:p>
          </p:txBody>
        </p:sp>
        <p:sp>
          <p:nvSpPr>
            <p:cNvPr id="65" name="Rectangle 64"/>
            <p:cNvSpPr/>
            <p:nvPr/>
          </p:nvSpPr>
          <p:spPr>
            <a:xfrm rot="5400000">
              <a:off x="7268840" y="3416508"/>
              <a:ext cx="512003" cy="182911"/>
            </a:xfrm>
            <a:prstGeom prst="rect">
              <a:avLst/>
            </a:prstGeom>
          </p:spPr>
          <p:txBody>
            <a:bodyPr wrap="square" anchor="ctr">
              <a:noAutofit/>
            </a:bodyPr>
            <a:lstStyle/>
            <a:p>
              <a:pPr algn="ctr"/>
              <a:r>
                <a:rPr lang="en-US" sz="800" dirty="0"/>
                <a:t>256</a:t>
              </a:r>
            </a:p>
          </p:txBody>
        </p:sp>
        <p:sp>
          <p:nvSpPr>
            <p:cNvPr id="66" name="Rectangle 65"/>
            <p:cNvSpPr/>
            <p:nvPr/>
          </p:nvSpPr>
          <p:spPr>
            <a:xfrm rot="5400000">
              <a:off x="7849947" y="3416508"/>
              <a:ext cx="512003" cy="182911"/>
            </a:xfrm>
            <a:prstGeom prst="rect">
              <a:avLst/>
            </a:prstGeom>
          </p:spPr>
          <p:txBody>
            <a:bodyPr wrap="square" anchor="ctr">
              <a:noAutofit/>
            </a:bodyPr>
            <a:lstStyle/>
            <a:p>
              <a:pPr algn="ctr"/>
              <a:r>
                <a:rPr lang="en-US" sz="800" dirty="0"/>
                <a:t>256</a:t>
              </a:r>
            </a:p>
          </p:txBody>
        </p:sp>
        <p:sp>
          <p:nvSpPr>
            <p:cNvPr id="67" name="Rectangle 66"/>
            <p:cNvSpPr/>
            <p:nvPr/>
          </p:nvSpPr>
          <p:spPr>
            <a:xfrm rot="5400000">
              <a:off x="8408400" y="3468895"/>
              <a:ext cx="512003" cy="182911"/>
            </a:xfrm>
            <a:prstGeom prst="rect">
              <a:avLst/>
            </a:prstGeom>
          </p:spPr>
          <p:txBody>
            <a:bodyPr wrap="square" anchor="ctr">
              <a:noAutofit/>
            </a:bodyPr>
            <a:lstStyle/>
            <a:p>
              <a:pPr algn="ctr"/>
              <a:r>
                <a:rPr lang="en-US" sz="800" dirty="0"/>
                <a:t>1</a:t>
              </a:r>
            </a:p>
          </p:txBody>
        </p:sp>
        <p:sp>
          <p:nvSpPr>
            <p:cNvPr id="68" name="Rectangle 67"/>
            <p:cNvSpPr/>
            <p:nvPr/>
          </p:nvSpPr>
          <p:spPr>
            <a:xfrm rot="5400000">
              <a:off x="4890729" y="4040666"/>
              <a:ext cx="848631" cy="182910"/>
            </a:xfrm>
            <a:prstGeom prst="rect">
              <a:avLst/>
            </a:prstGeom>
          </p:spPr>
          <p:txBody>
            <a:bodyPr wrap="square" anchor="ctr">
              <a:noAutofit/>
            </a:bodyPr>
            <a:lstStyle/>
            <a:p>
              <a:pPr algn="ctr"/>
              <a:r>
                <a:rPr lang="en-US" sz="1000" dirty="0"/>
                <a:t>0 0 1 0</a:t>
              </a:r>
            </a:p>
          </p:txBody>
        </p:sp>
        <p:sp>
          <p:nvSpPr>
            <p:cNvPr id="69" name="Rectangle 68"/>
            <p:cNvSpPr/>
            <p:nvPr/>
          </p:nvSpPr>
          <p:spPr>
            <a:xfrm rot="5400000">
              <a:off x="4927704" y="4859330"/>
              <a:ext cx="798902" cy="207131"/>
            </a:xfrm>
            <a:prstGeom prst="rect">
              <a:avLst/>
            </a:prstGeom>
          </p:spPr>
          <p:txBody>
            <a:bodyPr wrap="square" anchor="ctr">
              <a:noAutofit/>
            </a:bodyPr>
            <a:lstStyle/>
            <a:p>
              <a:pPr algn="ctr"/>
              <a:r>
                <a:rPr lang="en-US" sz="1000" dirty="0"/>
                <a:t>1 0 0 1</a:t>
              </a:r>
            </a:p>
          </p:txBody>
        </p:sp>
        <p:cxnSp>
          <p:nvCxnSpPr>
            <p:cNvPr id="70" name="Straight Arrow Connector 69"/>
            <p:cNvCxnSpPr/>
            <p:nvPr/>
          </p:nvCxnSpPr>
          <p:spPr>
            <a:xfrm rot="16200000">
              <a:off x="5185663" y="4556125"/>
              <a:ext cx="258764" cy="0"/>
            </a:xfrm>
            <a:prstGeom prst="straightConnector1">
              <a:avLst/>
            </a:prstGeom>
            <a:ln>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418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3C5CE-2CFE-4672-8448-73AD5C8A2F2A}"/>
              </a:ext>
            </a:extLst>
          </p:cNvPr>
          <p:cNvSpPr>
            <a:spLocks noGrp="1"/>
          </p:cNvSpPr>
          <p:nvPr>
            <p:ph type="title"/>
          </p:nvPr>
        </p:nvSpPr>
        <p:spPr/>
        <p:txBody>
          <a:bodyPr>
            <a:noAutofit/>
          </a:bodyPr>
          <a:lstStyle/>
          <a:p>
            <a:r>
              <a:rPr lang="en-US" dirty="0"/>
              <a:t>Summary: Predicting CTR</a:t>
            </a:r>
            <a:endParaRPr lang="en-IN" dirty="0"/>
          </a:p>
        </p:txBody>
      </p:sp>
      <p:sp>
        <p:nvSpPr>
          <p:cNvPr id="3" name="Content Placeholder 2">
            <a:extLst>
              <a:ext uri="{FF2B5EF4-FFF2-40B4-BE49-F238E27FC236}">
                <a16:creationId xmlns:a16="http://schemas.microsoft.com/office/drawing/2014/main" id="{0BDC47A9-466F-4C12-8996-9E644594ACB4}"/>
              </a:ext>
            </a:extLst>
          </p:cNvPr>
          <p:cNvSpPr>
            <a:spLocks noGrp="1"/>
          </p:cNvSpPr>
          <p:nvPr>
            <p:ph idx="1"/>
          </p:nvPr>
        </p:nvSpPr>
        <p:spPr>
          <a:xfrm>
            <a:off x="457200" y="3429000"/>
            <a:ext cx="8229600" cy="2895600"/>
          </a:xfrm>
        </p:spPr>
        <p:txBody>
          <a:bodyPr>
            <a:noAutofit/>
          </a:bodyPr>
          <a:lstStyle/>
          <a:p>
            <a:pPr lvl="0">
              <a:defRPr/>
            </a:pPr>
            <a:r>
              <a:rPr lang="en-US" dirty="0"/>
              <a:t>Has a vital role in ad targeting</a:t>
            </a:r>
          </a:p>
          <a:p>
            <a:pPr lvl="0">
              <a:defRPr/>
            </a:pPr>
            <a:r>
              <a:rPr lang="en-US" dirty="0"/>
              <a:t>A useful system should be:</a:t>
            </a:r>
          </a:p>
          <a:p>
            <a:pPr marL="800100" lvl="1" indent="-342900">
              <a:spcBef>
                <a:spcPts val="200"/>
              </a:spcBef>
            </a:pPr>
            <a:r>
              <a:rPr lang="en-US" dirty="0"/>
              <a:t>Accurate, well-calibrated</a:t>
            </a:r>
          </a:p>
          <a:p>
            <a:pPr marL="800100" lvl="1" indent="-342900">
              <a:spcBef>
                <a:spcPts val="200"/>
              </a:spcBef>
            </a:pPr>
            <a:r>
              <a:rPr lang="en-US" dirty="0"/>
              <a:t>Adapt to new data (ideally, train time &lt;1 day)</a:t>
            </a:r>
          </a:p>
          <a:p>
            <a:pPr marL="800100" lvl="1" indent="-342900">
              <a:spcBef>
                <a:spcPts val="200"/>
              </a:spcBef>
            </a:pPr>
            <a:r>
              <a:rPr lang="en-US" dirty="0"/>
              <a:t>Scalable (billions of features and examples)</a:t>
            </a:r>
          </a:p>
        </p:txBody>
      </p:sp>
      <p:sp>
        <p:nvSpPr>
          <p:cNvPr id="4" name="Content Placeholder 2">
            <a:extLst>
              <a:ext uri="{FF2B5EF4-FFF2-40B4-BE49-F238E27FC236}">
                <a16:creationId xmlns:a16="http://schemas.microsoft.com/office/drawing/2014/main" id="{BD5174EB-4D27-4D18-9935-B2F168EC22BB}"/>
              </a:ext>
            </a:extLst>
          </p:cNvPr>
          <p:cNvSpPr txBox="1">
            <a:spLocks/>
          </p:cNvSpPr>
          <p:nvPr/>
        </p:nvSpPr>
        <p:spPr>
          <a:xfrm>
            <a:off x="457200" y="1600201"/>
            <a:ext cx="8229600" cy="585204"/>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dirty="0"/>
              <a:t> </a:t>
            </a:r>
            <a:r>
              <a:rPr lang="en-US" sz="2800" i="1" dirty="0">
                <a:cs typeface="Times" panose="02020603050405020304" pitchFamily="18" charset="0"/>
              </a:rPr>
              <a:t>Q = f</a:t>
            </a:r>
            <a:r>
              <a:rPr lang="en-US" sz="2800" dirty="0">
                <a:cs typeface="Times" panose="02020603050405020304" pitchFamily="18" charset="0"/>
              </a:rPr>
              <a:t>(</a:t>
            </a:r>
            <a:r>
              <a:rPr lang="en-US" sz="2800" i="1" dirty="0">
                <a:cs typeface="Times" panose="02020603050405020304" pitchFamily="18" charset="0"/>
              </a:rPr>
              <a:t>CTR, relevance, landing page quality</a:t>
            </a:r>
            <a:r>
              <a:rPr lang="en-US" sz="2800" dirty="0">
                <a:cs typeface="Times" panose="02020603050405020304" pitchFamily="18" charset="0"/>
              </a:rPr>
              <a:t>)</a:t>
            </a:r>
          </a:p>
        </p:txBody>
      </p:sp>
      <p:sp>
        <p:nvSpPr>
          <p:cNvPr id="5" name="Rectangle 4">
            <a:extLst>
              <a:ext uri="{FF2B5EF4-FFF2-40B4-BE49-F238E27FC236}">
                <a16:creationId xmlns:a16="http://schemas.microsoft.com/office/drawing/2014/main" id="{4E04A321-A8C3-444A-BD89-DF3F1DF51F1D}"/>
              </a:ext>
            </a:extLst>
          </p:cNvPr>
          <p:cNvSpPr/>
          <p:nvPr/>
        </p:nvSpPr>
        <p:spPr>
          <a:xfrm>
            <a:off x="457200" y="2590800"/>
            <a:ext cx="2895600" cy="646331"/>
          </a:xfrm>
          <a:prstGeom prst="rect">
            <a:avLst/>
          </a:prstGeom>
        </p:spPr>
        <p:txBody>
          <a:bodyPr wrap="square">
            <a:noAutofit/>
          </a:bodyPr>
          <a:lstStyle/>
          <a:p>
            <a:pPr marL="723900" lvl="0" indent="-723900">
              <a:spcBef>
                <a:spcPts val="600"/>
              </a:spcBef>
              <a:defRPr/>
            </a:pPr>
            <a:r>
              <a:rPr lang="en-US" i="1" dirty="0">
                <a:cs typeface="Times" panose="02020603050405020304" pitchFamily="18" charset="0"/>
              </a:rPr>
              <a:t>CTR</a:t>
            </a:r>
            <a:r>
              <a:rPr lang="en-US" dirty="0">
                <a:cs typeface="Times" panose="02020603050405020304" pitchFamily="18" charset="0"/>
              </a:rPr>
              <a:t> = </a:t>
            </a:r>
            <a:r>
              <a:rPr lang="en-US" dirty="0"/>
              <a:t>click through rate of ad in top position</a:t>
            </a:r>
          </a:p>
        </p:txBody>
      </p:sp>
      <p:sp>
        <p:nvSpPr>
          <p:cNvPr id="6" name="Rectangle 5">
            <a:extLst>
              <a:ext uri="{FF2B5EF4-FFF2-40B4-BE49-F238E27FC236}">
                <a16:creationId xmlns:a16="http://schemas.microsoft.com/office/drawing/2014/main" id="{E838744D-54C5-4D80-B563-0ED52DEB03C7}"/>
              </a:ext>
            </a:extLst>
          </p:cNvPr>
          <p:cNvSpPr/>
          <p:nvPr/>
        </p:nvSpPr>
        <p:spPr>
          <a:xfrm>
            <a:off x="3827278" y="2590800"/>
            <a:ext cx="2238561" cy="646331"/>
          </a:xfrm>
          <a:prstGeom prst="rect">
            <a:avLst/>
          </a:prstGeom>
        </p:spPr>
        <p:txBody>
          <a:bodyPr wrap="square">
            <a:noAutofit/>
          </a:bodyPr>
          <a:lstStyle/>
          <a:p>
            <a:pPr lvl="0">
              <a:spcBef>
                <a:spcPts val="600"/>
              </a:spcBef>
              <a:defRPr/>
            </a:pPr>
            <a:r>
              <a:rPr lang="en-US" dirty="0">
                <a:cs typeface="Times"/>
              </a:rPr>
              <a:t>How relevant is </a:t>
            </a:r>
            <a:br>
              <a:rPr lang="en-US" dirty="0">
                <a:cs typeface="Times"/>
              </a:rPr>
            </a:br>
            <a:r>
              <a:rPr lang="en-US" dirty="0">
                <a:cs typeface="Times"/>
              </a:rPr>
              <a:t>the ad to the query?</a:t>
            </a:r>
            <a:endParaRPr lang="en-US" dirty="0"/>
          </a:p>
        </p:txBody>
      </p:sp>
      <p:sp>
        <p:nvSpPr>
          <p:cNvPr id="7" name="Rectangle 6">
            <a:extLst>
              <a:ext uri="{FF2B5EF4-FFF2-40B4-BE49-F238E27FC236}">
                <a16:creationId xmlns:a16="http://schemas.microsoft.com/office/drawing/2014/main" id="{B00AF5B7-510A-456C-8967-12C027BBEE03}"/>
              </a:ext>
            </a:extLst>
          </p:cNvPr>
          <p:cNvSpPr/>
          <p:nvPr/>
        </p:nvSpPr>
        <p:spPr>
          <a:xfrm>
            <a:off x="6477000" y="2590800"/>
            <a:ext cx="2180422" cy="646331"/>
          </a:xfrm>
          <a:prstGeom prst="rect">
            <a:avLst/>
          </a:prstGeom>
        </p:spPr>
        <p:txBody>
          <a:bodyPr wrap="square">
            <a:noAutofit/>
          </a:bodyPr>
          <a:lstStyle/>
          <a:p>
            <a:pPr lvl="0">
              <a:spcBef>
                <a:spcPts val="600"/>
              </a:spcBef>
              <a:defRPr/>
            </a:pPr>
            <a:r>
              <a:rPr lang="en-US" dirty="0">
                <a:cs typeface="Times"/>
              </a:rPr>
              <a:t>Where does an ad</a:t>
            </a:r>
            <a:br>
              <a:rPr lang="en-US" dirty="0">
                <a:cs typeface="Times"/>
              </a:rPr>
            </a:br>
            <a:r>
              <a:rPr lang="en-US" dirty="0">
                <a:cs typeface="Times"/>
              </a:rPr>
              <a:t>redirect the user?</a:t>
            </a:r>
            <a:endParaRPr lang="en-US" dirty="0"/>
          </a:p>
        </p:txBody>
      </p:sp>
      <p:sp>
        <p:nvSpPr>
          <p:cNvPr id="8" name="TextBox 7">
            <a:extLst>
              <a:ext uri="{FF2B5EF4-FFF2-40B4-BE49-F238E27FC236}">
                <a16:creationId xmlns:a16="http://schemas.microsoft.com/office/drawing/2014/main" id="{C2CFC4CC-0E87-4BB9-87AC-83D8242ECAB2}"/>
              </a:ext>
            </a:extLst>
          </p:cNvPr>
          <p:cNvSpPr txBox="1"/>
          <p:nvPr/>
        </p:nvSpPr>
        <p:spPr>
          <a:xfrm>
            <a:off x="2097217" y="1661046"/>
            <a:ext cx="781079" cy="543502"/>
          </a:xfrm>
          <a:prstGeom prst="rect">
            <a:avLst/>
          </a:prstGeom>
          <a:noFill/>
          <a:ln w="25400">
            <a:solidFill>
              <a:srgbClr val="C00000"/>
            </a:solidFill>
          </a:ln>
        </p:spPr>
        <p:txBody>
          <a:bodyPr wrap="square" rtlCol="0">
            <a:noAutofit/>
          </a:bodyPr>
          <a:lstStyle/>
          <a:p>
            <a:endParaRPr lang="en-US" dirty="0"/>
          </a:p>
        </p:txBody>
      </p:sp>
      <p:cxnSp>
        <p:nvCxnSpPr>
          <p:cNvPr id="9" name="Straight Arrow Connector 8">
            <a:extLst>
              <a:ext uri="{FF2B5EF4-FFF2-40B4-BE49-F238E27FC236}">
                <a16:creationId xmlns:a16="http://schemas.microsoft.com/office/drawing/2014/main" id="{2B3C2FEF-5BA3-45E2-9AA7-F456D3693DAB}"/>
              </a:ext>
            </a:extLst>
          </p:cNvPr>
          <p:cNvCxnSpPr>
            <a:cxnSpLocks/>
            <a:stCxn id="5" idx="0"/>
            <a:endCxn id="8" idx="2"/>
          </p:cNvCxnSpPr>
          <p:nvPr/>
        </p:nvCxnSpPr>
        <p:spPr>
          <a:xfrm flipV="1">
            <a:off x="1905000" y="2204548"/>
            <a:ext cx="582757" cy="38625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517957-BA99-4595-8915-347D6E8DBE94}"/>
              </a:ext>
            </a:extLst>
          </p:cNvPr>
          <p:cNvCxnSpPr>
            <a:stCxn id="6" idx="0"/>
          </p:cNvCxnSpPr>
          <p:nvPr/>
        </p:nvCxnSpPr>
        <p:spPr>
          <a:xfrm flipH="1" flipV="1">
            <a:off x="3923930" y="2108383"/>
            <a:ext cx="1022629" cy="48241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AFE8BED-0106-407B-88B8-C7AD6878B19D}"/>
              </a:ext>
            </a:extLst>
          </p:cNvPr>
          <p:cNvCxnSpPr>
            <a:stCxn id="7" idx="0"/>
          </p:cNvCxnSpPr>
          <p:nvPr/>
        </p:nvCxnSpPr>
        <p:spPr>
          <a:xfrm flipH="1" flipV="1">
            <a:off x="6588225" y="2108382"/>
            <a:ext cx="978986" cy="48241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480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126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Real-Time Bidding</a:t>
            </a:r>
            <a:endParaRPr lang="en-US"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06779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a:t>Real-Time Bidding</a:t>
            </a:r>
            <a:endParaRPr lang="en-US" dirty="0"/>
          </a:p>
        </p:txBody>
      </p:sp>
      <p:sp>
        <p:nvSpPr>
          <p:cNvPr id="4" name="Content Placeholder 3"/>
          <p:cNvSpPr>
            <a:spLocks noGrp="1"/>
          </p:cNvSpPr>
          <p:nvPr>
            <p:ph idx="1"/>
          </p:nvPr>
        </p:nvSpPr>
        <p:spPr>
          <a:xfrm>
            <a:off x="457200" y="1519990"/>
            <a:ext cx="8368748" cy="2133599"/>
          </a:xfrm>
        </p:spPr>
        <p:txBody>
          <a:bodyPr>
            <a:noAutofit/>
          </a:bodyPr>
          <a:lstStyle/>
          <a:p>
            <a:pPr lvl="0">
              <a:defRPr/>
            </a:pPr>
            <a:r>
              <a:rPr lang="en-US" sz="2200" dirty="0"/>
              <a:t>Ad exchanges: </a:t>
            </a:r>
          </a:p>
          <a:p>
            <a:pPr lvl="1">
              <a:defRPr/>
            </a:pPr>
            <a:r>
              <a:rPr lang="en-US" sz="1800" dirty="0"/>
              <a:t>Right </a:t>
            </a:r>
            <a:r>
              <a:rPr lang="en-US" sz="1800" dirty="0" err="1"/>
              <a:t>MediaX</a:t>
            </a:r>
            <a:r>
              <a:rPr lang="en-US" sz="1800" dirty="0"/>
              <a:t> ’05–’15 (acquired Yahoo), </a:t>
            </a:r>
            <a:r>
              <a:rPr lang="en-US" sz="1800" dirty="0" err="1"/>
              <a:t>DoubleClickX</a:t>
            </a:r>
            <a:r>
              <a:rPr lang="en-US" sz="1800" dirty="0"/>
              <a:t> ’07 (Google </a:t>
            </a:r>
            <a:r>
              <a:rPr lang="en-US" sz="1800" dirty="0" err="1"/>
              <a:t>AdX</a:t>
            </a:r>
            <a:r>
              <a:rPr lang="en-US" sz="1800" dirty="0"/>
              <a:t>), </a:t>
            </a:r>
            <a:r>
              <a:rPr lang="en-US" sz="1800" dirty="0" err="1"/>
              <a:t>AppNexusX</a:t>
            </a:r>
            <a:r>
              <a:rPr lang="en-US" sz="1800" dirty="0"/>
              <a:t> ’11, FBX ’12 (now Audience Network)</a:t>
            </a:r>
          </a:p>
          <a:p>
            <a:pPr lvl="1">
              <a:defRPr/>
            </a:pPr>
            <a:r>
              <a:rPr lang="en-US" sz="1800" dirty="0"/>
              <a:t>Auction for impressions, while web page loads—a second-price auction</a:t>
            </a:r>
          </a:p>
          <a:p>
            <a:pPr lvl="0">
              <a:defRPr/>
            </a:pPr>
            <a:r>
              <a:rPr lang="en-US" sz="2200" dirty="0"/>
              <a:t>Supply-side platforms, e.g. Google DoubleClick for Publishers</a:t>
            </a:r>
          </a:p>
          <a:p>
            <a:pPr lvl="0">
              <a:defRPr/>
            </a:pPr>
            <a:r>
              <a:rPr lang="en-US" sz="2200" dirty="0"/>
              <a:t>Demand-side platforms, e.g. Criteo</a:t>
            </a:r>
          </a:p>
        </p:txBody>
      </p:sp>
      <p:sp>
        <p:nvSpPr>
          <p:cNvPr id="12" name="Rectangle 11">
            <a:extLst>
              <a:ext uri="{FF2B5EF4-FFF2-40B4-BE49-F238E27FC236}">
                <a16:creationId xmlns:a16="http://schemas.microsoft.com/office/drawing/2014/main" id="{251C5402-5A61-224D-92BE-7C03C22BF765}"/>
              </a:ext>
            </a:extLst>
          </p:cNvPr>
          <p:cNvSpPr/>
          <p:nvPr/>
        </p:nvSpPr>
        <p:spPr>
          <a:xfrm>
            <a:off x="458980" y="3962399"/>
            <a:ext cx="2930798" cy="1475875"/>
          </a:xfrm>
          <a:prstGeom prst="rect">
            <a:avLst/>
          </a:prstGeom>
          <a:solidFill>
            <a:schemeClr val="accent2">
              <a:lumMod val="20000"/>
              <a:lumOff val="80000"/>
            </a:schemeClr>
          </a:solidFill>
        </p:spPr>
        <p:txBody>
          <a:bodyPr wrap="square">
            <a:noAutofit/>
          </a:bodyPr>
          <a:lstStyle/>
          <a:p>
            <a:r>
              <a:rPr lang="en-US" dirty="0"/>
              <a:t>Direct = inventory sold in blocks, not real time</a:t>
            </a:r>
          </a:p>
          <a:p>
            <a:pPr>
              <a:spcBef>
                <a:spcPts val="1800"/>
              </a:spcBef>
            </a:pPr>
            <a:r>
              <a:rPr lang="en-US" dirty="0"/>
              <a:t>RTB = impressions transacted in real time</a:t>
            </a:r>
          </a:p>
        </p:txBody>
      </p:sp>
      <p:sp>
        <p:nvSpPr>
          <p:cNvPr id="10" name="Rectangle 9">
            <a:extLst>
              <a:ext uri="{FF2B5EF4-FFF2-40B4-BE49-F238E27FC236}">
                <a16:creationId xmlns:a16="http://schemas.microsoft.com/office/drawing/2014/main" id="{FFFED549-87FB-4020-B792-48C59189105E}"/>
              </a:ext>
            </a:extLst>
          </p:cNvPr>
          <p:cNvSpPr/>
          <p:nvPr/>
        </p:nvSpPr>
        <p:spPr>
          <a:xfrm>
            <a:off x="596348" y="6486476"/>
            <a:ext cx="8229600" cy="276999"/>
          </a:xfrm>
          <a:prstGeom prst="rect">
            <a:avLst/>
          </a:prstGeom>
          <a:noFill/>
        </p:spPr>
        <p:txBody>
          <a:bodyPr wrap="none" anchor="b">
            <a:noAutofit/>
          </a:bodyPr>
          <a:lstStyle/>
          <a:p>
            <a:pPr algn="r"/>
            <a:r>
              <a:rPr lang="en-US" sz="1000" i="1" dirty="0">
                <a:solidFill>
                  <a:schemeClr val="bg1">
                    <a:lumMod val="50000"/>
                  </a:schemeClr>
                </a:solidFill>
              </a:rPr>
              <a:t>Source: eMarketer, March 2018; Statista </a:t>
            </a:r>
            <a:endParaRPr lang="en-US" sz="1000" dirty="0">
              <a:solidFill>
                <a:schemeClr val="bg1">
                  <a:lumMod val="50000"/>
                </a:schemeClr>
              </a:solidFill>
            </a:endParaRPr>
          </a:p>
        </p:txBody>
      </p:sp>
      <p:sp>
        <p:nvSpPr>
          <p:cNvPr id="3" name="Rectangle 2">
            <a:extLst>
              <a:ext uri="{FF2B5EF4-FFF2-40B4-BE49-F238E27FC236}">
                <a16:creationId xmlns:a16="http://schemas.microsoft.com/office/drawing/2014/main" id="{37D4DA0A-437F-974B-8792-F6F05897F2DB}"/>
              </a:ext>
            </a:extLst>
          </p:cNvPr>
          <p:cNvSpPr/>
          <p:nvPr/>
        </p:nvSpPr>
        <p:spPr>
          <a:xfrm>
            <a:off x="457200" y="6106816"/>
            <a:ext cx="2565767" cy="369332"/>
          </a:xfrm>
          <a:prstGeom prst="rect">
            <a:avLst/>
          </a:prstGeom>
        </p:spPr>
        <p:txBody>
          <a:bodyPr wrap="none">
            <a:noAutofit/>
          </a:bodyPr>
          <a:lstStyle/>
          <a:p>
            <a:pPr marL="228600" lvl="0" indent="-228600" defTabSz="457200">
              <a:defRPr/>
            </a:pPr>
            <a:r>
              <a:rPr lang="en-US" dirty="0"/>
              <a:t>(RTB was $2B in 2012)</a:t>
            </a:r>
          </a:p>
        </p:txBody>
      </p:sp>
      <p:sp>
        <p:nvSpPr>
          <p:cNvPr id="9" name="Rectangle 8">
            <a:extLst>
              <a:ext uri="{FF2B5EF4-FFF2-40B4-BE49-F238E27FC236}">
                <a16:creationId xmlns:a16="http://schemas.microsoft.com/office/drawing/2014/main" id="{1BCCFF8E-2877-744F-AD38-89FBC1BF9776}"/>
              </a:ext>
            </a:extLst>
          </p:cNvPr>
          <p:cNvSpPr/>
          <p:nvPr/>
        </p:nvSpPr>
        <p:spPr>
          <a:xfrm>
            <a:off x="8790206" y="6434541"/>
            <a:ext cx="364202" cy="369332"/>
          </a:xfrm>
          <a:prstGeom prst="rect">
            <a:avLst/>
          </a:prstGeom>
        </p:spPr>
        <p:txBody>
          <a:bodyPr wrap="none">
            <a:noAutofit/>
          </a:bodyPr>
          <a:lstStyle/>
          <a:p>
            <a:r>
              <a:rPr lang="en-US" dirty="0"/>
              <a:t>Q</a:t>
            </a:r>
          </a:p>
        </p:txBody>
      </p:sp>
      <p:grpSp>
        <p:nvGrpSpPr>
          <p:cNvPr id="14" name="Group 13" descr="A stacked bar graph shows how both the real-time bidding and programmatic direct categories have increased, and are projected to increase, at a roughly linear rate, every year." title="US display (non negotiated)"/>
          <p:cNvGrpSpPr/>
          <p:nvPr/>
        </p:nvGrpSpPr>
        <p:grpSpPr>
          <a:xfrm>
            <a:off x="3551235" y="4091940"/>
            <a:ext cx="5057322" cy="2479056"/>
            <a:chOff x="3551235" y="4091940"/>
            <a:chExt cx="5057322" cy="2479056"/>
          </a:xfrm>
        </p:grpSpPr>
        <p:sp>
          <p:nvSpPr>
            <p:cNvPr id="15" name="Rectangle 14"/>
            <p:cNvSpPr/>
            <p:nvPr/>
          </p:nvSpPr>
          <p:spPr>
            <a:xfrm>
              <a:off x="7710723" y="4091940"/>
              <a:ext cx="897834" cy="200476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Rectangle 15"/>
            <p:cNvSpPr/>
            <p:nvPr/>
          </p:nvSpPr>
          <p:spPr>
            <a:xfrm>
              <a:off x="5892687" y="4091940"/>
              <a:ext cx="897834" cy="200476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 name="Rectangle 16"/>
            <p:cNvSpPr/>
            <p:nvPr/>
          </p:nvSpPr>
          <p:spPr>
            <a:xfrm>
              <a:off x="4074651" y="4091940"/>
              <a:ext cx="897834" cy="200476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8" name="Straight Connector 17"/>
            <p:cNvCxnSpPr/>
            <p:nvPr/>
          </p:nvCxnSpPr>
          <p:spPr>
            <a:xfrm>
              <a:off x="4076700" y="4324347"/>
              <a:ext cx="4529138" cy="0"/>
            </a:xfrm>
            <a:prstGeom prst="line">
              <a:avLst/>
            </a:prstGeom>
            <a:ln w="952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76700" y="4914897"/>
              <a:ext cx="4529138" cy="0"/>
            </a:xfrm>
            <a:prstGeom prst="line">
              <a:avLst/>
            </a:prstGeom>
            <a:ln w="952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076700" y="5510209"/>
              <a:ext cx="4529138" cy="0"/>
            </a:xfrm>
            <a:prstGeom prst="line">
              <a:avLst/>
            </a:prstGeom>
            <a:ln w="952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186238" y="5343525"/>
              <a:ext cx="671512" cy="750094"/>
              <a:chOff x="4186238" y="5343525"/>
              <a:chExt cx="671512" cy="750094"/>
            </a:xfrm>
          </p:grpSpPr>
          <p:sp>
            <p:nvSpPr>
              <p:cNvPr id="51" name="Rectangle 50"/>
              <p:cNvSpPr/>
              <p:nvPr/>
            </p:nvSpPr>
            <p:spPr>
              <a:xfrm>
                <a:off x="4186238" y="5343525"/>
                <a:ext cx="671512" cy="397670"/>
              </a:xfrm>
              <a:prstGeom prst="rect">
                <a:avLst/>
              </a:prstGeom>
              <a:solidFill>
                <a:srgbClr val="245C9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t>13.62</a:t>
                </a:r>
              </a:p>
            </p:txBody>
          </p:sp>
          <p:sp>
            <p:nvSpPr>
              <p:cNvPr id="52" name="Rectangle 51"/>
              <p:cNvSpPr/>
              <p:nvPr/>
            </p:nvSpPr>
            <p:spPr>
              <a:xfrm>
                <a:off x="4186238" y="5741994"/>
                <a:ext cx="671512" cy="351625"/>
              </a:xfrm>
              <a:prstGeom prst="rect">
                <a:avLst/>
              </a:prstGeom>
              <a:solidFill>
                <a:srgbClr val="8EB7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solidFill>
                      <a:schemeClr val="tx1"/>
                    </a:solidFill>
                  </a:rPr>
                  <a:t>12.07</a:t>
                </a:r>
              </a:p>
            </p:txBody>
          </p:sp>
        </p:grpSp>
        <p:grpSp>
          <p:nvGrpSpPr>
            <p:cNvPr id="22" name="Group 21"/>
            <p:cNvGrpSpPr/>
            <p:nvPr/>
          </p:nvGrpSpPr>
          <p:grpSpPr>
            <a:xfrm>
              <a:off x="5093495" y="5005388"/>
              <a:ext cx="671512" cy="1088231"/>
              <a:chOff x="4186238" y="5005388"/>
              <a:chExt cx="671512" cy="1088231"/>
            </a:xfrm>
          </p:grpSpPr>
          <p:sp>
            <p:nvSpPr>
              <p:cNvPr id="49" name="Rectangle 48"/>
              <p:cNvSpPr/>
              <p:nvPr/>
            </p:nvSpPr>
            <p:spPr>
              <a:xfrm>
                <a:off x="4186238" y="5005388"/>
                <a:ext cx="671512" cy="607219"/>
              </a:xfrm>
              <a:prstGeom prst="rect">
                <a:avLst/>
              </a:prstGeom>
              <a:solidFill>
                <a:srgbClr val="245C9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t>20.64</a:t>
                </a:r>
              </a:p>
            </p:txBody>
          </p:sp>
          <p:sp>
            <p:nvSpPr>
              <p:cNvPr id="50" name="Rectangle 49"/>
              <p:cNvSpPr/>
              <p:nvPr/>
            </p:nvSpPr>
            <p:spPr>
              <a:xfrm>
                <a:off x="4186238" y="5613406"/>
                <a:ext cx="671512" cy="480213"/>
              </a:xfrm>
              <a:prstGeom prst="rect">
                <a:avLst/>
              </a:prstGeom>
              <a:solidFill>
                <a:srgbClr val="8EB7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solidFill>
                      <a:schemeClr val="tx1"/>
                    </a:solidFill>
                  </a:rPr>
                  <a:t>16.21</a:t>
                </a:r>
              </a:p>
            </p:txBody>
          </p:sp>
        </p:grpSp>
        <p:grpSp>
          <p:nvGrpSpPr>
            <p:cNvPr id="23" name="Group 22"/>
            <p:cNvGrpSpPr/>
            <p:nvPr/>
          </p:nvGrpSpPr>
          <p:grpSpPr>
            <a:xfrm>
              <a:off x="6000752" y="4719638"/>
              <a:ext cx="671512" cy="1371600"/>
              <a:chOff x="4186238" y="4817270"/>
              <a:chExt cx="671512" cy="1371600"/>
            </a:xfrm>
          </p:grpSpPr>
          <p:sp>
            <p:nvSpPr>
              <p:cNvPr id="47" name="Rectangle 46"/>
              <p:cNvSpPr/>
              <p:nvPr/>
            </p:nvSpPr>
            <p:spPr>
              <a:xfrm>
                <a:off x="4186238" y="4817270"/>
                <a:ext cx="671512" cy="795337"/>
              </a:xfrm>
              <a:prstGeom prst="rect">
                <a:avLst/>
              </a:prstGeom>
              <a:solidFill>
                <a:srgbClr val="245C9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t>27</a:t>
                </a:r>
              </a:p>
            </p:txBody>
          </p:sp>
          <p:sp>
            <p:nvSpPr>
              <p:cNvPr id="48" name="Rectangle 47"/>
              <p:cNvSpPr/>
              <p:nvPr/>
            </p:nvSpPr>
            <p:spPr>
              <a:xfrm>
                <a:off x="4186238" y="5613406"/>
                <a:ext cx="671512" cy="575464"/>
              </a:xfrm>
              <a:prstGeom prst="rect">
                <a:avLst/>
              </a:prstGeom>
              <a:solidFill>
                <a:srgbClr val="8EB7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solidFill>
                      <a:schemeClr val="tx1"/>
                    </a:solidFill>
                  </a:rPr>
                  <a:t>19.55</a:t>
                </a:r>
              </a:p>
            </p:txBody>
          </p:sp>
        </p:grpSp>
        <p:grpSp>
          <p:nvGrpSpPr>
            <p:cNvPr id="24" name="Group 23"/>
            <p:cNvGrpSpPr/>
            <p:nvPr/>
          </p:nvGrpSpPr>
          <p:grpSpPr>
            <a:xfrm>
              <a:off x="6908009" y="4417220"/>
              <a:ext cx="671512" cy="1676398"/>
              <a:chOff x="4186238" y="4607722"/>
              <a:chExt cx="671512" cy="1676398"/>
            </a:xfrm>
          </p:grpSpPr>
          <p:sp>
            <p:nvSpPr>
              <p:cNvPr id="45" name="Rectangle 44"/>
              <p:cNvSpPr/>
              <p:nvPr/>
            </p:nvSpPr>
            <p:spPr>
              <a:xfrm>
                <a:off x="4186238" y="4607722"/>
                <a:ext cx="671512" cy="1004886"/>
              </a:xfrm>
              <a:prstGeom prst="rect">
                <a:avLst/>
              </a:prstGeom>
              <a:solidFill>
                <a:srgbClr val="245C9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t>34.09</a:t>
                </a:r>
              </a:p>
            </p:txBody>
          </p:sp>
          <p:sp>
            <p:nvSpPr>
              <p:cNvPr id="46" name="Rectangle 45"/>
              <p:cNvSpPr/>
              <p:nvPr/>
            </p:nvSpPr>
            <p:spPr>
              <a:xfrm>
                <a:off x="4186238" y="5613405"/>
                <a:ext cx="671512" cy="670715"/>
              </a:xfrm>
              <a:prstGeom prst="rect">
                <a:avLst/>
              </a:prstGeom>
              <a:solidFill>
                <a:srgbClr val="8EB7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solidFill>
                      <a:schemeClr val="tx1"/>
                    </a:solidFill>
                  </a:rPr>
                  <a:t>22.72</a:t>
                </a:r>
              </a:p>
            </p:txBody>
          </p:sp>
        </p:grpSp>
        <p:grpSp>
          <p:nvGrpSpPr>
            <p:cNvPr id="25" name="Group 24"/>
            <p:cNvGrpSpPr/>
            <p:nvPr/>
          </p:nvGrpSpPr>
          <p:grpSpPr>
            <a:xfrm>
              <a:off x="7815266" y="4155281"/>
              <a:ext cx="671512" cy="1938338"/>
              <a:chOff x="4186238" y="4429127"/>
              <a:chExt cx="671512" cy="1938338"/>
            </a:xfrm>
          </p:grpSpPr>
          <p:sp>
            <p:nvSpPr>
              <p:cNvPr id="43" name="Rectangle 42"/>
              <p:cNvSpPr/>
              <p:nvPr/>
            </p:nvSpPr>
            <p:spPr>
              <a:xfrm>
                <a:off x="4186238" y="4429127"/>
                <a:ext cx="671512" cy="1183481"/>
              </a:xfrm>
              <a:prstGeom prst="rect">
                <a:avLst/>
              </a:prstGeom>
              <a:solidFill>
                <a:srgbClr val="245C9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t>40.03</a:t>
                </a:r>
              </a:p>
            </p:txBody>
          </p:sp>
          <p:sp>
            <p:nvSpPr>
              <p:cNvPr id="44" name="Rectangle 43"/>
              <p:cNvSpPr/>
              <p:nvPr/>
            </p:nvSpPr>
            <p:spPr>
              <a:xfrm>
                <a:off x="4186238" y="5613405"/>
                <a:ext cx="671512" cy="754060"/>
              </a:xfrm>
              <a:prstGeom prst="rect">
                <a:avLst/>
              </a:prstGeom>
              <a:solidFill>
                <a:srgbClr val="8EB7E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800" dirty="0">
                    <a:solidFill>
                      <a:schemeClr val="tx1"/>
                    </a:solidFill>
                  </a:rPr>
                  <a:t>25.59</a:t>
                </a:r>
              </a:p>
            </p:txBody>
          </p:sp>
        </p:grpSp>
        <p:cxnSp>
          <p:nvCxnSpPr>
            <p:cNvPr id="26" name="Straight Connector 25"/>
            <p:cNvCxnSpPr/>
            <p:nvPr/>
          </p:nvCxnSpPr>
          <p:spPr>
            <a:xfrm>
              <a:off x="4076700" y="6096004"/>
              <a:ext cx="4529138" cy="0"/>
            </a:xfrm>
            <a:prstGeom prst="lin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A0B9AA1-2A53-C541-B28A-B4E3C479EE88}"/>
                </a:ext>
              </a:extLst>
            </p:cNvPr>
            <p:cNvSpPr/>
            <p:nvPr/>
          </p:nvSpPr>
          <p:spPr>
            <a:xfrm>
              <a:off x="4258469" y="6105521"/>
              <a:ext cx="527050" cy="266651"/>
            </a:xfrm>
            <a:prstGeom prst="rect">
              <a:avLst/>
            </a:prstGeom>
          </p:spPr>
          <p:txBody>
            <a:bodyPr wrap="square" anchor="ctr">
              <a:noAutofit/>
            </a:bodyPr>
            <a:lstStyle/>
            <a:p>
              <a:pPr algn="ctr"/>
              <a:r>
                <a:rPr lang="en-US" sz="1000" dirty="0"/>
                <a:t>2016</a:t>
              </a:r>
            </a:p>
          </p:txBody>
        </p:sp>
        <p:sp>
          <p:nvSpPr>
            <p:cNvPr id="28" name="Rectangle 27">
              <a:extLst>
                <a:ext uri="{FF2B5EF4-FFF2-40B4-BE49-F238E27FC236}">
                  <a16:creationId xmlns:a16="http://schemas.microsoft.com/office/drawing/2014/main" id="{CA0B9AA1-2A53-C541-B28A-B4E3C479EE88}"/>
                </a:ext>
              </a:extLst>
            </p:cNvPr>
            <p:cNvSpPr/>
            <p:nvPr/>
          </p:nvSpPr>
          <p:spPr>
            <a:xfrm>
              <a:off x="5165726" y="6105521"/>
              <a:ext cx="527050" cy="266651"/>
            </a:xfrm>
            <a:prstGeom prst="rect">
              <a:avLst/>
            </a:prstGeom>
          </p:spPr>
          <p:txBody>
            <a:bodyPr wrap="square" anchor="ctr">
              <a:noAutofit/>
            </a:bodyPr>
            <a:lstStyle/>
            <a:p>
              <a:pPr algn="ctr"/>
              <a:r>
                <a:rPr lang="en-US" sz="1000" dirty="0"/>
                <a:t>2017</a:t>
              </a:r>
            </a:p>
          </p:txBody>
        </p:sp>
        <p:sp>
          <p:nvSpPr>
            <p:cNvPr id="29" name="Rectangle 28">
              <a:extLst>
                <a:ext uri="{FF2B5EF4-FFF2-40B4-BE49-F238E27FC236}">
                  <a16:creationId xmlns:a16="http://schemas.microsoft.com/office/drawing/2014/main" id="{CA0B9AA1-2A53-C541-B28A-B4E3C479EE88}"/>
                </a:ext>
              </a:extLst>
            </p:cNvPr>
            <p:cNvSpPr/>
            <p:nvPr/>
          </p:nvSpPr>
          <p:spPr>
            <a:xfrm>
              <a:off x="6072983" y="6105521"/>
              <a:ext cx="527050" cy="266651"/>
            </a:xfrm>
            <a:prstGeom prst="rect">
              <a:avLst/>
            </a:prstGeom>
          </p:spPr>
          <p:txBody>
            <a:bodyPr wrap="square" anchor="ctr">
              <a:noAutofit/>
            </a:bodyPr>
            <a:lstStyle/>
            <a:p>
              <a:pPr algn="ctr"/>
              <a:r>
                <a:rPr lang="en-US" sz="1000" dirty="0"/>
                <a:t>2018*</a:t>
              </a:r>
            </a:p>
          </p:txBody>
        </p:sp>
        <p:sp>
          <p:nvSpPr>
            <p:cNvPr id="30" name="Rectangle 29">
              <a:extLst>
                <a:ext uri="{FF2B5EF4-FFF2-40B4-BE49-F238E27FC236}">
                  <a16:creationId xmlns:a16="http://schemas.microsoft.com/office/drawing/2014/main" id="{CA0B9AA1-2A53-C541-B28A-B4E3C479EE88}"/>
                </a:ext>
              </a:extLst>
            </p:cNvPr>
            <p:cNvSpPr/>
            <p:nvPr/>
          </p:nvSpPr>
          <p:spPr>
            <a:xfrm>
              <a:off x="6980240" y="6105521"/>
              <a:ext cx="527050" cy="266651"/>
            </a:xfrm>
            <a:prstGeom prst="rect">
              <a:avLst/>
            </a:prstGeom>
          </p:spPr>
          <p:txBody>
            <a:bodyPr wrap="square" anchor="ctr">
              <a:noAutofit/>
            </a:bodyPr>
            <a:lstStyle/>
            <a:p>
              <a:pPr algn="ctr"/>
              <a:r>
                <a:rPr lang="en-US" sz="1000" dirty="0"/>
                <a:t>2019*</a:t>
              </a:r>
            </a:p>
          </p:txBody>
        </p:sp>
        <p:sp>
          <p:nvSpPr>
            <p:cNvPr id="31" name="Rectangle 30">
              <a:extLst>
                <a:ext uri="{FF2B5EF4-FFF2-40B4-BE49-F238E27FC236}">
                  <a16:creationId xmlns:a16="http://schemas.microsoft.com/office/drawing/2014/main" id="{CA0B9AA1-2A53-C541-B28A-B4E3C479EE88}"/>
                </a:ext>
              </a:extLst>
            </p:cNvPr>
            <p:cNvSpPr/>
            <p:nvPr/>
          </p:nvSpPr>
          <p:spPr>
            <a:xfrm>
              <a:off x="7887497" y="6105521"/>
              <a:ext cx="527050" cy="266651"/>
            </a:xfrm>
            <a:prstGeom prst="rect">
              <a:avLst/>
            </a:prstGeom>
          </p:spPr>
          <p:txBody>
            <a:bodyPr wrap="square" anchor="ctr">
              <a:noAutofit/>
            </a:bodyPr>
            <a:lstStyle/>
            <a:p>
              <a:pPr algn="ctr"/>
              <a:r>
                <a:rPr lang="en-US" sz="1000" dirty="0"/>
                <a:t>2020*</a:t>
              </a:r>
            </a:p>
          </p:txBody>
        </p:sp>
        <p:sp>
          <p:nvSpPr>
            <p:cNvPr id="32" name="Rectangle 31">
              <a:extLst>
                <a:ext uri="{FF2B5EF4-FFF2-40B4-BE49-F238E27FC236}">
                  <a16:creationId xmlns:a16="http://schemas.microsoft.com/office/drawing/2014/main" id="{CA0B9AA1-2A53-C541-B28A-B4E3C479EE88}"/>
                </a:ext>
              </a:extLst>
            </p:cNvPr>
            <p:cNvSpPr/>
            <p:nvPr/>
          </p:nvSpPr>
          <p:spPr>
            <a:xfrm>
              <a:off x="3806030" y="5957063"/>
              <a:ext cx="288315" cy="266651"/>
            </a:xfrm>
            <a:prstGeom prst="rect">
              <a:avLst/>
            </a:prstGeom>
          </p:spPr>
          <p:txBody>
            <a:bodyPr wrap="square" anchor="ctr">
              <a:noAutofit/>
            </a:bodyPr>
            <a:lstStyle/>
            <a:p>
              <a:pPr algn="r"/>
              <a:r>
                <a:rPr lang="en-US" sz="1000" dirty="0"/>
                <a:t>0</a:t>
              </a:r>
            </a:p>
          </p:txBody>
        </p:sp>
        <p:sp>
          <p:nvSpPr>
            <p:cNvPr id="33" name="Rectangle 32">
              <a:extLst>
                <a:ext uri="{FF2B5EF4-FFF2-40B4-BE49-F238E27FC236}">
                  <a16:creationId xmlns:a16="http://schemas.microsoft.com/office/drawing/2014/main" id="{CA0B9AA1-2A53-C541-B28A-B4E3C479EE88}"/>
                </a:ext>
              </a:extLst>
            </p:cNvPr>
            <p:cNvSpPr/>
            <p:nvPr/>
          </p:nvSpPr>
          <p:spPr>
            <a:xfrm>
              <a:off x="3727450" y="5372550"/>
              <a:ext cx="366895" cy="266651"/>
            </a:xfrm>
            <a:prstGeom prst="rect">
              <a:avLst/>
            </a:prstGeom>
          </p:spPr>
          <p:txBody>
            <a:bodyPr wrap="square" anchor="ctr">
              <a:noAutofit/>
            </a:bodyPr>
            <a:lstStyle/>
            <a:p>
              <a:pPr algn="r"/>
              <a:r>
                <a:rPr lang="en-US" sz="1000" dirty="0"/>
                <a:t>20</a:t>
              </a:r>
            </a:p>
          </p:txBody>
        </p:sp>
        <p:sp>
          <p:nvSpPr>
            <p:cNvPr id="34" name="Rectangle 33">
              <a:extLst>
                <a:ext uri="{FF2B5EF4-FFF2-40B4-BE49-F238E27FC236}">
                  <a16:creationId xmlns:a16="http://schemas.microsoft.com/office/drawing/2014/main" id="{CA0B9AA1-2A53-C541-B28A-B4E3C479EE88}"/>
                </a:ext>
              </a:extLst>
            </p:cNvPr>
            <p:cNvSpPr/>
            <p:nvPr/>
          </p:nvSpPr>
          <p:spPr>
            <a:xfrm>
              <a:off x="3727450" y="4788037"/>
              <a:ext cx="366895" cy="266651"/>
            </a:xfrm>
            <a:prstGeom prst="rect">
              <a:avLst/>
            </a:prstGeom>
          </p:spPr>
          <p:txBody>
            <a:bodyPr wrap="square" anchor="ctr">
              <a:noAutofit/>
            </a:bodyPr>
            <a:lstStyle/>
            <a:p>
              <a:pPr algn="r"/>
              <a:r>
                <a:rPr lang="en-US" sz="1000" dirty="0"/>
                <a:t>40</a:t>
              </a:r>
            </a:p>
          </p:txBody>
        </p:sp>
        <p:sp>
          <p:nvSpPr>
            <p:cNvPr id="35" name="Rectangle 34">
              <a:extLst>
                <a:ext uri="{FF2B5EF4-FFF2-40B4-BE49-F238E27FC236}">
                  <a16:creationId xmlns:a16="http://schemas.microsoft.com/office/drawing/2014/main" id="{CA0B9AA1-2A53-C541-B28A-B4E3C479EE88}"/>
                </a:ext>
              </a:extLst>
            </p:cNvPr>
            <p:cNvSpPr/>
            <p:nvPr/>
          </p:nvSpPr>
          <p:spPr>
            <a:xfrm>
              <a:off x="3727450" y="4185481"/>
              <a:ext cx="366895" cy="266651"/>
            </a:xfrm>
            <a:prstGeom prst="rect">
              <a:avLst/>
            </a:prstGeom>
          </p:spPr>
          <p:txBody>
            <a:bodyPr wrap="square" anchor="ctr">
              <a:noAutofit/>
            </a:bodyPr>
            <a:lstStyle/>
            <a:p>
              <a:pPr algn="r"/>
              <a:r>
                <a:rPr lang="en-US" sz="1000" dirty="0"/>
                <a:t>60</a:t>
              </a:r>
            </a:p>
          </p:txBody>
        </p:sp>
        <p:sp>
          <p:nvSpPr>
            <p:cNvPr id="36" name="Rectangle 35">
              <a:extLst>
                <a:ext uri="{FF2B5EF4-FFF2-40B4-BE49-F238E27FC236}">
                  <a16:creationId xmlns:a16="http://schemas.microsoft.com/office/drawing/2014/main" id="{CA0B9AA1-2A53-C541-B28A-B4E3C479EE88}"/>
                </a:ext>
              </a:extLst>
            </p:cNvPr>
            <p:cNvSpPr/>
            <p:nvPr/>
          </p:nvSpPr>
          <p:spPr>
            <a:xfrm rot="16200000">
              <a:off x="2720179" y="4983891"/>
              <a:ext cx="1928763" cy="266651"/>
            </a:xfrm>
            <a:prstGeom prst="rect">
              <a:avLst/>
            </a:prstGeom>
          </p:spPr>
          <p:txBody>
            <a:bodyPr wrap="square" anchor="ctr">
              <a:noAutofit/>
            </a:bodyPr>
            <a:lstStyle/>
            <a:p>
              <a:pPr algn="ctr"/>
              <a:r>
                <a:rPr lang="en-US" sz="1000" dirty="0"/>
                <a:t>Spending in billion U.S. dollars</a:t>
              </a:r>
            </a:p>
          </p:txBody>
        </p:sp>
        <p:grpSp>
          <p:nvGrpSpPr>
            <p:cNvPr id="37" name="Group 36"/>
            <p:cNvGrpSpPr/>
            <p:nvPr/>
          </p:nvGrpSpPr>
          <p:grpSpPr>
            <a:xfrm>
              <a:off x="5000857" y="6304345"/>
              <a:ext cx="2680825" cy="266651"/>
              <a:chOff x="5152913" y="6327205"/>
              <a:chExt cx="2680825" cy="266651"/>
            </a:xfrm>
          </p:grpSpPr>
          <p:sp>
            <p:nvSpPr>
              <p:cNvPr id="38" name="Rectangle 37">
                <a:extLst>
                  <a:ext uri="{FF2B5EF4-FFF2-40B4-BE49-F238E27FC236}">
                    <a16:creationId xmlns:a16="http://schemas.microsoft.com/office/drawing/2014/main" id="{CA0B9AA1-2A53-C541-B28A-B4E3C479EE88}"/>
                  </a:ext>
                </a:extLst>
              </p:cNvPr>
              <p:cNvSpPr/>
              <p:nvPr/>
            </p:nvSpPr>
            <p:spPr>
              <a:xfrm>
                <a:off x="5165726" y="6327205"/>
                <a:ext cx="1219199" cy="266651"/>
              </a:xfrm>
              <a:prstGeom prst="rect">
                <a:avLst/>
              </a:prstGeom>
            </p:spPr>
            <p:txBody>
              <a:bodyPr wrap="square" anchor="ctr">
                <a:noAutofit/>
              </a:bodyPr>
              <a:lstStyle/>
              <a:p>
                <a:pPr algn="ctr"/>
                <a:r>
                  <a:rPr lang="en-US" sz="1000" dirty="0"/>
                  <a:t>Real-time bidding</a:t>
                </a:r>
              </a:p>
            </p:txBody>
          </p:sp>
          <p:sp>
            <p:nvSpPr>
              <p:cNvPr id="39" name="Oval 38"/>
              <p:cNvSpPr/>
              <p:nvPr/>
            </p:nvSpPr>
            <p:spPr>
              <a:xfrm flipH="1">
                <a:off x="5152913" y="6414984"/>
                <a:ext cx="91092" cy="91092"/>
              </a:xfrm>
              <a:prstGeom prst="ellipse">
                <a:avLst/>
              </a:prstGeom>
              <a:solidFill>
                <a:srgbClr val="8EB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40" name="Group 39"/>
              <p:cNvGrpSpPr/>
              <p:nvPr/>
            </p:nvGrpSpPr>
            <p:grpSpPr>
              <a:xfrm>
                <a:off x="6455267" y="6327205"/>
                <a:ext cx="1378471" cy="266651"/>
                <a:chOff x="6455267" y="6327205"/>
                <a:chExt cx="1378471" cy="266651"/>
              </a:xfrm>
            </p:grpSpPr>
            <p:sp>
              <p:nvSpPr>
                <p:cNvPr id="41" name="Rectangle 40">
                  <a:extLst>
                    <a:ext uri="{FF2B5EF4-FFF2-40B4-BE49-F238E27FC236}">
                      <a16:creationId xmlns:a16="http://schemas.microsoft.com/office/drawing/2014/main" id="{CA0B9AA1-2A53-C541-B28A-B4E3C479EE88}"/>
                    </a:ext>
                  </a:extLst>
                </p:cNvPr>
                <p:cNvSpPr/>
                <p:nvPr/>
              </p:nvSpPr>
              <p:spPr>
                <a:xfrm>
                  <a:off x="6485660" y="6327205"/>
                  <a:ext cx="1348078" cy="266651"/>
                </a:xfrm>
                <a:prstGeom prst="rect">
                  <a:avLst/>
                </a:prstGeom>
              </p:spPr>
              <p:txBody>
                <a:bodyPr wrap="square" anchor="ctr">
                  <a:noAutofit/>
                </a:bodyPr>
                <a:lstStyle/>
                <a:p>
                  <a:pPr algn="ctr"/>
                  <a:r>
                    <a:rPr lang="en-US" sz="1000" dirty="0"/>
                    <a:t>Programmatic direct</a:t>
                  </a:r>
                </a:p>
              </p:txBody>
            </p:sp>
            <p:sp>
              <p:nvSpPr>
                <p:cNvPr id="42" name="Oval 41"/>
                <p:cNvSpPr/>
                <p:nvPr/>
              </p:nvSpPr>
              <p:spPr>
                <a:xfrm flipH="1">
                  <a:off x="6455267" y="6414984"/>
                  <a:ext cx="91092" cy="91092"/>
                </a:xfrm>
                <a:prstGeom prst="ellipse">
                  <a:avLst/>
                </a:prstGeom>
                <a:solidFill>
                  <a:srgbClr val="245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grpSp>
      <p:sp>
        <p:nvSpPr>
          <p:cNvPr id="13" name="Rectangle 12">
            <a:extLst>
              <a:ext uri="{FF2B5EF4-FFF2-40B4-BE49-F238E27FC236}">
                <a16:creationId xmlns:a16="http://schemas.microsoft.com/office/drawing/2014/main" id="{CA0B9AA1-2A53-C541-B28A-B4E3C479EE88}"/>
              </a:ext>
            </a:extLst>
          </p:cNvPr>
          <p:cNvSpPr/>
          <p:nvPr/>
        </p:nvSpPr>
        <p:spPr>
          <a:xfrm>
            <a:off x="4038601" y="3952070"/>
            <a:ext cx="3581400" cy="391329"/>
          </a:xfrm>
          <a:prstGeom prst="rect">
            <a:avLst/>
          </a:prstGeom>
        </p:spPr>
        <p:txBody>
          <a:bodyPr wrap="square">
            <a:noAutofit/>
          </a:bodyPr>
          <a:lstStyle/>
          <a:p>
            <a:r>
              <a:rPr lang="en-US" sz="1600" b="1" dirty="0"/>
              <a:t>US Display (non negotiated)</a:t>
            </a:r>
          </a:p>
        </p:txBody>
      </p:sp>
    </p:spTree>
    <p:extLst>
      <p:ext uri="{BB962C8B-B14F-4D97-AF65-F5344CB8AC3E}">
        <p14:creationId xmlns:p14="http://schemas.microsoft.com/office/powerpoint/2010/main" val="330574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444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852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Real-Time Bidding</a:t>
            </a:r>
          </a:p>
        </p:txBody>
      </p:sp>
      <p:sp>
        <p:nvSpPr>
          <p:cNvPr id="3" name="Content Placeholder 2">
            <a:extLst>
              <a:ext uri="{FF2B5EF4-FFF2-40B4-BE49-F238E27FC236}">
                <a16:creationId xmlns:a16="http://schemas.microsoft.com/office/drawing/2014/main" id="{F0568B0D-1837-4A6F-95DA-3AEB48531123}"/>
              </a:ext>
            </a:extLst>
          </p:cNvPr>
          <p:cNvSpPr>
            <a:spLocks noGrp="1"/>
          </p:cNvSpPr>
          <p:nvPr>
            <p:ph idx="1"/>
          </p:nvPr>
        </p:nvSpPr>
        <p:spPr/>
        <p:txBody>
          <a:bodyPr/>
          <a:lstStyle/>
          <a:p>
            <a:pPr lvl="0">
              <a:defRPr/>
            </a:pPr>
            <a:r>
              <a:rPr lang="en-US" dirty="0"/>
              <a:t>For advertisers:</a:t>
            </a:r>
          </a:p>
          <a:p>
            <a:pPr lvl="1">
              <a:defRPr/>
            </a:pPr>
            <a:r>
              <a:rPr lang="en-US" dirty="0"/>
              <a:t>Retargeting</a:t>
            </a:r>
          </a:p>
          <a:p>
            <a:pPr lvl="1">
              <a:defRPr/>
            </a:pPr>
            <a:r>
              <a:rPr lang="en-US" dirty="0"/>
              <a:t>Brings in third-party data (online &lt;&gt; offline)</a:t>
            </a:r>
          </a:p>
          <a:p>
            <a:pPr lvl="1">
              <a:defRPr/>
            </a:pPr>
            <a:r>
              <a:rPr lang="en-US" dirty="0"/>
              <a:t>Experiments</a:t>
            </a:r>
          </a:p>
          <a:p>
            <a:pPr>
              <a:defRPr/>
            </a:pPr>
            <a:r>
              <a:rPr lang="en-US" dirty="0"/>
              <a:t>For publishers:</a:t>
            </a:r>
          </a:p>
          <a:p>
            <a:pPr lvl="1">
              <a:lnSpc>
                <a:spcPts val="3200"/>
              </a:lnSpc>
              <a:spcBef>
                <a:spcPts val="400"/>
              </a:spcBef>
              <a:spcAft>
                <a:spcPts val="200"/>
              </a:spcAft>
              <a:defRPr/>
            </a:pPr>
            <a:r>
              <a:rPr lang="en-US" dirty="0"/>
              <a:t>Can better monetize user impressions</a:t>
            </a:r>
          </a:p>
          <a:p>
            <a:pPr lvl="1">
              <a:lnSpc>
                <a:spcPts val="3200"/>
              </a:lnSpc>
              <a:spcBef>
                <a:spcPts val="400"/>
              </a:spcBef>
              <a:spcAft>
                <a:spcPts val="200"/>
              </a:spcAft>
              <a:defRPr/>
            </a:pPr>
            <a:r>
              <a:rPr lang="en-US" dirty="0"/>
              <a:t>Can sell first-party data</a:t>
            </a:r>
          </a:p>
          <a:p>
            <a:pPr lvl="1">
              <a:lnSpc>
                <a:spcPts val="3200"/>
              </a:lnSpc>
              <a:spcBef>
                <a:spcPts val="400"/>
              </a:spcBef>
              <a:spcAft>
                <a:spcPts val="200"/>
              </a:spcAft>
              <a:defRPr/>
            </a:pPr>
            <a:r>
              <a:rPr lang="en-US" dirty="0"/>
              <a:t>Better control (premium vs. remnant)</a:t>
            </a:r>
          </a:p>
          <a:p>
            <a:pPr lvl="1">
              <a:lnSpc>
                <a:spcPts val="3200"/>
              </a:lnSpc>
              <a:spcBef>
                <a:spcPts val="400"/>
              </a:spcBef>
              <a:spcAft>
                <a:spcPts val="200"/>
              </a:spcAft>
              <a:defRPr/>
            </a:pP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6A91A-7C16-4C54-BCA8-D1F40A2EED27}"/>
              </a:ext>
            </a:extLst>
          </p:cNvPr>
          <p:cNvSpPr>
            <a:spLocks noGrp="1"/>
          </p:cNvSpPr>
          <p:nvPr>
            <p:ph type="title"/>
          </p:nvPr>
        </p:nvSpPr>
        <p:spPr/>
        <p:txBody>
          <a:bodyPr/>
          <a:lstStyle/>
          <a:p>
            <a:r>
              <a:rPr lang="en-US" dirty="0"/>
              <a:t>Retargeting</a:t>
            </a:r>
            <a:endParaRPr lang="en-IN" dirty="0"/>
          </a:p>
        </p:txBody>
      </p:sp>
      <p:sp>
        <p:nvSpPr>
          <p:cNvPr id="3" name="Content Placeholder 2">
            <a:extLst>
              <a:ext uri="{FF2B5EF4-FFF2-40B4-BE49-F238E27FC236}">
                <a16:creationId xmlns:a16="http://schemas.microsoft.com/office/drawing/2014/main" id="{45E58779-4B3D-448D-84B6-74FC2FBA817C}"/>
              </a:ext>
            </a:extLst>
          </p:cNvPr>
          <p:cNvSpPr>
            <a:spLocks noGrp="1"/>
          </p:cNvSpPr>
          <p:nvPr>
            <p:ph idx="1"/>
          </p:nvPr>
        </p:nvSpPr>
        <p:spPr>
          <a:xfrm>
            <a:off x="457200" y="1484784"/>
            <a:ext cx="8229600" cy="4953000"/>
          </a:xfrm>
        </p:spPr>
        <p:txBody>
          <a:bodyPr/>
          <a:lstStyle/>
          <a:p>
            <a:r>
              <a:rPr lang="en-IN" sz="2600" dirty="0"/>
              <a:t>You visited Orbitz, now a hotel ad follows you…</a:t>
            </a:r>
          </a:p>
        </p:txBody>
      </p:sp>
      <p:grpSp>
        <p:nvGrpSpPr>
          <p:cNvPr id="8" name="Group 7" descr="A partial screenshot shows an advertisement from Orbitz that now appears on CNN's website after the user had visited Orbitz." title="Retargeting"/>
          <p:cNvGrpSpPr/>
          <p:nvPr/>
        </p:nvGrpSpPr>
        <p:grpSpPr>
          <a:xfrm>
            <a:off x="1371600" y="2017440"/>
            <a:ext cx="6514406" cy="1890583"/>
            <a:chOff x="1371600" y="2452817"/>
            <a:chExt cx="6514406" cy="1890583"/>
          </a:xfrm>
        </p:grpSpPr>
        <p:pic>
          <p:nvPicPr>
            <p:cNvPr id="4" name="Picture 3">
              <a:extLst>
                <a:ext uri="{FF2B5EF4-FFF2-40B4-BE49-F238E27FC236}">
                  <a16:creationId xmlns:a16="http://schemas.microsoft.com/office/drawing/2014/main" id="{B9FA6B26-DDAD-4625-82D9-05AE24C741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3525"/>
            <a:stretch/>
          </p:blipFill>
          <p:spPr>
            <a:xfrm>
              <a:off x="1371600" y="2452817"/>
              <a:ext cx="6514406" cy="1890583"/>
            </a:xfrm>
            <a:prstGeom prst="rect">
              <a:avLst/>
            </a:prstGeom>
          </p:spPr>
        </p:pic>
        <p:pic>
          <p:nvPicPr>
            <p:cNvPr id="5" name="Picture 4">
              <a:extLst>
                <a:ext uri="{FF2B5EF4-FFF2-40B4-BE49-F238E27FC236}">
                  <a16:creationId xmlns:a16="http://schemas.microsoft.com/office/drawing/2014/main" id="{BF9E23FC-1AAE-4BC9-AE38-88008B57C6AC}"/>
                </a:ext>
              </a:extLst>
            </p:cNvPr>
            <p:cNvPicPr>
              <a:picLocks noChangeAspect="1"/>
            </p:cNvPicPr>
            <p:nvPr/>
          </p:nvPicPr>
          <p:blipFill rotWithShape="1">
            <a:blip r:embed="rId4">
              <a:extLst>
                <a:ext uri="{28A0092B-C50C-407E-A947-70E740481C1C}">
                  <a14:useLocalDpi xmlns:a14="http://schemas.microsoft.com/office/drawing/2010/main" val="0"/>
                </a:ext>
              </a:extLst>
            </a:blip>
            <a:srcRect l="22297" t="5550" r="5946" b="82254"/>
            <a:stretch/>
          </p:blipFill>
          <p:spPr>
            <a:xfrm>
              <a:off x="1940608" y="2820357"/>
              <a:ext cx="5616470" cy="530200"/>
            </a:xfrm>
            <a:prstGeom prst="rect">
              <a:avLst/>
            </a:prstGeom>
          </p:spPr>
        </p:pic>
        <p:sp>
          <p:nvSpPr>
            <p:cNvPr id="6" name="Rectangle 5">
              <a:extLst>
                <a:ext uri="{FF2B5EF4-FFF2-40B4-BE49-F238E27FC236}">
                  <a16:creationId xmlns:a16="http://schemas.microsoft.com/office/drawing/2014/main" id="{32052F6C-6070-414F-91E2-2A97958C121C}"/>
                </a:ext>
              </a:extLst>
            </p:cNvPr>
            <p:cNvSpPr/>
            <p:nvPr/>
          </p:nvSpPr>
          <p:spPr>
            <a:xfrm>
              <a:off x="1940608" y="2820357"/>
              <a:ext cx="5616470" cy="530200"/>
            </a:xfrm>
            <a:prstGeom prst="rect">
              <a:avLst/>
            </a:prstGeom>
            <a:ln w="28575">
              <a:solidFill>
                <a:srgbClr val="C00000"/>
              </a:solidFill>
            </a:ln>
          </p:spPr>
          <p:style>
            <a:lnRef idx="1">
              <a:schemeClr val="accent2"/>
            </a:lnRef>
            <a:fillRef idx="0">
              <a:schemeClr val="accent2"/>
            </a:fillRef>
            <a:effectRef idx="0">
              <a:schemeClr val="accent2"/>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 name="Rectangle 6">
            <a:extLst>
              <a:ext uri="{FF2B5EF4-FFF2-40B4-BE49-F238E27FC236}">
                <a16:creationId xmlns:a16="http://schemas.microsoft.com/office/drawing/2014/main" id="{7324950F-8F45-4FB3-A307-D53CB494EE12}"/>
              </a:ext>
            </a:extLst>
          </p:cNvPr>
          <p:cNvSpPr/>
          <p:nvPr/>
        </p:nvSpPr>
        <p:spPr>
          <a:xfrm>
            <a:off x="4716016" y="6504801"/>
            <a:ext cx="3970784" cy="276999"/>
          </a:xfrm>
          <a:prstGeom prst="rect">
            <a:avLst/>
          </a:prstGeom>
          <a:noFill/>
        </p:spPr>
        <p:txBody>
          <a:bodyPr wrap="none" anchor="b">
            <a:noAutofit/>
          </a:bodyPr>
          <a:lstStyle/>
          <a:p>
            <a:pPr algn="r"/>
            <a:r>
              <a:rPr lang="en-US" sz="1000" dirty="0">
                <a:solidFill>
                  <a:schemeClr val="bg1">
                    <a:lumMod val="50000"/>
                  </a:schemeClr>
                </a:solidFill>
              </a:rPr>
              <a:t>source: cnn.com; https://www.designcrowd.com/design/3484433</a:t>
            </a:r>
          </a:p>
        </p:txBody>
      </p:sp>
      <p:sp>
        <p:nvSpPr>
          <p:cNvPr id="9" name="Content Placeholder 2">
            <a:extLst>
              <a:ext uri="{FF2B5EF4-FFF2-40B4-BE49-F238E27FC236}">
                <a16:creationId xmlns:a16="http://schemas.microsoft.com/office/drawing/2014/main" id="{266C474A-5408-DA4C-92FD-2DA60CFA6043}"/>
              </a:ext>
            </a:extLst>
          </p:cNvPr>
          <p:cNvSpPr txBox="1">
            <a:spLocks/>
          </p:cNvSpPr>
          <p:nvPr/>
        </p:nvSpPr>
        <p:spPr>
          <a:xfrm>
            <a:off x="457200" y="4164632"/>
            <a:ext cx="8229600" cy="4953000"/>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sz="2600" b="1" dirty="0"/>
              <a:t>Cookies</a:t>
            </a:r>
            <a:r>
              <a:rPr lang="en-IN" sz="2600" dirty="0"/>
              <a:t>! Small text files, saved by your browser:</a:t>
            </a:r>
          </a:p>
          <a:p>
            <a:pPr lvl="1"/>
            <a:r>
              <a:rPr lang="en-IN" sz="2300" dirty="0"/>
              <a:t>First-party cookies: created by a site you visit directly, used for login, shopping cart, etc.</a:t>
            </a:r>
          </a:p>
          <a:p>
            <a:pPr lvl="1"/>
            <a:r>
              <a:rPr lang="en-IN" sz="2300" dirty="0"/>
              <a:t>Third-party (“tracking”) cookies: created by another website— Orbitz can also serve the “pixel” of a DSP, say Criteo; Criteo can now read/write its own cookie</a:t>
            </a:r>
          </a:p>
        </p:txBody>
      </p:sp>
    </p:spTree>
    <p:extLst>
      <p:ext uri="{BB962C8B-B14F-4D97-AF65-F5344CB8AC3E}">
        <p14:creationId xmlns:p14="http://schemas.microsoft.com/office/powerpoint/2010/main" val="364962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dirty="0"/>
              <a:t>Ad Auctions</a:t>
            </a:r>
          </a:p>
        </p:txBody>
      </p:sp>
      <p:sp>
        <p:nvSpPr>
          <p:cNvPr id="6" name="Rectangle 5"/>
          <p:cNvSpPr/>
          <p:nvPr/>
        </p:nvSpPr>
        <p:spPr>
          <a:xfrm>
            <a:off x="457200" y="2413717"/>
            <a:ext cx="3622551" cy="867453"/>
          </a:xfrm>
          <a:prstGeom prst="rect">
            <a:avLst/>
          </a:prstGeom>
          <a:solidFill>
            <a:schemeClr val="accent2">
              <a:lumMod val="20000"/>
              <a:lumOff val="80000"/>
            </a:schemeClr>
          </a:solidFill>
        </p:spPr>
        <p:txBody>
          <a:bodyPr wrap="none">
            <a:noAutofit/>
          </a:bodyPr>
          <a:lstStyle/>
          <a:p>
            <a:pPr algn="ctr">
              <a:spcBef>
                <a:spcPts val="600"/>
              </a:spcBef>
            </a:pPr>
            <a:r>
              <a:rPr lang="en-US" sz="2400" dirty="0"/>
              <a:t>(user features, </a:t>
            </a:r>
            <a:br>
              <a:rPr lang="en-US" sz="2400" dirty="0"/>
            </a:br>
            <a:r>
              <a:rPr lang="en-US" sz="2400" dirty="0"/>
              <a:t>“credit cards zero interest”)</a:t>
            </a:r>
          </a:p>
        </p:txBody>
      </p:sp>
      <p:pic>
        <p:nvPicPr>
          <p:cNvPr id="8" name="Picture 7" descr="An abstract representation of an ad campaign." title="Ad Campaigns"/>
          <p:cNvPicPr>
            <a:picLocks noChangeAspect="1"/>
          </p:cNvPicPr>
          <p:nvPr/>
        </p:nvPicPr>
        <p:blipFill>
          <a:blip r:embed="rId3"/>
          <a:stretch>
            <a:fillRect/>
          </a:stretch>
        </p:blipFill>
        <p:spPr>
          <a:xfrm>
            <a:off x="6814100" y="2141090"/>
            <a:ext cx="1510358" cy="1412706"/>
          </a:xfrm>
          <a:prstGeom prst="rect">
            <a:avLst/>
          </a:prstGeom>
        </p:spPr>
      </p:pic>
      <p:sp>
        <p:nvSpPr>
          <p:cNvPr id="11" name="Left-Right Arrow 10"/>
          <p:cNvSpPr/>
          <p:nvPr/>
        </p:nvSpPr>
        <p:spPr>
          <a:xfrm>
            <a:off x="4631394" y="2522496"/>
            <a:ext cx="1537730" cy="612780"/>
          </a:xfrm>
          <a:prstGeom prst="lef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13" name="TextBox 12">
            <a:extLst>
              <a:ext uri="{FF2B5EF4-FFF2-40B4-BE49-F238E27FC236}">
                <a16:creationId xmlns:a16="http://schemas.microsoft.com/office/drawing/2014/main" id="{4B0BA001-0D22-9849-89AD-9E42A2DA55E0}"/>
              </a:ext>
            </a:extLst>
          </p:cNvPr>
          <p:cNvSpPr txBox="1"/>
          <p:nvPr/>
        </p:nvSpPr>
        <p:spPr>
          <a:xfrm>
            <a:off x="1267307" y="1840837"/>
            <a:ext cx="2460079" cy="523220"/>
          </a:xfrm>
          <a:prstGeom prst="rect">
            <a:avLst/>
          </a:prstGeom>
          <a:noFill/>
        </p:spPr>
        <p:txBody>
          <a:bodyPr wrap="none" rtlCol="0">
            <a:noAutofit/>
          </a:bodyPr>
          <a:lstStyle/>
          <a:p>
            <a:r>
              <a:rPr lang="en-US" sz="2800" b="1" dirty="0"/>
              <a:t>user intent</a:t>
            </a:r>
          </a:p>
        </p:txBody>
      </p:sp>
      <p:sp>
        <p:nvSpPr>
          <p:cNvPr id="14" name="TextBox 13">
            <a:extLst>
              <a:ext uri="{FF2B5EF4-FFF2-40B4-BE49-F238E27FC236}">
                <a16:creationId xmlns:a16="http://schemas.microsoft.com/office/drawing/2014/main" id="{4B0BA001-0D22-9849-89AD-9E42A2DA55E0}"/>
              </a:ext>
            </a:extLst>
          </p:cNvPr>
          <p:cNvSpPr txBox="1"/>
          <p:nvPr/>
        </p:nvSpPr>
        <p:spPr>
          <a:xfrm>
            <a:off x="6210300" y="1439291"/>
            <a:ext cx="2895600" cy="523220"/>
          </a:xfrm>
          <a:prstGeom prst="rect">
            <a:avLst/>
          </a:prstGeom>
          <a:noFill/>
        </p:spPr>
        <p:txBody>
          <a:bodyPr wrap="none" rtlCol="0">
            <a:noAutofit/>
          </a:bodyPr>
          <a:lstStyle/>
          <a:p>
            <a:r>
              <a:rPr lang="en-US" sz="2800" b="1" dirty="0"/>
              <a:t>ad campaigns</a:t>
            </a:r>
          </a:p>
        </p:txBody>
      </p:sp>
      <p:sp>
        <p:nvSpPr>
          <p:cNvPr id="15" name="TextBox 14">
            <a:extLst>
              <a:ext uri="{FF2B5EF4-FFF2-40B4-BE49-F238E27FC236}">
                <a16:creationId xmlns:a16="http://schemas.microsoft.com/office/drawing/2014/main" id="{4B0BA001-0D22-9849-89AD-9E42A2DA55E0}"/>
              </a:ext>
            </a:extLst>
          </p:cNvPr>
          <p:cNvSpPr txBox="1"/>
          <p:nvPr/>
        </p:nvSpPr>
        <p:spPr>
          <a:xfrm>
            <a:off x="4958710" y="2644962"/>
            <a:ext cx="883099" cy="367848"/>
          </a:xfrm>
          <a:prstGeom prst="rect">
            <a:avLst/>
          </a:prstGeom>
          <a:noFill/>
        </p:spPr>
        <p:txBody>
          <a:bodyPr wrap="none" rtlCol="0" anchor="ctr">
            <a:noAutofit/>
          </a:bodyPr>
          <a:lstStyle/>
          <a:p>
            <a:r>
              <a:rPr lang="en-US" sz="2000" dirty="0"/>
              <a:t>Match</a:t>
            </a:r>
          </a:p>
        </p:txBody>
      </p:sp>
      <p:sp>
        <p:nvSpPr>
          <p:cNvPr id="28" name="TextBox 27">
            <a:extLst>
              <a:ext uri="{FF2B5EF4-FFF2-40B4-BE49-F238E27FC236}">
                <a16:creationId xmlns:a16="http://schemas.microsoft.com/office/drawing/2014/main" id="{4B0BA001-0D22-9849-89AD-9E42A2DA55E0}"/>
              </a:ext>
            </a:extLst>
          </p:cNvPr>
          <p:cNvSpPr txBox="1"/>
          <p:nvPr/>
        </p:nvSpPr>
        <p:spPr>
          <a:xfrm>
            <a:off x="5638800" y="3955677"/>
            <a:ext cx="2544231" cy="1815882"/>
          </a:xfrm>
          <a:prstGeom prst="rect">
            <a:avLst/>
          </a:prstGeom>
          <a:noFill/>
        </p:spPr>
        <p:txBody>
          <a:bodyPr wrap="none" rtlCol="0">
            <a:noAutofit/>
          </a:bodyPr>
          <a:lstStyle/>
          <a:p>
            <a:pPr>
              <a:spcBef>
                <a:spcPts val="600"/>
              </a:spcBef>
            </a:pPr>
            <a:r>
              <a:rPr lang="en-US" sz="2800" dirty="0"/>
              <a:t>2. </a:t>
            </a:r>
            <a:r>
              <a:rPr lang="en-US" sz="2800" b="1" dirty="0"/>
              <a:t>Payments</a:t>
            </a:r>
          </a:p>
          <a:p>
            <a:pPr marL="514800" lvl="1">
              <a:spcBef>
                <a:spcPts val="600"/>
              </a:spcBef>
            </a:pPr>
            <a:r>
              <a:rPr lang="en-US" sz="2400" dirty="0"/>
              <a:t>pay $1.5/click</a:t>
            </a:r>
          </a:p>
          <a:p>
            <a:pPr marL="514800" lvl="1">
              <a:spcBef>
                <a:spcPts val="600"/>
              </a:spcBef>
            </a:pPr>
            <a:r>
              <a:rPr lang="en-US" sz="2400" dirty="0"/>
              <a:t>pay $2/click</a:t>
            </a:r>
          </a:p>
          <a:p>
            <a:pPr marL="514800" lvl="1">
              <a:spcBef>
                <a:spcPts val="600"/>
              </a:spcBef>
            </a:pPr>
            <a:r>
              <a:rPr lang="en-US" sz="2400" dirty="0"/>
              <a:t>pay …</a:t>
            </a:r>
          </a:p>
        </p:txBody>
      </p:sp>
      <p:grpSp>
        <p:nvGrpSpPr>
          <p:cNvPr id="4" name="Group 3">
            <a:extLst>
              <a:ext uri="{FF2B5EF4-FFF2-40B4-BE49-F238E27FC236}">
                <a16:creationId xmlns:a16="http://schemas.microsoft.com/office/drawing/2014/main" id="{78CE3ACC-2E03-5841-B32C-6034167F45B8}"/>
              </a:ext>
            </a:extLst>
          </p:cNvPr>
          <p:cNvGrpSpPr/>
          <p:nvPr/>
        </p:nvGrpSpPr>
        <p:grpSpPr>
          <a:xfrm>
            <a:off x="457200" y="3952629"/>
            <a:ext cx="6168676" cy="2552275"/>
            <a:chOff x="457200" y="3952629"/>
            <a:chExt cx="6168676" cy="2552275"/>
          </a:xfrm>
        </p:grpSpPr>
        <p:sp>
          <p:nvSpPr>
            <p:cNvPr id="19" name="TextBox 18">
              <a:extLst>
                <a:ext uri="{FF2B5EF4-FFF2-40B4-BE49-F238E27FC236}">
                  <a16:creationId xmlns:a16="http://schemas.microsoft.com/office/drawing/2014/main" id="{4B0BA001-0D22-9849-89AD-9E42A2DA55E0}"/>
                </a:ext>
              </a:extLst>
            </p:cNvPr>
            <p:cNvSpPr txBox="1"/>
            <p:nvPr/>
          </p:nvSpPr>
          <p:spPr>
            <a:xfrm>
              <a:off x="457200" y="3952629"/>
              <a:ext cx="4433027" cy="1815882"/>
            </a:xfrm>
            <a:prstGeom prst="rect">
              <a:avLst/>
            </a:prstGeom>
            <a:noFill/>
          </p:spPr>
          <p:txBody>
            <a:bodyPr wrap="none" rtlCol="0">
              <a:noAutofit/>
            </a:bodyPr>
            <a:lstStyle/>
            <a:p>
              <a:pPr>
                <a:spcBef>
                  <a:spcPts val="600"/>
                </a:spcBef>
              </a:pPr>
              <a:r>
                <a:rPr lang="en-US" sz="2800" dirty="0"/>
                <a:t>1. </a:t>
              </a:r>
              <a:r>
                <a:rPr lang="en-US" sz="2800" b="1" dirty="0"/>
                <a:t>Rank</a:t>
              </a:r>
              <a:r>
                <a:rPr lang="en-US" sz="2800" dirty="0"/>
                <a:t> based on </a:t>
              </a:r>
              <a:r>
                <a:rPr lang="en-US" sz="2800" i="1" dirty="0"/>
                <a:t>bid </a:t>
              </a:r>
              <a:r>
                <a:rPr lang="en-US" sz="2800" dirty="0" err="1"/>
                <a:t>x</a:t>
              </a:r>
              <a:r>
                <a:rPr lang="en-US" sz="2800" dirty="0"/>
                <a:t> </a:t>
              </a:r>
              <a:r>
                <a:rPr lang="en-US" sz="2800" i="1" dirty="0"/>
                <a:t>Q</a:t>
              </a:r>
            </a:p>
            <a:p>
              <a:pPr marL="514800" lvl="1">
                <a:spcBef>
                  <a:spcPts val="600"/>
                </a:spcBef>
              </a:pPr>
              <a:r>
                <a:rPr lang="en-US" sz="2400" i="1" dirty="0"/>
                <a:t>bid</a:t>
              </a:r>
              <a:r>
                <a:rPr lang="en-US" sz="2400" baseline="-25000" dirty="0"/>
                <a:t>1</a:t>
              </a:r>
              <a:r>
                <a:rPr lang="en-US" sz="2400" dirty="0"/>
                <a:t>=$2, </a:t>
              </a:r>
              <a:r>
                <a:rPr lang="en-US" sz="2400" i="1" dirty="0"/>
                <a:t>Q</a:t>
              </a:r>
              <a:r>
                <a:rPr lang="en-US" sz="2400" baseline="-25000" dirty="0"/>
                <a:t>1</a:t>
              </a:r>
              <a:r>
                <a:rPr lang="en-US" sz="2400" dirty="0"/>
                <a:t>=6. Rank 1</a:t>
              </a:r>
            </a:p>
            <a:p>
              <a:pPr marL="514800" lvl="1">
                <a:spcBef>
                  <a:spcPts val="600"/>
                </a:spcBef>
              </a:pPr>
              <a:r>
                <a:rPr lang="en-US" sz="2400" i="1" dirty="0"/>
                <a:t>bid</a:t>
              </a:r>
              <a:r>
                <a:rPr lang="en-US" sz="2400" baseline="-25000" dirty="0"/>
                <a:t>2</a:t>
              </a:r>
              <a:r>
                <a:rPr lang="en-US" sz="2400" dirty="0"/>
                <a:t>=$3, </a:t>
              </a:r>
              <a:r>
                <a:rPr lang="en-US" sz="2400" i="1" dirty="0"/>
                <a:t>Q</a:t>
              </a:r>
              <a:r>
                <a:rPr lang="en-US" sz="2400" baseline="-25000" dirty="0"/>
                <a:t>2</a:t>
              </a:r>
              <a:r>
                <a:rPr lang="en-US" sz="2400" dirty="0"/>
                <a:t>=3. Rank 2</a:t>
              </a:r>
            </a:p>
            <a:p>
              <a:pPr marL="514800" lvl="1">
                <a:spcBef>
                  <a:spcPts val="600"/>
                </a:spcBef>
              </a:pPr>
              <a:r>
                <a:rPr lang="en-US" sz="2400" i="1" dirty="0"/>
                <a:t>bid</a:t>
              </a:r>
              <a:r>
                <a:rPr lang="en-US" sz="2400" baseline="-25000" dirty="0"/>
                <a:t>3</a:t>
              </a:r>
              <a:r>
                <a:rPr lang="en-US" sz="2400" dirty="0"/>
                <a:t>=$1, </a:t>
              </a:r>
              <a:r>
                <a:rPr lang="en-US" sz="2400" i="1" dirty="0"/>
                <a:t>Q</a:t>
              </a:r>
              <a:r>
                <a:rPr lang="en-US" sz="2400" baseline="-25000" dirty="0"/>
                <a:t>2</a:t>
              </a:r>
              <a:r>
                <a:rPr lang="en-US" sz="2400" dirty="0"/>
                <a:t>=6. Rank 3</a:t>
              </a:r>
            </a:p>
          </p:txBody>
        </p:sp>
        <p:sp>
          <p:nvSpPr>
            <p:cNvPr id="3" name="Rectangle 2">
              <a:extLst>
                <a:ext uri="{FF2B5EF4-FFF2-40B4-BE49-F238E27FC236}">
                  <a16:creationId xmlns:a16="http://schemas.microsoft.com/office/drawing/2014/main" id="{B0DFABCE-AC4B-DF49-B39A-746BE3CA9BEB}"/>
                </a:ext>
              </a:extLst>
            </p:cNvPr>
            <p:cNvSpPr/>
            <p:nvPr/>
          </p:nvSpPr>
          <p:spPr>
            <a:xfrm>
              <a:off x="457200" y="6043239"/>
              <a:ext cx="6168676" cy="461665"/>
            </a:xfrm>
            <a:prstGeom prst="rect">
              <a:avLst/>
            </a:prstGeom>
          </p:spPr>
          <p:txBody>
            <a:bodyPr wrap="none">
              <a:noAutofit/>
            </a:bodyPr>
            <a:lstStyle/>
            <a:p>
              <a:r>
                <a:rPr lang="en-US" sz="2400" i="1" dirty="0">
                  <a:cs typeface="Times" panose="02020603050405020304" pitchFamily="18" charset="0"/>
                </a:rPr>
                <a:t>Q </a:t>
              </a:r>
              <a:r>
                <a:rPr lang="en-US" sz="2400" dirty="0">
                  <a:cs typeface="Times" panose="02020603050405020304" pitchFamily="18" charset="0"/>
                </a:rPr>
                <a:t>= </a:t>
              </a:r>
              <a:r>
                <a:rPr lang="en-US" sz="2400" i="1" dirty="0">
                  <a:cs typeface="Times" panose="02020603050405020304" pitchFamily="18" charset="0"/>
                </a:rPr>
                <a:t>f</a:t>
              </a:r>
              <a:r>
                <a:rPr lang="en-US" sz="2400" dirty="0">
                  <a:cs typeface="Times" panose="02020603050405020304" pitchFamily="18" charset="0"/>
                </a:rPr>
                <a:t>(</a:t>
              </a:r>
              <a:r>
                <a:rPr lang="en-US" sz="2400" i="1" dirty="0">
                  <a:cs typeface="Times" panose="02020603050405020304" pitchFamily="18" charset="0"/>
                </a:rPr>
                <a:t>CTR</a:t>
              </a:r>
              <a:r>
                <a:rPr lang="en-US" sz="2400" dirty="0">
                  <a:cs typeface="Times" panose="02020603050405020304" pitchFamily="18" charset="0"/>
                </a:rPr>
                <a:t>, </a:t>
              </a:r>
              <a:r>
                <a:rPr lang="en-US" sz="2400" i="1" dirty="0">
                  <a:cs typeface="Times" panose="02020603050405020304" pitchFamily="18" charset="0"/>
                </a:rPr>
                <a:t>relevance</a:t>
              </a:r>
              <a:r>
                <a:rPr lang="en-US" sz="2400" dirty="0">
                  <a:cs typeface="Times" panose="02020603050405020304" pitchFamily="18" charset="0"/>
                </a:rPr>
                <a:t>, </a:t>
              </a:r>
              <a:r>
                <a:rPr lang="en-US" sz="2400" i="1" dirty="0">
                  <a:cs typeface="Times" panose="02020603050405020304" pitchFamily="18" charset="0"/>
                </a:rPr>
                <a:t>landing page quality</a:t>
              </a:r>
              <a:r>
                <a:rPr lang="en-US" sz="2400" dirty="0">
                  <a:cs typeface="Times" panose="02020603050405020304" pitchFamily="18" charset="0"/>
                </a:rPr>
                <a:t>)</a:t>
              </a:r>
            </a:p>
          </p:txBody>
        </p:sp>
      </p:grpSp>
      <p:sp>
        <p:nvSpPr>
          <p:cNvPr id="30" name="TextBox 29">
            <a:extLst>
              <a:ext uri="{FF2B5EF4-FFF2-40B4-BE49-F238E27FC236}">
                <a16:creationId xmlns:a16="http://schemas.microsoft.com/office/drawing/2014/main" id="{4600F06A-FCD0-EF4F-9C69-6459CF74839F}"/>
              </a:ext>
            </a:extLst>
          </p:cNvPr>
          <p:cNvSpPr txBox="1"/>
          <p:nvPr/>
        </p:nvSpPr>
        <p:spPr>
          <a:xfrm>
            <a:off x="764771" y="-166255"/>
            <a:ext cx="0" cy="0"/>
          </a:xfrm>
          <a:prstGeom prst="rect">
            <a:avLst/>
          </a:prstGeom>
          <a:noFill/>
        </p:spPr>
        <p:txBody>
          <a:bodyPr wrap="none" rtlCol="0">
            <a:noAutofit/>
          </a:bodyPr>
          <a:lstStyle/>
          <a:p>
            <a:pPr>
              <a:spcBef>
                <a:spcPts val="600"/>
              </a:spcBef>
            </a:pPr>
            <a:endParaRPr lang="en-US" sz="1200" dirty="0"/>
          </a:p>
        </p:txBody>
      </p:sp>
      <p:sp>
        <p:nvSpPr>
          <p:cNvPr id="5" name="Rectangle 4">
            <a:extLst>
              <a:ext uri="{FF2B5EF4-FFF2-40B4-BE49-F238E27FC236}">
                <a16:creationId xmlns:a16="http://schemas.microsoft.com/office/drawing/2014/main" id="{33DDE9AF-5FD9-F04E-9F00-BEF18B4707A4}"/>
              </a:ext>
            </a:extLst>
          </p:cNvPr>
          <p:cNvSpPr/>
          <p:nvPr/>
        </p:nvSpPr>
        <p:spPr>
          <a:xfrm>
            <a:off x="8790206" y="6434541"/>
            <a:ext cx="364202" cy="369332"/>
          </a:xfrm>
          <a:prstGeom prst="rect">
            <a:avLst/>
          </a:prstGeom>
        </p:spPr>
        <p:txBody>
          <a:bodyPr wrap="none">
            <a:spAutoFit/>
          </a:bodyPr>
          <a:lstStyle/>
          <a:p>
            <a:r>
              <a:rPr lang="en-US" dirty="0"/>
              <a:t>Q</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mock-hand-drawn sketch of Orbitz.com's website shows how visiting the site engages a process by which a 3rd-party designed cookie feeds further information into a database to generate information useful for marketing." title="Retargeting in Detai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562" y="3971151"/>
            <a:ext cx="6174181" cy="2476800"/>
          </a:xfrm>
          <a:prstGeom prst="rect">
            <a:avLst/>
          </a:prstGeom>
        </p:spPr>
      </p:pic>
      <p:sp>
        <p:nvSpPr>
          <p:cNvPr id="2" name="Title 1">
            <a:extLst>
              <a:ext uri="{FF2B5EF4-FFF2-40B4-BE49-F238E27FC236}">
                <a16:creationId xmlns:a16="http://schemas.microsoft.com/office/drawing/2014/main" id="{7F21FBE1-DFAE-49FE-B469-078D378A48E7}"/>
              </a:ext>
            </a:extLst>
          </p:cNvPr>
          <p:cNvSpPr>
            <a:spLocks noGrp="1"/>
          </p:cNvSpPr>
          <p:nvPr>
            <p:ph type="title"/>
          </p:nvPr>
        </p:nvSpPr>
        <p:spPr/>
        <p:txBody>
          <a:bodyPr>
            <a:noAutofit/>
          </a:bodyPr>
          <a:lstStyle/>
          <a:p>
            <a:r>
              <a:rPr lang="en-US" dirty="0"/>
              <a:t>Retargeting in Detail (1 of 2)</a:t>
            </a:r>
            <a:endParaRPr lang="en-IN" dirty="0"/>
          </a:p>
        </p:txBody>
      </p:sp>
      <p:sp>
        <p:nvSpPr>
          <p:cNvPr id="3" name="Content Placeholder 2">
            <a:extLst>
              <a:ext uri="{FF2B5EF4-FFF2-40B4-BE49-F238E27FC236}">
                <a16:creationId xmlns:a16="http://schemas.microsoft.com/office/drawing/2014/main" id="{1B228902-1773-4B3F-9F2A-F95B83C76E4C}"/>
              </a:ext>
            </a:extLst>
          </p:cNvPr>
          <p:cNvSpPr>
            <a:spLocks noGrp="1"/>
          </p:cNvSpPr>
          <p:nvPr>
            <p:ph idx="1"/>
          </p:nvPr>
        </p:nvSpPr>
        <p:spPr>
          <a:xfrm>
            <a:off x="457200" y="1484784"/>
            <a:ext cx="8229600" cy="1371600"/>
          </a:xfrm>
        </p:spPr>
        <p:txBody>
          <a:bodyPr>
            <a:noAutofit/>
          </a:bodyPr>
          <a:lstStyle/>
          <a:p>
            <a:r>
              <a:rPr lang="en-IN" sz="2400" dirty="0"/>
              <a:t>Orbitz places JavaScript from Criteo on its site</a:t>
            </a:r>
          </a:p>
          <a:p>
            <a:r>
              <a:rPr lang="en-IN" sz="2400" dirty="0"/>
              <a:t>When a user visits Orbitz:</a:t>
            </a:r>
          </a:p>
          <a:p>
            <a:pPr lvl="1"/>
            <a:r>
              <a:rPr lang="en-IN" sz="2000" dirty="0"/>
              <a:t>Criteo pixel fires, and it can write a third-party cookie (“</a:t>
            </a:r>
            <a:r>
              <a:rPr lang="en-IN" sz="2000" dirty="0" err="1"/>
              <a:t>UserID</a:t>
            </a:r>
            <a:r>
              <a:rPr lang="en-IN" sz="2000" dirty="0"/>
              <a:t> = 123456”)</a:t>
            </a:r>
          </a:p>
          <a:p>
            <a:pPr lvl="1"/>
            <a:r>
              <a:rPr lang="en-IN" sz="2000" dirty="0"/>
              <a:t>JavaScript sends Criteo the user’s </a:t>
            </a:r>
            <a:r>
              <a:rPr lang="en-IN" sz="2000" dirty="0" err="1"/>
              <a:t>behavior</a:t>
            </a:r>
            <a:r>
              <a:rPr lang="en-IN" sz="2000" dirty="0"/>
              <a:t> (e.g., add-to-cart, purchases, etc.)</a:t>
            </a:r>
          </a:p>
        </p:txBody>
      </p:sp>
      <p:sp>
        <p:nvSpPr>
          <p:cNvPr id="5" name="Rectangle 4">
            <a:extLst>
              <a:ext uri="{FF2B5EF4-FFF2-40B4-BE49-F238E27FC236}">
                <a16:creationId xmlns:a16="http://schemas.microsoft.com/office/drawing/2014/main" id="{C1A72CDA-59AD-364A-80C4-FD858AF9F86B}"/>
              </a:ext>
            </a:extLst>
          </p:cNvPr>
          <p:cNvSpPr/>
          <p:nvPr/>
        </p:nvSpPr>
        <p:spPr>
          <a:xfrm>
            <a:off x="4716016" y="6504801"/>
            <a:ext cx="3970784" cy="276999"/>
          </a:xfrm>
          <a:prstGeom prst="rect">
            <a:avLst/>
          </a:prstGeom>
          <a:noFill/>
        </p:spPr>
        <p:txBody>
          <a:bodyPr wrap="none" anchor="b">
            <a:noAutofit/>
          </a:bodyPr>
          <a:lstStyle/>
          <a:p>
            <a:pPr algn="r"/>
            <a:r>
              <a:rPr lang="en-US" sz="1000" dirty="0">
                <a:solidFill>
                  <a:schemeClr val="bg1">
                    <a:lumMod val="50000"/>
                  </a:schemeClr>
                </a:solidFill>
              </a:rPr>
              <a:t>source: https://</a:t>
            </a:r>
            <a:r>
              <a:rPr lang="en-US" sz="1000" dirty="0" err="1">
                <a:solidFill>
                  <a:schemeClr val="bg1">
                    <a:lumMod val="50000"/>
                  </a:schemeClr>
                </a:solidFill>
              </a:rPr>
              <a:t>clearcode.cc</a:t>
            </a:r>
            <a:r>
              <a:rPr lang="en-US" sz="1000" dirty="0">
                <a:solidFill>
                  <a:schemeClr val="bg1">
                    <a:lumMod val="50000"/>
                  </a:schemeClr>
                </a:solidFill>
              </a:rPr>
              <a:t>/blog/cookie-syncing/</a:t>
            </a:r>
          </a:p>
        </p:txBody>
      </p:sp>
      <p:sp>
        <p:nvSpPr>
          <p:cNvPr id="9" name="TextBox 8"/>
          <p:cNvSpPr txBox="1"/>
          <p:nvPr/>
        </p:nvSpPr>
        <p:spPr>
          <a:xfrm>
            <a:off x="2206752" y="3948136"/>
            <a:ext cx="1365630" cy="276999"/>
          </a:xfrm>
          <a:prstGeom prst="rect">
            <a:avLst/>
          </a:prstGeom>
          <a:noFill/>
        </p:spPr>
        <p:txBody>
          <a:bodyPr wrap="none" rtlCol="0">
            <a:noAutofit/>
          </a:bodyPr>
          <a:lstStyle/>
          <a:p>
            <a:r>
              <a:rPr lang="en-US" sz="1200" dirty="0"/>
              <a:t>www.orbitz.com</a:t>
            </a:r>
          </a:p>
        </p:txBody>
      </p:sp>
      <p:sp>
        <p:nvSpPr>
          <p:cNvPr id="10" name="TextBox 9"/>
          <p:cNvSpPr txBox="1"/>
          <p:nvPr/>
        </p:nvSpPr>
        <p:spPr>
          <a:xfrm>
            <a:off x="5831775" y="4056155"/>
            <a:ext cx="1494320" cy="461665"/>
          </a:xfrm>
          <a:prstGeom prst="rect">
            <a:avLst/>
          </a:prstGeom>
          <a:noFill/>
        </p:spPr>
        <p:txBody>
          <a:bodyPr wrap="none" rtlCol="0">
            <a:noAutofit/>
          </a:bodyPr>
          <a:lstStyle/>
          <a:p>
            <a:pPr algn="ctr"/>
            <a:r>
              <a:rPr lang="en-US" sz="1200" dirty="0"/>
              <a:t>3rd party cookie</a:t>
            </a:r>
            <a:br>
              <a:rPr lang="en-US" sz="1200" dirty="0"/>
            </a:br>
            <a:r>
              <a:rPr lang="en-US" sz="1200" dirty="0"/>
              <a:t>USER ID = 123456</a:t>
            </a:r>
          </a:p>
        </p:txBody>
      </p:sp>
      <p:sp>
        <p:nvSpPr>
          <p:cNvPr id="11" name="TextBox 10"/>
          <p:cNvSpPr txBox="1"/>
          <p:nvPr/>
        </p:nvSpPr>
        <p:spPr>
          <a:xfrm>
            <a:off x="6606158" y="4840991"/>
            <a:ext cx="982577" cy="276999"/>
          </a:xfrm>
          <a:prstGeom prst="rect">
            <a:avLst/>
          </a:prstGeom>
          <a:noFill/>
        </p:spPr>
        <p:txBody>
          <a:bodyPr wrap="none" rtlCol="0">
            <a:noAutofit/>
          </a:bodyPr>
          <a:lstStyle/>
          <a:p>
            <a:pPr algn="ctr"/>
            <a:r>
              <a:rPr lang="en-US" sz="1200" dirty="0"/>
              <a:t>DATABASE</a:t>
            </a:r>
          </a:p>
        </p:txBody>
      </p:sp>
      <p:sp>
        <p:nvSpPr>
          <p:cNvPr id="12" name="TextBox 11"/>
          <p:cNvSpPr txBox="1"/>
          <p:nvPr/>
        </p:nvSpPr>
        <p:spPr>
          <a:xfrm>
            <a:off x="6001494" y="4840991"/>
            <a:ext cx="751232" cy="276999"/>
          </a:xfrm>
          <a:prstGeom prst="rect">
            <a:avLst/>
          </a:prstGeom>
          <a:noFill/>
        </p:spPr>
        <p:txBody>
          <a:bodyPr wrap="none" rtlCol="0">
            <a:noAutofit/>
          </a:bodyPr>
          <a:lstStyle/>
          <a:p>
            <a:pPr algn="ctr"/>
            <a:r>
              <a:rPr lang="en-US" sz="1200" b="1" dirty="0" err="1"/>
              <a:t>Criteo’s</a:t>
            </a:r>
            <a:endParaRPr lang="en-US" sz="1200" b="1" dirty="0"/>
          </a:p>
        </p:txBody>
      </p:sp>
    </p:spTree>
    <p:extLst>
      <p:ext uri="{BB962C8B-B14F-4D97-AF65-F5344CB8AC3E}">
        <p14:creationId xmlns:p14="http://schemas.microsoft.com/office/powerpoint/2010/main" val="39033269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653DEA9-B410-CA42-9079-8E6886E528BE}"/>
              </a:ext>
            </a:extLst>
          </p:cNvPr>
          <p:cNvSpPr/>
          <p:nvPr/>
        </p:nvSpPr>
        <p:spPr>
          <a:xfrm>
            <a:off x="251520" y="3573016"/>
            <a:ext cx="8435280" cy="216024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41D0C7-25A9-42CB-86F3-7AC26245DDB5}"/>
              </a:ext>
            </a:extLst>
          </p:cNvPr>
          <p:cNvSpPr>
            <a:spLocks noGrp="1"/>
          </p:cNvSpPr>
          <p:nvPr>
            <p:ph type="title"/>
          </p:nvPr>
        </p:nvSpPr>
        <p:spPr/>
        <p:txBody>
          <a:bodyPr/>
          <a:lstStyle/>
          <a:p>
            <a:r>
              <a:rPr lang="en-US" dirty="0"/>
              <a:t>Retargeting in Detail (2 of 2)</a:t>
            </a:r>
            <a:endParaRPr lang="en-IN" dirty="0"/>
          </a:p>
        </p:txBody>
      </p:sp>
      <p:grpSp>
        <p:nvGrpSpPr>
          <p:cNvPr id="3" name="Group 2" descr="A flowchart with technical terminology demonstrates how third parties work within the context of visited websites to send, read, and analyze data to formulate &quot;cookie maps&quot;." title="Retargeting in Detail, 2"/>
          <p:cNvGrpSpPr/>
          <p:nvPr/>
        </p:nvGrpSpPr>
        <p:grpSpPr>
          <a:xfrm>
            <a:off x="729574" y="1556792"/>
            <a:ext cx="7689832" cy="1767963"/>
            <a:chOff x="729574" y="1556792"/>
            <a:chExt cx="7689832" cy="1767963"/>
          </a:xfrm>
        </p:grpSpPr>
        <p:sp>
          <p:nvSpPr>
            <p:cNvPr id="5" name="TextBox 4">
              <a:extLst>
                <a:ext uri="{FF2B5EF4-FFF2-40B4-BE49-F238E27FC236}">
                  <a16:creationId xmlns:a16="http://schemas.microsoft.com/office/drawing/2014/main" id="{9BABB761-9F51-4118-B435-338890BA1650}"/>
                </a:ext>
              </a:extLst>
            </p:cNvPr>
            <p:cNvSpPr txBox="1"/>
            <p:nvPr/>
          </p:nvSpPr>
          <p:spPr>
            <a:xfrm>
              <a:off x="729574" y="2297654"/>
              <a:ext cx="1056700" cy="369332"/>
            </a:xfrm>
            <a:prstGeom prst="rect">
              <a:avLst/>
            </a:prstGeom>
            <a:noFill/>
          </p:spPr>
          <p:txBody>
            <a:bodyPr wrap="none" rtlCol="0">
              <a:noAutofit/>
            </a:bodyPr>
            <a:lstStyle/>
            <a:p>
              <a:r>
                <a:rPr lang="en-US" dirty="0" err="1"/>
                <a:t>cnn.com</a:t>
              </a:r>
              <a:endParaRPr lang="en-US" dirty="0"/>
            </a:p>
          </p:txBody>
        </p:sp>
        <p:sp>
          <p:nvSpPr>
            <p:cNvPr id="6" name="TextBox 5">
              <a:extLst>
                <a:ext uri="{FF2B5EF4-FFF2-40B4-BE49-F238E27FC236}">
                  <a16:creationId xmlns:a16="http://schemas.microsoft.com/office/drawing/2014/main" id="{968066E5-BA0E-4C26-A92D-3A1EC9E42CF3}"/>
                </a:ext>
              </a:extLst>
            </p:cNvPr>
            <p:cNvSpPr txBox="1"/>
            <p:nvPr/>
          </p:nvSpPr>
          <p:spPr>
            <a:xfrm>
              <a:off x="2791838" y="2307382"/>
              <a:ext cx="620683" cy="369332"/>
            </a:xfrm>
            <a:prstGeom prst="rect">
              <a:avLst/>
            </a:prstGeom>
            <a:noFill/>
          </p:spPr>
          <p:txBody>
            <a:bodyPr wrap="none" rtlCol="0">
              <a:noAutofit/>
            </a:bodyPr>
            <a:lstStyle/>
            <a:p>
              <a:r>
                <a:rPr lang="en-US" dirty="0" err="1"/>
                <a:t>AdX</a:t>
              </a:r>
              <a:endParaRPr lang="en-US" dirty="0"/>
            </a:p>
          </p:txBody>
        </p:sp>
        <p:sp>
          <p:nvSpPr>
            <p:cNvPr id="7" name="TextBox 6">
              <a:extLst>
                <a:ext uri="{FF2B5EF4-FFF2-40B4-BE49-F238E27FC236}">
                  <a16:creationId xmlns:a16="http://schemas.microsoft.com/office/drawing/2014/main" id="{CBA55BDE-DBC4-47EA-BBBC-596B523C33CB}"/>
                </a:ext>
              </a:extLst>
            </p:cNvPr>
            <p:cNvSpPr txBox="1"/>
            <p:nvPr/>
          </p:nvSpPr>
          <p:spPr>
            <a:xfrm>
              <a:off x="4339480" y="1606991"/>
              <a:ext cx="1569660" cy="369332"/>
            </a:xfrm>
            <a:prstGeom prst="rect">
              <a:avLst/>
            </a:prstGeom>
            <a:noFill/>
          </p:spPr>
          <p:txBody>
            <a:bodyPr wrap="none" rtlCol="0">
              <a:noAutofit/>
            </a:bodyPr>
            <a:lstStyle/>
            <a:p>
              <a:r>
                <a:rPr lang="en-US" dirty="0"/>
                <a:t>DSP1 (Criteo)</a:t>
              </a:r>
            </a:p>
          </p:txBody>
        </p:sp>
        <p:sp>
          <p:nvSpPr>
            <p:cNvPr id="8" name="TextBox 7">
              <a:extLst>
                <a:ext uri="{FF2B5EF4-FFF2-40B4-BE49-F238E27FC236}">
                  <a16:creationId xmlns:a16="http://schemas.microsoft.com/office/drawing/2014/main" id="{3EEC0B87-9815-4267-831C-E6E614FAE9A6}"/>
                </a:ext>
              </a:extLst>
            </p:cNvPr>
            <p:cNvSpPr txBox="1"/>
            <p:nvPr/>
          </p:nvSpPr>
          <p:spPr>
            <a:xfrm>
              <a:off x="4339480" y="2284684"/>
              <a:ext cx="787395" cy="369332"/>
            </a:xfrm>
            <a:prstGeom prst="rect">
              <a:avLst/>
            </a:prstGeom>
            <a:noFill/>
          </p:spPr>
          <p:txBody>
            <a:bodyPr wrap="none" rtlCol="0">
              <a:noAutofit/>
            </a:bodyPr>
            <a:lstStyle/>
            <a:p>
              <a:r>
                <a:rPr lang="en-US" dirty="0"/>
                <a:t>DSP2</a:t>
              </a:r>
            </a:p>
          </p:txBody>
        </p:sp>
        <p:sp>
          <p:nvSpPr>
            <p:cNvPr id="9" name="TextBox 8">
              <a:extLst>
                <a:ext uri="{FF2B5EF4-FFF2-40B4-BE49-F238E27FC236}">
                  <a16:creationId xmlns:a16="http://schemas.microsoft.com/office/drawing/2014/main" id="{1E94B3CD-C3AA-4C6E-839C-8FEB72BC960B}"/>
                </a:ext>
              </a:extLst>
            </p:cNvPr>
            <p:cNvSpPr txBox="1"/>
            <p:nvPr/>
          </p:nvSpPr>
          <p:spPr>
            <a:xfrm>
              <a:off x="4339480" y="2932789"/>
              <a:ext cx="787395" cy="369332"/>
            </a:xfrm>
            <a:prstGeom prst="rect">
              <a:avLst/>
            </a:prstGeom>
            <a:noFill/>
          </p:spPr>
          <p:txBody>
            <a:bodyPr wrap="none" rtlCol="0">
              <a:noAutofit/>
            </a:bodyPr>
            <a:lstStyle/>
            <a:p>
              <a:r>
                <a:rPr lang="en-US" dirty="0"/>
                <a:t>DSP3</a:t>
              </a:r>
            </a:p>
          </p:txBody>
        </p:sp>
        <p:cxnSp>
          <p:nvCxnSpPr>
            <p:cNvPr id="11" name="Straight Arrow Connector 10">
              <a:extLst>
                <a:ext uri="{FF2B5EF4-FFF2-40B4-BE49-F238E27FC236}">
                  <a16:creationId xmlns:a16="http://schemas.microsoft.com/office/drawing/2014/main" id="{159889DF-90DD-435E-B8E0-73B42C9F7E9F}"/>
                </a:ext>
              </a:extLst>
            </p:cNvPr>
            <p:cNvCxnSpPr>
              <a:endCxn id="6" idx="1"/>
            </p:cNvCxnSpPr>
            <p:nvPr/>
          </p:nvCxnSpPr>
          <p:spPr>
            <a:xfrm>
              <a:off x="1916349" y="2492048"/>
              <a:ext cx="875489"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F4258F1-0712-4703-AFBC-73EDBDFEA866}"/>
                </a:ext>
              </a:extLst>
            </p:cNvPr>
            <p:cNvCxnSpPr/>
            <p:nvPr/>
          </p:nvCxnSpPr>
          <p:spPr>
            <a:xfrm>
              <a:off x="3463991" y="2488646"/>
              <a:ext cx="875489"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37BFB9-8143-4967-82E4-F1421CEA9351}"/>
                </a:ext>
              </a:extLst>
            </p:cNvPr>
            <p:cNvCxnSpPr>
              <a:cxnSpLocks/>
              <a:endCxn id="7" idx="1"/>
            </p:cNvCxnSpPr>
            <p:nvPr/>
          </p:nvCxnSpPr>
          <p:spPr>
            <a:xfrm flipV="1">
              <a:off x="3463991" y="1791657"/>
              <a:ext cx="875489" cy="695367"/>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B6D987-2070-49B8-BC06-D74246CA013A}"/>
                </a:ext>
              </a:extLst>
            </p:cNvPr>
            <p:cNvCxnSpPr>
              <a:cxnSpLocks/>
              <a:endCxn id="9" idx="1"/>
            </p:cNvCxnSpPr>
            <p:nvPr/>
          </p:nvCxnSpPr>
          <p:spPr>
            <a:xfrm>
              <a:off x="3463991" y="2490269"/>
              <a:ext cx="875489" cy="62718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622B68D-2AF6-4BD0-AC97-82F6DBD99292}"/>
                </a:ext>
              </a:extLst>
            </p:cNvPr>
            <p:cNvSpPr/>
            <p:nvPr/>
          </p:nvSpPr>
          <p:spPr>
            <a:xfrm rot="19258818">
              <a:off x="3312937" y="1701375"/>
              <a:ext cx="1032655" cy="307777"/>
            </a:xfrm>
            <a:prstGeom prst="rect">
              <a:avLst/>
            </a:prstGeom>
          </p:spPr>
          <p:txBody>
            <a:bodyPr wrap="none">
              <a:noAutofit/>
            </a:bodyPr>
            <a:lstStyle/>
            <a:p>
              <a:r>
                <a:rPr lang="en-US" sz="1400" dirty="0"/>
                <a:t>“ABCDEF”</a:t>
              </a:r>
            </a:p>
          </p:txBody>
        </p:sp>
        <p:sp>
          <p:nvSpPr>
            <p:cNvPr id="17" name="Rectangle 16">
              <a:extLst>
                <a:ext uri="{FF2B5EF4-FFF2-40B4-BE49-F238E27FC236}">
                  <a16:creationId xmlns:a16="http://schemas.microsoft.com/office/drawing/2014/main" id="{7190B90F-E8B9-4D94-8683-093AC3D8F336}"/>
                </a:ext>
              </a:extLst>
            </p:cNvPr>
            <p:cNvSpPr/>
            <p:nvPr/>
          </p:nvSpPr>
          <p:spPr>
            <a:xfrm>
              <a:off x="2018141" y="2963978"/>
              <a:ext cx="1032655" cy="307777"/>
            </a:xfrm>
            <a:prstGeom prst="rect">
              <a:avLst/>
            </a:prstGeom>
          </p:spPr>
          <p:txBody>
            <a:bodyPr wrap="none">
              <a:noAutofit/>
            </a:bodyPr>
            <a:lstStyle/>
            <a:p>
              <a:r>
                <a:rPr lang="en-US" sz="1400" dirty="0"/>
                <a:t>Read “ABCDEF”</a:t>
              </a:r>
            </a:p>
          </p:txBody>
        </p:sp>
        <p:sp>
          <p:nvSpPr>
            <p:cNvPr id="18" name="Oval 17">
              <a:extLst>
                <a:ext uri="{FF2B5EF4-FFF2-40B4-BE49-F238E27FC236}">
                  <a16:creationId xmlns:a16="http://schemas.microsoft.com/office/drawing/2014/main" id="{6DF82B84-A793-45CA-9DDF-472B457660F3}"/>
                </a:ext>
              </a:extLst>
            </p:cNvPr>
            <p:cNvSpPr/>
            <p:nvPr/>
          </p:nvSpPr>
          <p:spPr bwMode="auto">
            <a:xfrm>
              <a:off x="6482124" y="3016875"/>
              <a:ext cx="252970" cy="260335"/>
            </a:xfrm>
            <a:prstGeom prst="ellipse">
              <a:avLst/>
            </a:prstGeom>
            <a:solidFill>
              <a:schemeClr val="accent2">
                <a:lumMod val="75000"/>
              </a:schemeClr>
            </a:solidFill>
            <a:ln w="6350" cmpd="sng">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1000" dirty="0">
                  <a:solidFill>
                    <a:schemeClr val="bg1"/>
                  </a:solidFill>
                  <a:ea typeface="Tahoma"/>
                  <a:cs typeface="Tahoma"/>
                </a:rPr>
                <a:t>6</a:t>
              </a:r>
              <a:endParaRPr lang="en-US" sz="1000" kern="1200" dirty="0">
                <a:solidFill>
                  <a:schemeClr val="bg1"/>
                </a:solidFill>
                <a:ea typeface="Tahoma"/>
                <a:cs typeface="Tahoma"/>
              </a:endParaRPr>
            </a:p>
          </p:txBody>
        </p:sp>
        <p:sp>
          <p:nvSpPr>
            <p:cNvPr id="19" name="Oval 18">
              <a:extLst>
                <a:ext uri="{FF2B5EF4-FFF2-40B4-BE49-F238E27FC236}">
                  <a16:creationId xmlns:a16="http://schemas.microsoft.com/office/drawing/2014/main" id="{309D0FBD-5892-430B-A972-4CB67D9BA3E3}"/>
                </a:ext>
              </a:extLst>
            </p:cNvPr>
            <p:cNvSpPr/>
            <p:nvPr/>
          </p:nvSpPr>
          <p:spPr bwMode="auto">
            <a:xfrm>
              <a:off x="6482124" y="2339182"/>
              <a:ext cx="252970" cy="260335"/>
            </a:xfrm>
            <a:prstGeom prst="ellipse">
              <a:avLst/>
            </a:prstGeom>
            <a:solidFill>
              <a:schemeClr val="accent2">
                <a:lumMod val="75000"/>
              </a:schemeClr>
            </a:solidFill>
            <a:ln w="6350" cmpd="sng">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1000" dirty="0">
                  <a:solidFill>
                    <a:schemeClr val="bg1"/>
                  </a:solidFill>
                  <a:ea typeface="Tahoma"/>
                  <a:cs typeface="Tahoma"/>
                </a:rPr>
                <a:t>5</a:t>
              </a:r>
              <a:endParaRPr lang="en-US" sz="1000" kern="1200" dirty="0">
                <a:solidFill>
                  <a:schemeClr val="bg1"/>
                </a:solidFill>
                <a:ea typeface="Tahoma"/>
                <a:cs typeface="Tahoma"/>
              </a:endParaRPr>
            </a:p>
          </p:txBody>
        </p:sp>
        <p:sp>
          <p:nvSpPr>
            <p:cNvPr id="20" name="Oval 19">
              <a:extLst>
                <a:ext uri="{FF2B5EF4-FFF2-40B4-BE49-F238E27FC236}">
                  <a16:creationId xmlns:a16="http://schemas.microsoft.com/office/drawing/2014/main" id="{3BB3DA1E-E23E-466F-8A5D-4D22D014FDA2}"/>
                </a:ext>
              </a:extLst>
            </p:cNvPr>
            <p:cNvSpPr/>
            <p:nvPr/>
          </p:nvSpPr>
          <p:spPr bwMode="auto">
            <a:xfrm>
              <a:off x="2746256" y="2717573"/>
              <a:ext cx="252970" cy="260335"/>
            </a:xfrm>
            <a:prstGeom prst="ellipse">
              <a:avLst/>
            </a:prstGeom>
            <a:solidFill>
              <a:schemeClr val="accent2">
                <a:lumMod val="75000"/>
              </a:schemeClr>
            </a:solidFill>
            <a:ln w="6350" cmpd="sng">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1000" dirty="0">
                  <a:solidFill>
                    <a:schemeClr val="bg1"/>
                  </a:solidFill>
                  <a:ea typeface="Tahoma"/>
                  <a:cs typeface="Tahoma"/>
                </a:rPr>
                <a:t>2</a:t>
              </a:r>
              <a:endParaRPr lang="en-US" sz="1000" kern="1200" dirty="0">
                <a:solidFill>
                  <a:schemeClr val="bg1"/>
                </a:solidFill>
                <a:ea typeface="Tahoma"/>
                <a:cs typeface="Tahoma"/>
              </a:endParaRPr>
            </a:p>
          </p:txBody>
        </p:sp>
        <p:sp>
          <p:nvSpPr>
            <p:cNvPr id="21" name="Oval 20">
              <a:extLst>
                <a:ext uri="{FF2B5EF4-FFF2-40B4-BE49-F238E27FC236}">
                  <a16:creationId xmlns:a16="http://schemas.microsoft.com/office/drawing/2014/main" id="{F18CD41D-275B-4CE6-99B4-7F05FA90C811}"/>
                </a:ext>
              </a:extLst>
            </p:cNvPr>
            <p:cNvSpPr/>
            <p:nvPr/>
          </p:nvSpPr>
          <p:spPr bwMode="auto">
            <a:xfrm>
              <a:off x="3406318" y="1556792"/>
              <a:ext cx="252970" cy="260335"/>
            </a:xfrm>
            <a:prstGeom prst="ellipse">
              <a:avLst/>
            </a:prstGeom>
            <a:solidFill>
              <a:schemeClr val="accent2">
                <a:lumMod val="75000"/>
              </a:schemeClr>
            </a:solidFill>
            <a:ln w="6350" cmpd="sng">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1000" dirty="0">
                  <a:solidFill>
                    <a:schemeClr val="bg1"/>
                  </a:solidFill>
                  <a:ea typeface="Tahoma"/>
                  <a:cs typeface="Tahoma"/>
                </a:rPr>
                <a:t>3</a:t>
              </a:r>
              <a:endParaRPr lang="en-US" sz="1000" kern="1200" dirty="0">
                <a:solidFill>
                  <a:schemeClr val="bg1"/>
                </a:solidFill>
                <a:ea typeface="Tahoma"/>
                <a:cs typeface="Tahoma"/>
              </a:endParaRPr>
            </a:p>
          </p:txBody>
        </p:sp>
        <p:sp>
          <p:nvSpPr>
            <p:cNvPr id="23" name="Oval 22">
              <a:extLst>
                <a:ext uri="{FF2B5EF4-FFF2-40B4-BE49-F238E27FC236}">
                  <a16:creationId xmlns:a16="http://schemas.microsoft.com/office/drawing/2014/main" id="{55A26D5B-FA98-4AB5-844D-704FD11C04B7}"/>
                </a:ext>
              </a:extLst>
            </p:cNvPr>
            <p:cNvSpPr/>
            <p:nvPr/>
          </p:nvSpPr>
          <p:spPr bwMode="auto">
            <a:xfrm>
              <a:off x="6494950" y="1661489"/>
              <a:ext cx="252970" cy="260335"/>
            </a:xfrm>
            <a:prstGeom prst="ellipse">
              <a:avLst/>
            </a:prstGeom>
            <a:solidFill>
              <a:schemeClr val="accent2">
                <a:lumMod val="75000"/>
              </a:schemeClr>
            </a:solidFill>
            <a:ln w="6350" cmpd="sng">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1000" dirty="0">
                  <a:solidFill>
                    <a:schemeClr val="bg1"/>
                  </a:solidFill>
                  <a:ea typeface="Tahoma"/>
                  <a:cs typeface="Tahoma"/>
                </a:rPr>
                <a:t>4</a:t>
              </a:r>
              <a:endParaRPr lang="en-US" sz="1000" kern="1200" dirty="0">
                <a:solidFill>
                  <a:schemeClr val="bg1"/>
                </a:solidFill>
                <a:ea typeface="Tahoma"/>
                <a:cs typeface="Tahoma"/>
              </a:endParaRPr>
            </a:p>
          </p:txBody>
        </p:sp>
        <p:sp>
          <p:nvSpPr>
            <p:cNvPr id="24" name="Rectangle 23">
              <a:extLst>
                <a:ext uri="{FF2B5EF4-FFF2-40B4-BE49-F238E27FC236}">
                  <a16:creationId xmlns:a16="http://schemas.microsoft.com/office/drawing/2014/main" id="{6018A8D9-D7FB-467E-8556-11E543EE8B74}"/>
                </a:ext>
              </a:extLst>
            </p:cNvPr>
            <p:cNvSpPr/>
            <p:nvPr/>
          </p:nvSpPr>
          <p:spPr>
            <a:xfrm>
              <a:off x="6875394" y="1632461"/>
              <a:ext cx="633507" cy="369332"/>
            </a:xfrm>
            <a:prstGeom prst="rect">
              <a:avLst/>
            </a:prstGeom>
          </p:spPr>
          <p:txBody>
            <a:bodyPr wrap="none">
              <a:noAutofit/>
            </a:bodyPr>
            <a:lstStyle/>
            <a:p>
              <a:r>
                <a:rPr lang="en-US" dirty="0"/>
                <a:t>DSPs place bids</a:t>
              </a:r>
            </a:p>
          </p:txBody>
        </p:sp>
        <p:sp>
          <p:nvSpPr>
            <p:cNvPr id="25" name="Rectangle 24">
              <a:extLst>
                <a:ext uri="{FF2B5EF4-FFF2-40B4-BE49-F238E27FC236}">
                  <a16:creationId xmlns:a16="http://schemas.microsoft.com/office/drawing/2014/main" id="{76931015-6332-4BA6-950C-A7F6193F8735}"/>
                </a:ext>
              </a:extLst>
            </p:cNvPr>
            <p:cNvSpPr/>
            <p:nvPr/>
          </p:nvSpPr>
          <p:spPr>
            <a:xfrm>
              <a:off x="6875394" y="2293942"/>
              <a:ext cx="1544012" cy="369332"/>
            </a:xfrm>
            <a:prstGeom prst="rect">
              <a:avLst/>
            </a:prstGeom>
          </p:spPr>
          <p:txBody>
            <a:bodyPr wrap="none">
              <a:noAutofit/>
            </a:bodyPr>
            <a:lstStyle/>
            <a:p>
              <a:r>
                <a:rPr lang="en-US" dirty="0" err="1"/>
                <a:t>AdX</a:t>
              </a:r>
              <a:r>
                <a:rPr lang="en-US" dirty="0"/>
                <a:t> clears auction</a:t>
              </a:r>
            </a:p>
          </p:txBody>
        </p:sp>
        <p:sp>
          <p:nvSpPr>
            <p:cNvPr id="26" name="Rectangle 25">
              <a:extLst>
                <a:ext uri="{FF2B5EF4-FFF2-40B4-BE49-F238E27FC236}">
                  <a16:creationId xmlns:a16="http://schemas.microsoft.com/office/drawing/2014/main" id="{1B645E98-0D79-4223-9639-81F3318708CB}"/>
                </a:ext>
              </a:extLst>
            </p:cNvPr>
            <p:cNvSpPr/>
            <p:nvPr/>
          </p:nvSpPr>
          <p:spPr>
            <a:xfrm>
              <a:off x="6875394" y="2955423"/>
              <a:ext cx="1107996" cy="369332"/>
            </a:xfrm>
            <a:prstGeom prst="rect">
              <a:avLst/>
            </a:prstGeom>
          </p:spPr>
          <p:txBody>
            <a:bodyPr wrap="none">
              <a:noAutofit/>
            </a:bodyPr>
            <a:lstStyle/>
            <a:p>
              <a:r>
                <a:rPr lang="en-US" dirty="0" err="1"/>
                <a:t>AdX</a:t>
              </a:r>
              <a:r>
                <a:rPr lang="en-US" dirty="0"/>
                <a:t> serves ad</a:t>
              </a:r>
            </a:p>
          </p:txBody>
        </p:sp>
      </p:grpSp>
      <p:sp>
        <p:nvSpPr>
          <p:cNvPr id="27" name="Rectangle 26">
            <a:extLst>
              <a:ext uri="{FF2B5EF4-FFF2-40B4-BE49-F238E27FC236}">
                <a16:creationId xmlns:a16="http://schemas.microsoft.com/office/drawing/2014/main" id="{76CF7EB8-399E-4357-99D7-767A43CCF145}"/>
              </a:ext>
            </a:extLst>
          </p:cNvPr>
          <p:cNvSpPr/>
          <p:nvPr/>
        </p:nvSpPr>
        <p:spPr>
          <a:xfrm>
            <a:off x="2423133" y="3930216"/>
            <a:ext cx="3682162" cy="307777"/>
          </a:xfrm>
          <a:prstGeom prst="rect">
            <a:avLst/>
          </a:prstGeom>
        </p:spPr>
        <p:txBody>
          <a:bodyPr wrap="none">
            <a:noAutofit/>
          </a:bodyPr>
          <a:lstStyle/>
          <a:p>
            <a:endParaRPr lang="en-US" sz="1400" dirty="0"/>
          </a:p>
        </p:txBody>
      </p:sp>
      <p:sp>
        <p:nvSpPr>
          <p:cNvPr id="33" name="Content Placeholder 2">
            <a:extLst>
              <a:ext uri="{FF2B5EF4-FFF2-40B4-BE49-F238E27FC236}">
                <a16:creationId xmlns:a16="http://schemas.microsoft.com/office/drawing/2014/main" id="{B8070E97-DFED-FC4D-8251-A6B3A9E93DE2}"/>
              </a:ext>
            </a:extLst>
          </p:cNvPr>
          <p:cNvSpPr>
            <a:spLocks noGrp="1"/>
          </p:cNvSpPr>
          <p:nvPr>
            <p:ph idx="1"/>
          </p:nvPr>
        </p:nvSpPr>
        <p:spPr>
          <a:xfrm>
            <a:off x="457200" y="3717032"/>
            <a:ext cx="8229600" cy="517465"/>
          </a:xfrm>
        </p:spPr>
        <p:txBody>
          <a:bodyPr>
            <a:noAutofit/>
          </a:bodyPr>
          <a:lstStyle/>
          <a:p>
            <a:r>
              <a:rPr lang="en-IN" sz="2200" dirty="0"/>
              <a:t>User visits </a:t>
            </a:r>
            <a:r>
              <a:rPr lang="en-IN" sz="2200" dirty="0" err="1"/>
              <a:t>cnn.com</a:t>
            </a:r>
            <a:endParaRPr lang="en-IN" sz="2200" dirty="0"/>
          </a:p>
        </p:txBody>
      </p:sp>
      <p:sp>
        <p:nvSpPr>
          <p:cNvPr id="38" name="Oval 37">
            <a:extLst>
              <a:ext uri="{FF2B5EF4-FFF2-40B4-BE49-F238E27FC236}">
                <a16:creationId xmlns:a16="http://schemas.microsoft.com/office/drawing/2014/main" id="{5CDBF615-EAD7-0D47-9ED3-B6B5735B2424}"/>
              </a:ext>
            </a:extLst>
          </p:cNvPr>
          <p:cNvSpPr/>
          <p:nvPr/>
        </p:nvSpPr>
        <p:spPr bwMode="auto">
          <a:xfrm>
            <a:off x="6839310" y="5966819"/>
            <a:ext cx="252970" cy="260335"/>
          </a:xfrm>
          <a:prstGeom prst="ellipse">
            <a:avLst/>
          </a:prstGeom>
          <a:solidFill>
            <a:schemeClr val="accent2">
              <a:lumMod val="75000"/>
            </a:schemeClr>
          </a:solidFill>
          <a:ln w="6350" cmpd="sng">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1000" dirty="0">
                <a:solidFill>
                  <a:schemeClr val="bg1"/>
                </a:solidFill>
                <a:ea typeface="Tahoma"/>
                <a:cs typeface="Tahoma"/>
              </a:rPr>
              <a:t>2</a:t>
            </a:r>
            <a:endParaRPr lang="en-US" sz="1000" kern="1200" dirty="0">
              <a:solidFill>
                <a:schemeClr val="bg1"/>
              </a:solidFill>
              <a:ea typeface="Tahoma"/>
              <a:cs typeface="Tahoma"/>
            </a:endParaRPr>
          </a:p>
        </p:txBody>
      </p:sp>
      <p:sp>
        <p:nvSpPr>
          <p:cNvPr id="39" name="TextBox 38">
            <a:extLst>
              <a:ext uri="{FF2B5EF4-FFF2-40B4-BE49-F238E27FC236}">
                <a16:creationId xmlns:a16="http://schemas.microsoft.com/office/drawing/2014/main" id="{DF26B93F-E258-D24C-9606-E67D8B4BD9F3}"/>
              </a:ext>
            </a:extLst>
          </p:cNvPr>
          <p:cNvSpPr txBox="1"/>
          <p:nvPr/>
        </p:nvSpPr>
        <p:spPr>
          <a:xfrm>
            <a:off x="457200" y="5867980"/>
            <a:ext cx="1287532" cy="369332"/>
          </a:xfrm>
          <a:prstGeom prst="rect">
            <a:avLst/>
          </a:prstGeom>
          <a:noFill/>
        </p:spPr>
        <p:txBody>
          <a:bodyPr wrap="none" rtlCol="0">
            <a:noAutofit/>
          </a:bodyPr>
          <a:lstStyle/>
          <a:p>
            <a:r>
              <a:rPr lang="en-US" sz="2200" dirty="0"/>
              <a:t>[Criteo can “Cookie map” because, in parallel with      , </a:t>
            </a:r>
            <a:r>
              <a:rPr lang="en-US" sz="2200" dirty="0" err="1"/>
              <a:t>AdX</a:t>
            </a:r>
            <a:r>
              <a:rPr lang="en-US" sz="2200" dirty="0"/>
              <a:t> </a:t>
            </a:r>
            <a:br>
              <a:rPr lang="en-US" sz="2200" dirty="0"/>
            </a:br>
            <a:r>
              <a:rPr lang="en-US" sz="2200" dirty="0"/>
              <a:t>also fires a Criteo pixel, passing “ABCDEF”]</a:t>
            </a:r>
          </a:p>
        </p:txBody>
      </p:sp>
      <p:sp>
        <p:nvSpPr>
          <p:cNvPr id="43" name="Content Placeholder 2">
            <a:extLst>
              <a:ext uri="{FF2B5EF4-FFF2-40B4-BE49-F238E27FC236}">
                <a16:creationId xmlns:a16="http://schemas.microsoft.com/office/drawing/2014/main" id="{BFF89F72-CFCD-4240-9496-83116C1D28CC}"/>
              </a:ext>
            </a:extLst>
          </p:cNvPr>
          <p:cNvSpPr txBox="1">
            <a:spLocks/>
          </p:cNvSpPr>
          <p:nvPr/>
        </p:nvSpPr>
        <p:spPr>
          <a:xfrm>
            <a:off x="457200" y="4113837"/>
            <a:ext cx="8229600" cy="2126637"/>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sz="2200" dirty="0"/>
              <a:t>Google </a:t>
            </a:r>
            <a:r>
              <a:rPr lang="en-IN" sz="2200" dirty="0" err="1"/>
              <a:t>AdX</a:t>
            </a:r>
            <a:r>
              <a:rPr lang="en-IN" sz="2200" dirty="0"/>
              <a:t> reads its own third-party cookie (“</a:t>
            </a:r>
            <a:r>
              <a:rPr lang="en-IN" sz="2200" dirty="0" err="1"/>
              <a:t>UserID</a:t>
            </a:r>
            <a:r>
              <a:rPr lang="en-IN" sz="2200" dirty="0"/>
              <a:t> = ABCDEF”),    </a:t>
            </a:r>
          </a:p>
        </p:txBody>
      </p:sp>
      <p:sp>
        <p:nvSpPr>
          <p:cNvPr id="44" name="Content Placeholder 2">
            <a:extLst>
              <a:ext uri="{FF2B5EF4-FFF2-40B4-BE49-F238E27FC236}">
                <a16:creationId xmlns:a16="http://schemas.microsoft.com/office/drawing/2014/main" id="{C078E818-0EE4-8C45-BC72-EE354ECF90F2}"/>
              </a:ext>
            </a:extLst>
          </p:cNvPr>
          <p:cNvSpPr txBox="1">
            <a:spLocks/>
          </p:cNvSpPr>
          <p:nvPr/>
        </p:nvSpPr>
        <p:spPr>
          <a:xfrm>
            <a:off x="457200" y="4862712"/>
            <a:ext cx="8229600" cy="768261"/>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N" sz="2200" dirty="0"/>
              <a:t>DSPs bid; e.g., Criteo maps “ABCDEF”</a:t>
            </a:r>
            <a:r>
              <a:rPr lang="en-US" sz="2200" dirty="0">
                <a:sym typeface="Wingdings"/>
              </a:rPr>
              <a:t>  </a:t>
            </a:r>
            <a:r>
              <a:rPr lang="en-IN" sz="2200" dirty="0"/>
              <a:t>“123456,” bids on behalf of Orbitz</a:t>
            </a:r>
          </a:p>
        </p:txBody>
      </p:sp>
      <p:grpSp>
        <p:nvGrpSpPr>
          <p:cNvPr id="10" name="Group 9">
            <a:extLst>
              <a:ext uri="{FF2B5EF4-FFF2-40B4-BE49-F238E27FC236}">
                <a16:creationId xmlns:a16="http://schemas.microsoft.com/office/drawing/2014/main" id="{12AE6C7D-CB4B-8F47-96A3-EF8C98748CA3}"/>
              </a:ext>
            </a:extLst>
          </p:cNvPr>
          <p:cNvGrpSpPr/>
          <p:nvPr/>
        </p:nvGrpSpPr>
        <p:grpSpPr>
          <a:xfrm>
            <a:off x="457200" y="2139340"/>
            <a:ext cx="386680" cy="1894324"/>
            <a:chOff x="457200" y="2139340"/>
            <a:chExt cx="386680" cy="1894324"/>
          </a:xfrm>
        </p:grpSpPr>
        <p:sp>
          <p:nvSpPr>
            <p:cNvPr id="22" name="Oval 21">
              <a:extLst>
                <a:ext uri="{FF2B5EF4-FFF2-40B4-BE49-F238E27FC236}">
                  <a16:creationId xmlns:a16="http://schemas.microsoft.com/office/drawing/2014/main" id="{EE98E091-D825-4FC7-BD7E-83087899A644}"/>
                </a:ext>
              </a:extLst>
            </p:cNvPr>
            <p:cNvSpPr/>
            <p:nvPr/>
          </p:nvSpPr>
          <p:spPr bwMode="auto">
            <a:xfrm>
              <a:off x="590910" y="2139340"/>
              <a:ext cx="252970" cy="260335"/>
            </a:xfrm>
            <a:prstGeom prst="ellipse">
              <a:avLst/>
            </a:prstGeom>
            <a:solidFill>
              <a:schemeClr val="accent2">
                <a:lumMod val="75000"/>
              </a:schemeClr>
            </a:solidFill>
            <a:ln w="6350" cmpd="sng">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1000" kern="1200" dirty="0">
                  <a:solidFill>
                    <a:schemeClr val="bg1"/>
                  </a:solidFill>
                  <a:ea typeface="Tahoma"/>
                  <a:cs typeface="Tahoma"/>
                </a:rPr>
                <a:t>1</a:t>
              </a:r>
            </a:p>
          </p:txBody>
        </p:sp>
        <p:sp>
          <p:nvSpPr>
            <p:cNvPr id="34" name="Oval 33">
              <a:extLst>
                <a:ext uri="{FF2B5EF4-FFF2-40B4-BE49-F238E27FC236}">
                  <a16:creationId xmlns:a16="http://schemas.microsoft.com/office/drawing/2014/main" id="{F5BA2487-C9B2-CA41-921E-654FC0BD0A33}"/>
                </a:ext>
              </a:extLst>
            </p:cNvPr>
            <p:cNvSpPr/>
            <p:nvPr/>
          </p:nvSpPr>
          <p:spPr bwMode="auto">
            <a:xfrm>
              <a:off x="457200" y="3773329"/>
              <a:ext cx="252970" cy="260335"/>
            </a:xfrm>
            <a:prstGeom prst="ellipse">
              <a:avLst/>
            </a:prstGeom>
            <a:solidFill>
              <a:schemeClr val="accent2">
                <a:lumMod val="75000"/>
              </a:schemeClr>
            </a:solidFill>
            <a:ln w="6350" cmpd="sng">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1000" kern="1200" dirty="0">
                  <a:solidFill>
                    <a:schemeClr val="bg1"/>
                  </a:solidFill>
                  <a:ea typeface="Tahoma"/>
                  <a:cs typeface="Tahoma"/>
                </a:rPr>
                <a:t>1</a:t>
              </a:r>
            </a:p>
          </p:txBody>
        </p:sp>
      </p:grpSp>
      <p:sp>
        <p:nvSpPr>
          <p:cNvPr id="35" name="Oval 34">
            <a:extLst>
              <a:ext uri="{FF2B5EF4-FFF2-40B4-BE49-F238E27FC236}">
                <a16:creationId xmlns:a16="http://schemas.microsoft.com/office/drawing/2014/main" id="{F28995F7-7C9D-F544-B4E6-31FAD93C1286}"/>
              </a:ext>
            </a:extLst>
          </p:cNvPr>
          <p:cNvSpPr/>
          <p:nvPr/>
        </p:nvSpPr>
        <p:spPr bwMode="auto">
          <a:xfrm>
            <a:off x="444137" y="4231100"/>
            <a:ext cx="252970" cy="260335"/>
          </a:xfrm>
          <a:prstGeom prst="ellipse">
            <a:avLst/>
          </a:prstGeom>
          <a:solidFill>
            <a:schemeClr val="accent2">
              <a:lumMod val="75000"/>
            </a:schemeClr>
          </a:solidFill>
          <a:ln w="6350" cmpd="sng">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1000" dirty="0">
                <a:solidFill>
                  <a:schemeClr val="bg1"/>
                </a:solidFill>
                <a:ea typeface="Tahoma"/>
                <a:cs typeface="Tahoma"/>
              </a:rPr>
              <a:t>2</a:t>
            </a:r>
            <a:endParaRPr lang="en-US" sz="1000" kern="1200" dirty="0">
              <a:solidFill>
                <a:schemeClr val="bg1"/>
              </a:solidFill>
              <a:ea typeface="Tahoma"/>
              <a:cs typeface="Tahoma"/>
            </a:endParaRPr>
          </a:p>
        </p:txBody>
      </p:sp>
      <p:sp>
        <p:nvSpPr>
          <p:cNvPr id="36" name="Oval 35">
            <a:extLst>
              <a:ext uri="{FF2B5EF4-FFF2-40B4-BE49-F238E27FC236}">
                <a16:creationId xmlns:a16="http://schemas.microsoft.com/office/drawing/2014/main" id="{263467D2-4820-CC47-941B-789C18BDAC61}"/>
              </a:ext>
            </a:extLst>
          </p:cNvPr>
          <p:cNvSpPr/>
          <p:nvPr/>
        </p:nvSpPr>
        <p:spPr bwMode="auto">
          <a:xfrm>
            <a:off x="2307624" y="4554099"/>
            <a:ext cx="252970" cy="260335"/>
          </a:xfrm>
          <a:prstGeom prst="ellipse">
            <a:avLst/>
          </a:prstGeom>
          <a:solidFill>
            <a:schemeClr val="accent2">
              <a:lumMod val="75000"/>
            </a:schemeClr>
          </a:solidFill>
          <a:ln w="6350" cmpd="sng">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1000" dirty="0">
                <a:solidFill>
                  <a:schemeClr val="bg1"/>
                </a:solidFill>
                <a:ea typeface="Tahoma"/>
                <a:cs typeface="Tahoma"/>
              </a:rPr>
              <a:t>3</a:t>
            </a:r>
            <a:endParaRPr lang="en-US" sz="1000" kern="1200" dirty="0">
              <a:solidFill>
                <a:schemeClr val="bg1"/>
              </a:solidFill>
              <a:ea typeface="Tahoma"/>
              <a:cs typeface="Tahoma"/>
            </a:endParaRPr>
          </a:p>
        </p:txBody>
      </p:sp>
      <p:sp>
        <p:nvSpPr>
          <p:cNvPr id="37" name="Oval 36">
            <a:extLst>
              <a:ext uri="{FF2B5EF4-FFF2-40B4-BE49-F238E27FC236}">
                <a16:creationId xmlns:a16="http://schemas.microsoft.com/office/drawing/2014/main" id="{0A30F753-2B2E-F84D-AAB2-D4411184A7D7}"/>
              </a:ext>
            </a:extLst>
          </p:cNvPr>
          <p:cNvSpPr/>
          <p:nvPr/>
        </p:nvSpPr>
        <p:spPr bwMode="auto">
          <a:xfrm>
            <a:off x="457200" y="4942549"/>
            <a:ext cx="252970" cy="260335"/>
          </a:xfrm>
          <a:prstGeom prst="ellipse">
            <a:avLst/>
          </a:prstGeom>
          <a:solidFill>
            <a:schemeClr val="accent2">
              <a:lumMod val="75000"/>
            </a:schemeClr>
          </a:solidFill>
          <a:ln w="6350" cmpd="sng">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1000" dirty="0">
                <a:solidFill>
                  <a:schemeClr val="bg1"/>
                </a:solidFill>
                <a:ea typeface="Tahoma"/>
                <a:cs typeface="Tahoma"/>
              </a:rPr>
              <a:t>4</a:t>
            </a:r>
            <a:endParaRPr lang="en-US" sz="1000" kern="1200" dirty="0">
              <a:solidFill>
                <a:schemeClr val="bg1"/>
              </a:solidFill>
              <a:ea typeface="Tahoma"/>
              <a:cs typeface="Tahoma"/>
            </a:endParaRPr>
          </a:p>
        </p:txBody>
      </p:sp>
      <p:sp>
        <p:nvSpPr>
          <p:cNvPr id="15" name="Rectangle 14">
            <a:extLst>
              <a:ext uri="{FF2B5EF4-FFF2-40B4-BE49-F238E27FC236}">
                <a16:creationId xmlns:a16="http://schemas.microsoft.com/office/drawing/2014/main" id="{995F90A0-CE73-404A-923D-DE9C2FC19714}"/>
              </a:ext>
            </a:extLst>
          </p:cNvPr>
          <p:cNvSpPr/>
          <p:nvPr/>
        </p:nvSpPr>
        <p:spPr>
          <a:xfrm>
            <a:off x="2560594" y="4446827"/>
            <a:ext cx="4796506" cy="430887"/>
          </a:xfrm>
          <a:prstGeom prst="rect">
            <a:avLst/>
          </a:prstGeom>
        </p:spPr>
        <p:txBody>
          <a:bodyPr wrap="none">
            <a:spAutoFit/>
          </a:bodyPr>
          <a:lstStyle/>
          <a:p>
            <a:r>
              <a:rPr lang="en-IN" sz="2200" dirty="0"/>
              <a:t>makes call-outs with this ID to DSPs.</a:t>
            </a:r>
            <a:endParaRPr lang="en-US" sz="2200" dirty="0"/>
          </a:p>
        </p:txBody>
      </p:sp>
    </p:spTree>
    <p:extLst>
      <p:ext uri="{BB962C8B-B14F-4D97-AF65-F5344CB8AC3E}">
        <p14:creationId xmlns:p14="http://schemas.microsoft.com/office/powerpoint/2010/main" val="216215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8" grpId="0" animBg="1"/>
      <p:bldP spid="39" grpId="0"/>
      <p:bldP spid="43" grpId="0"/>
      <p:bldP spid="44" grpId="0"/>
      <p:bldP spid="35" grpId="0" animBg="1"/>
      <p:bldP spid="36" grpId="0" animBg="1"/>
      <p:bldP spid="37" grpId="0" animBg="1"/>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0D4F-55D5-4CAA-A929-51528FA208B4}"/>
              </a:ext>
            </a:extLst>
          </p:cNvPr>
          <p:cNvSpPr>
            <a:spLocks noGrp="1"/>
          </p:cNvSpPr>
          <p:nvPr>
            <p:ph type="title"/>
          </p:nvPr>
        </p:nvSpPr>
        <p:spPr/>
        <p:txBody>
          <a:bodyPr/>
          <a:lstStyle/>
          <a:p>
            <a:r>
              <a:rPr lang="en-US" dirty="0"/>
              <a:t>Header Auctions</a:t>
            </a:r>
            <a:endParaRPr lang="en-IN" dirty="0"/>
          </a:p>
        </p:txBody>
      </p:sp>
      <p:sp>
        <p:nvSpPr>
          <p:cNvPr id="3" name="Content Placeholder 2">
            <a:extLst>
              <a:ext uri="{FF2B5EF4-FFF2-40B4-BE49-F238E27FC236}">
                <a16:creationId xmlns:a16="http://schemas.microsoft.com/office/drawing/2014/main" id="{7B7047A4-649A-48E3-90EB-89AA4E470CCF}"/>
              </a:ext>
            </a:extLst>
          </p:cNvPr>
          <p:cNvSpPr>
            <a:spLocks noGrp="1"/>
          </p:cNvSpPr>
          <p:nvPr>
            <p:ph idx="1"/>
          </p:nvPr>
        </p:nvSpPr>
        <p:spPr>
          <a:xfrm>
            <a:off x="457199" y="1110342"/>
            <a:ext cx="8490857" cy="5105400"/>
          </a:xfrm>
        </p:spPr>
        <p:txBody>
          <a:bodyPr/>
          <a:lstStyle/>
          <a:p>
            <a:endParaRPr lang="en-IN" sz="2800" dirty="0"/>
          </a:p>
          <a:p>
            <a:pPr>
              <a:spcBef>
                <a:spcPts val="1200"/>
              </a:spcBef>
            </a:pPr>
            <a:r>
              <a:rPr lang="en-IN" sz="2700" dirty="0"/>
              <a:t>Response to concern that SSPs such as </a:t>
            </a:r>
            <a:r>
              <a:rPr lang="en-IN" sz="2700" i="1" dirty="0"/>
              <a:t>DoubleClick </a:t>
            </a:r>
            <a:r>
              <a:rPr lang="en-IN" sz="2700" dirty="0"/>
              <a:t>may privilege certain exchanges (e.g., allowing </a:t>
            </a:r>
            <a:r>
              <a:rPr lang="en-IN" sz="2700" i="1" dirty="0"/>
              <a:t>Google </a:t>
            </a:r>
            <a:r>
              <a:rPr lang="en-IN" sz="2700" i="1" dirty="0" err="1"/>
              <a:t>AdX</a:t>
            </a:r>
            <a:r>
              <a:rPr lang="en-IN" sz="2700" dirty="0"/>
              <a:t> to cherry-pick)</a:t>
            </a:r>
          </a:p>
          <a:p>
            <a:pPr>
              <a:spcBef>
                <a:spcPts val="1200"/>
              </a:spcBef>
            </a:pPr>
            <a:r>
              <a:rPr lang="en-IN" sz="2700" dirty="0"/>
              <a:t>Header auctions are conducted via JavaScript in a user’s browser (may also move server-side)</a:t>
            </a:r>
          </a:p>
          <a:p>
            <a:pPr>
              <a:spcBef>
                <a:spcPts val="1200"/>
              </a:spcBef>
            </a:pPr>
            <a:r>
              <a:rPr lang="en-IN" sz="2700" dirty="0"/>
              <a:t>Introduced by </a:t>
            </a:r>
            <a:r>
              <a:rPr lang="en-IN" sz="2700" dirty="0" err="1"/>
              <a:t>AppNexus</a:t>
            </a:r>
            <a:r>
              <a:rPr lang="en-IN" sz="2700" dirty="0"/>
              <a:t> in 2009</a:t>
            </a:r>
          </a:p>
          <a:p>
            <a:pPr>
              <a:spcBef>
                <a:spcPts val="1200"/>
              </a:spcBef>
            </a:pPr>
            <a:r>
              <a:rPr lang="en-IN" sz="2700" dirty="0"/>
              <a:t>Publisher can collect bids, and decide to sell or pass impression to an ad exchange</a:t>
            </a:r>
          </a:p>
        </p:txBody>
      </p:sp>
      <p:sp>
        <p:nvSpPr>
          <p:cNvPr id="4" name="Rectangle 3">
            <a:extLst>
              <a:ext uri="{FF2B5EF4-FFF2-40B4-BE49-F238E27FC236}">
                <a16:creationId xmlns:a16="http://schemas.microsoft.com/office/drawing/2014/main" id="{A8D4595A-B3B0-6C4B-B803-5ADD86104F87}"/>
              </a:ext>
            </a:extLst>
          </p:cNvPr>
          <p:cNvSpPr/>
          <p:nvPr/>
        </p:nvSpPr>
        <p:spPr>
          <a:xfrm>
            <a:off x="8790206" y="6434541"/>
            <a:ext cx="338554" cy="369332"/>
          </a:xfrm>
          <a:prstGeom prst="rect">
            <a:avLst/>
          </a:prstGeom>
        </p:spPr>
        <p:txBody>
          <a:bodyPr wrap="none">
            <a:spAutoFit/>
          </a:bodyPr>
          <a:lstStyle/>
          <a:p>
            <a:r>
              <a:rPr lang="en-US" dirty="0"/>
              <a:t>V</a:t>
            </a:r>
          </a:p>
        </p:txBody>
      </p:sp>
    </p:spTree>
    <p:extLst>
      <p:ext uri="{BB962C8B-B14F-4D97-AF65-F5344CB8AC3E}">
        <p14:creationId xmlns:p14="http://schemas.microsoft.com/office/powerpoint/2010/main" val="2957994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1832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56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449EE-AF63-4592-919E-ED7E8BF3C840}"/>
              </a:ext>
            </a:extLst>
          </p:cNvPr>
          <p:cNvSpPr>
            <a:spLocks noGrp="1"/>
          </p:cNvSpPr>
          <p:nvPr>
            <p:ph type="title"/>
          </p:nvPr>
        </p:nvSpPr>
        <p:spPr/>
        <p:txBody>
          <a:bodyPr/>
          <a:lstStyle/>
          <a:p>
            <a:r>
              <a:rPr lang="en-US" dirty="0"/>
              <a:t>Dynamic Creative Optimization</a:t>
            </a:r>
            <a:endParaRPr lang="en-IN" dirty="0"/>
          </a:p>
        </p:txBody>
      </p:sp>
      <p:sp>
        <p:nvSpPr>
          <p:cNvPr id="3" name="Content Placeholder 2">
            <a:extLst>
              <a:ext uri="{FF2B5EF4-FFF2-40B4-BE49-F238E27FC236}">
                <a16:creationId xmlns:a16="http://schemas.microsoft.com/office/drawing/2014/main" id="{76312194-51F8-44B6-98F8-14E766D445FB}"/>
              </a:ext>
            </a:extLst>
          </p:cNvPr>
          <p:cNvSpPr>
            <a:spLocks noGrp="1"/>
          </p:cNvSpPr>
          <p:nvPr>
            <p:ph idx="1"/>
          </p:nvPr>
        </p:nvSpPr>
        <p:spPr>
          <a:xfrm>
            <a:off x="457200" y="1600201"/>
            <a:ext cx="8229600" cy="1371600"/>
          </a:xfrm>
        </p:spPr>
        <p:txBody>
          <a:bodyPr/>
          <a:lstStyle/>
          <a:p>
            <a:pPr>
              <a:spcBef>
                <a:spcPts val="1200"/>
              </a:spcBef>
            </a:pPr>
            <a:r>
              <a:rPr lang="en-US" sz="2800" dirty="0"/>
              <a:t>A “multi-armed bandit problem”</a:t>
            </a:r>
          </a:p>
          <a:p>
            <a:pPr>
              <a:spcBef>
                <a:spcPts val="1200"/>
              </a:spcBef>
            </a:pPr>
            <a:r>
              <a:rPr lang="en-US" sz="2800" dirty="0"/>
              <a:t>Balance </a:t>
            </a:r>
            <a:r>
              <a:rPr lang="en-US" sz="2800" i="1" dirty="0"/>
              <a:t>explore</a:t>
            </a:r>
            <a:r>
              <a:rPr lang="en-US" sz="2800" dirty="0"/>
              <a:t> (trying new things) and </a:t>
            </a:r>
            <a:r>
              <a:rPr lang="en-US" sz="2800" i="1" dirty="0"/>
              <a:t>exploit</a:t>
            </a:r>
            <a:r>
              <a:rPr lang="en-US" sz="2800" dirty="0"/>
              <a:t> (using creatives that are known to work well) </a:t>
            </a:r>
          </a:p>
        </p:txBody>
      </p:sp>
      <p:sp>
        <p:nvSpPr>
          <p:cNvPr id="4" name="Rectangle 3">
            <a:extLst>
              <a:ext uri="{FF2B5EF4-FFF2-40B4-BE49-F238E27FC236}">
                <a16:creationId xmlns:a16="http://schemas.microsoft.com/office/drawing/2014/main" id="{6EBD9E1B-911A-4F8A-94A8-50E319B59BF8}"/>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https://tech.gotinder.com/smart-photos-2/</a:t>
            </a:r>
          </a:p>
        </p:txBody>
      </p:sp>
      <p:grpSp>
        <p:nvGrpSpPr>
          <p:cNvPr id="6" name="Group 5" descr="A cartoonish representation of a smiling octopus, with each of its 8 tentacles playing a different slot machine." title="Dynamic Creative Optimization"/>
          <p:cNvGrpSpPr/>
          <p:nvPr/>
        </p:nvGrpSpPr>
        <p:grpSpPr>
          <a:xfrm>
            <a:off x="1846169" y="3446661"/>
            <a:ext cx="5451662" cy="2875613"/>
            <a:chOff x="2033867" y="3597545"/>
            <a:chExt cx="5451662" cy="2875613"/>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033867" y="3597545"/>
              <a:ext cx="5451662" cy="242296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8265" y="3608032"/>
              <a:ext cx="4562865" cy="2865126"/>
            </a:xfrm>
            <a:prstGeom prst="rect">
              <a:avLst/>
            </a:prstGeom>
          </p:spPr>
        </p:pic>
      </p:grpSp>
    </p:spTree>
    <p:extLst>
      <p:ext uri="{BB962C8B-B14F-4D97-AF65-F5344CB8AC3E}">
        <p14:creationId xmlns:p14="http://schemas.microsoft.com/office/powerpoint/2010/main" val="195915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D1DF-D27A-44AD-9930-913D2D60558F}"/>
              </a:ext>
            </a:extLst>
          </p:cNvPr>
          <p:cNvSpPr>
            <a:spLocks noGrp="1"/>
          </p:cNvSpPr>
          <p:nvPr>
            <p:ph type="title"/>
          </p:nvPr>
        </p:nvSpPr>
        <p:spPr/>
        <p:txBody>
          <a:bodyPr/>
          <a:lstStyle/>
          <a:p>
            <a:r>
              <a:rPr lang="en-US" dirty="0"/>
              <a:t>Data Management Platforms</a:t>
            </a:r>
            <a:endParaRPr lang="en-IN" dirty="0"/>
          </a:p>
        </p:txBody>
      </p:sp>
      <p:sp>
        <p:nvSpPr>
          <p:cNvPr id="3" name="Content Placeholder 2">
            <a:extLst>
              <a:ext uri="{FF2B5EF4-FFF2-40B4-BE49-F238E27FC236}">
                <a16:creationId xmlns:a16="http://schemas.microsoft.com/office/drawing/2014/main" id="{466AF5B7-BE40-4E33-BDEE-D149BC42D113}"/>
              </a:ext>
            </a:extLst>
          </p:cNvPr>
          <p:cNvSpPr>
            <a:spLocks noGrp="1"/>
          </p:cNvSpPr>
          <p:nvPr>
            <p:ph idx="1"/>
          </p:nvPr>
        </p:nvSpPr>
        <p:spPr>
          <a:xfrm>
            <a:off x="457200" y="1600200"/>
            <a:ext cx="8229600" cy="4800600"/>
          </a:xfrm>
        </p:spPr>
        <p:txBody>
          <a:bodyPr/>
          <a:lstStyle/>
          <a:p>
            <a:pPr>
              <a:spcBef>
                <a:spcPts val="1800"/>
              </a:spcBef>
            </a:pPr>
            <a:r>
              <a:rPr lang="en-IN" sz="2800" dirty="0"/>
              <a:t>Data brokers (e.g., Acxiom and Nielsen) trade in user data, buying data from credit cards, supermarkets, etc.</a:t>
            </a:r>
          </a:p>
          <a:p>
            <a:pPr>
              <a:spcBef>
                <a:spcPts val="1800"/>
              </a:spcBef>
            </a:pPr>
            <a:r>
              <a:rPr lang="en-IN" sz="2800" dirty="0"/>
              <a:t>Data management platforms (e.g., Oracle </a:t>
            </a:r>
            <a:r>
              <a:rPr lang="en-IN" sz="2800" dirty="0" err="1"/>
              <a:t>BlueKai</a:t>
            </a:r>
            <a:r>
              <a:rPr lang="en-IN" sz="2800" dirty="0"/>
              <a:t>, Adobe </a:t>
            </a:r>
            <a:r>
              <a:rPr lang="en-IN" sz="2800" dirty="0" err="1"/>
              <a:t>AudienceManager</a:t>
            </a:r>
            <a:r>
              <a:rPr lang="en-IN" sz="2800" dirty="0"/>
              <a:t>) provide analytics services to advertisers; including matching users with offline data via PII such as name, email and ZIP code</a:t>
            </a:r>
          </a:p>
          <a:p>
            <a:pPr>
              <a:spcBef>
                <a:spcPts val="1800"/>
              </a:spcBef>
            </a:pPr>
            <a:r>
              <a:rPr lang="en-IN" sz="2800" dirty="0"/>
              <a:t>One such service is Prospecting</a:t>
            </a:r>
          </a:p>
        </p:txBody>
      </p:sp>
    </p:spTree>
    <p:extLst>
      <p:ext uri="{BB962C8B-B14F-4D97-AF65-F5344CB8AC3E}">
        <p14:creationId xmlns:p14="http://schemas.microsoft.com/office/powerpoint/2010/main" val="25255970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2583875"/>
            <a:ext cx="8229600" cy="3057800"/>
          </a:xfrm>
        </p:spPr>
        <p:txBody>
          <a:bodyPr/>
          <a:lstStyle/>
          <a:p>
            <a:pPr marL="514350" indent="-514350">
              <a:spcBef>
                <a:spcPts val="1200"/>
              </a:spcBef>
              <a:buFont typeface="+mj-lt"/>
              <a:buAutoNum type="arabicPeriod"/>
            </a:pPr>
            <a:r>
              <a:rPr lang="en-IN" sz="2600" dirty="0"/>
              <a:t>Collect data, both online and offline, about current customers (the target population)</a:t>
            </a:r>
          </a:p>
          <a:p>
            <a:pPr marL="514350" indent="-514350">
              <a:spcBef>
                <a:spcPts val="1200"/>
              </a:spcBef>
              <a:buFont typeface="+mj-lt"/>
              <a:buAutoNum type="arabicPeriod"/>
            </a:pPr>
            <a:r>
              <a:rPr lang="en-IN" sz="2600" dirty="0"/>
              <a:t>Build a predictive model: is a user in this target population?  For example, via logistic regression</a:t>
            </a:r>
            <a:endParaRPr lang="en-IN" sz="2200" dirty="0"/>
          </a:p>
          <a:p>
            <a:pPr marL="514350" indent="-514350">
              <a:spcBef>
                <a:spcPts val="1200"/>
              </a:spcBef>
              <a:buFont typeface="+mj-lt"/>
              <a:buAutoNum type="arabicPeriod"/>
            </a:pPr>
            <a:r>
              <a:rPr lang="en-IN" sz="2600" dirty="0"/>
              <a:t>From this, create an audience segment that </a:t>
            </a:r>
            <a:r>
              <a:rPr lang="en-IN" sz="2600" dirty="0" err="1"/>
              <a:t>overweights</a:t>
            </a:r>
            <a:r>
              <a:rPr lang="en-IN" sz="2600" dirty="0"/>
              <a:t> the predictive features</a:t>
            </a:r>
            <a:endParaRPr lang="en-US" sz="2600" dirty="0"/>
          </a:p>
        </p:txBody>
      </p:sp>
      <p:sp>
        <p:nvSpPr>
          <p:cNvPr id="2" name="Title 1"/>
          <p:cNvSpPr>
            <a:spLocks noGrp="1"/>
          </p:cNvSpPr>
          <p:nvPr>
            <p:ph type="title"/>
          </p:nvPr>
        </p:nvSpPr>
        <p:spPr/>
        <p:txBody>
          <a:bodyPr/>
          <a:lstStyle/>
          <a:p>
            <a:r>
              <a:rPr lang="en-US" dirty="0"/>
              <a:t>Prospecting</a:t>
            </a:r>
          </a:p>
        </p:txBody>
      </p:sp>
      <p:sp>
        <p:nvSpPr>
          <p:cNvPr id="3" name="Rectangle 2">
            <a:extLst>
              <a:ext uri="{FF2B5EF4-FFF2-40B4-BE49-F238E27FC236}">
                <a16:creationId xmlns:a16="http://schemas.microsoft.com/office/drawing/2014/main" id="{51B88E97-C5A8-214F-A889-CF0DF5C23B95}"/>
              </a:ext>
            </a:extLst>
          </p:cNvPr>
          <p:cNvSpPr/>
          <p:nvPr/>
        </p:nvSpPr>
        <p:spPr>
          <a:xfrm>
            <a:off x="526472" y="1731516"/>
            <a:ext cx="8091055" cy="492443"/>
          </a:xfrm>
          <a:prstGeom prst="rect">
            <a:avLst/>
          </a:prstGeom>
          <a:solidFill>
            <a:schemeClr val="accent2">
              <a:lumMod val="20000"/>
              <a:lumOff val="80000"/>
            </a:schemeClr>
          </a:solidFill>
        </p:spPr>
        <p:txBody>
          <a:bodyPr wrap="square">
            <a:spAutoFit/>
          </a:bodyPr>
          <a:lstStyle/>
          <a:p>
            <a:pPr>
              <a:spcBef>
                <a:spcPts val="1200"/>
              </a:spcBef>
            </a:pPr>
            <a:r>
              <a:rPr lang="en-US" sz="2600" i="1" dirty="0"/>
              <a:t>“Find me people who look like people who love me”</a:t>
            </a:r>
          </a:p>
        </p:txBody>
      </p:sp>
    </p:spTree>
    <p:extLst>
      <p:ext uri="{BB962C8B-B14F-4D97-AF65-F5344CB8AC3E}">
        <p14:creationId xmlns:p14="http://schemas.microsoft.com/office/powerpoint/2010/main" val="2634152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1861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7C8AE-EDFB-46B8-971C-95BE64249164}"/>
              </a:ext>
            </a:extLst>
          </p:cNvPr>
          <p:cNvSpPr>
            <a:spLocks noGrp="1"/>
          </p:cNvSpPr>
          <p:nvPr>
            <p:ph type="ctrTitle"/>
          </p:nvPr>
        </p:nvSpPr>
        <p:spPr/>
        <p:txBody>
          <a:bodyPr/>
          <a:lstStyle/>
          <a:p>
            <a:r>
              <a:rPr lang="en-US" dirty="0"/>
              <a:t>Privacy</a:t>
            </a:r>
            <a:endParaRPr lang="en-IN" dirty="0"/>
          </a:p>
        </p:txBody>
      </p:sp>
      <p:sp>
        <p:nvSpPr>
          <p:cNvPr id="3" name="Subtitle 2">
            <a:extLst>
              <a:ext uri="{FF2B5EF4-FFF2-40B4-BE49-F238E27FC236}">
                <a16:creationId xmlns:a16="http://schemas.microsoft.com/office/drawing/2014/main" id="{90E97108-E523-43E2-B8CE-1D61862A4DB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2639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80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8D2E-E078-4156-AA13-7F92A8034895}"/>
              </a:ext>
            </a:extLst>
          </p:cNvPr>
          <p:cNvSpPr>
            <a:spLocks noGrp="1"/>
          </p:cNvSpPr>
          <p:nvPr>
            <p:ph type="title"/>
          </p:nvPr>
        </p:nvSpPr>
        <p:spPr/>
        <p:txBody>
          <a:bodyPr/>
          <a:lstStyle/>
          <a:p>
            <a:r>
              <a:rPr lang="en-US" dirty="0"/>
              <a:t>Tracking on iPhones</a:t>
            </a:r>
            <a:endParaRPr lang="en-IN" dirty="0"/>
          </a:p>
        </p:txBody>
      </p:sp>
      <p:sp>
        <p:nvSpPr>
          <p:cNvPr id="3" name="Content Placeholder 2">
            <a:extLst>
              <a:ext uri="{FF2B5EF4-FFF2-40B4-BE49-F238E27FC236}">
                <a16:creationId xmlns:a16="http://schemas.microsoft.com/office/drawing/2014/main" id="{119EDBAE-710C-4EB2-BD5A-59DF8197647E}"/>
              </a:ext>
            </a:extLst>
          </p:cNvPr>
          <p:cNvSpPr>
            <a:spLocks noGrp="1"/>
          </p:cNvSpPr>
          <p:nvPr>
            <p:ph idx="1"/>
          </p:nvPr>
        </p:nvSpPr>
        <p:spPr>
          <a:xfrm>
            <a:off x="457200" y="1462176"/>
            <a:ext cx="8229600" cy="2895599"/>
          </a:xfrm>
        </p:spPr>
        <p:txBody>
          <a:bodyPr/>
          <a:lstStyle/>
          <a:p>
            <a:r>
              <a:rPr lang="en-IN" sz="2600" dirty="0"/>
              <a:t>iOS blocks third-party cookies</a:t>
            </a:r>
          </a:p>
          <a:p>
            <a:r>
              <a:rPr lang="en-IN" sz="2600" dirty="0"/>
              <a:t>Behavioral tracking must be achieved through first-party cookies</a:t>
            </a:r>
          </a:p>
          <a:p>
            <a:r>
              <a:rPr lang="en-IN" sz="2600" dirty="0"/>
              <a:t>Platform serving ad needs to get a click, so that it can drop a first-party cookie; use this for tracking</a:t>
            </a:r>
          </a:p>
        </p:txBody>
      </p:sp>
      <p:grpSp>
        <p:nvGrpSpPr>
          <p:cNvPr id="7" name="Group 6" descr="A photograph of Tim Cook dressed somewhat like Steve Jobs, presenting in a public space." title="Photo of Tim Cook">
            <a:extLst>
              <a:ext uri="{FF2B5EF4-FFF2-40B4-BE49-F238E27FC236}">
                <a16:creationId xmlns:a16="http://schemas.microsoft.com/office/drawing/2014/main" id="{EEB57501-E9D1-7C43-8CED-A14AC0FCC7F7}"/>
              </a:ext>
            </a:extLst>
          </p:cNvPr>
          <p:cNvGrpSpPr/>
          <p:nvPr/>
        </p:nvGrpSpPr>
        <p:grpSpPr>
          <a:xfrm>
            <a:off x="457200" y="4084581"/>
            <a:ext cx="8287778" cy="2225913"/>
            <a:chOff x="457200" y="4329512"/>
            <a:chExt cx="8287778" cy="2225913"/>
          </a:xfrm>
        </p:grpSpPr>
        <p:sp>
          <p:nvSpPr>
            <p:cNvPr id="4" name="Rectangle 3">
              <a:extLst>
                <a:ext uri="{FF2B5EF4-FFF2-40B4-BE49-F238E27FC236}">
                  <a16:creationId xmlns:a16="http://schemas.microsoft.com/office/drawing/2014/main" id="{ABC25E99-25B7-4AEB-AD97-92C3625F5B2D}"/>
                </a:ext>
              </a:extLst>
            </p:cNvPr>
            <p:cNvSpPr/>
            <p:nvPr/>
          </p:nvSpPr>
          <p:spPr>
            <a:xfrm>
              <a:off x="457200" y="4329512"/>
              <a:ext cx="5367431" cy="1219200"/>
            </a:xfrm>
            <a:prstGeom prst="rect">
              <a:avLst/>
            </a:prstGeom>
          </p:spPr>
          <p:txBody>
            <a:bodyPr wrap="none">
              <a:noAutofit/>
            </a:bodyPr>
            <a:lstStyle/>
            <a:p>
              <a:pPr>
                <a:lnSpc>
                  <a:spcPts val="2720"/>
                </a:lnSpc>
                <a:spcBef>
                  <a:spcPts val="600"/>
                </a:spcBef>
              </a:pPr>
              <a:r>
                <a:rPr lang="en-US" sz="2600" b="1" dirty="0"/>
                <a:t>June, 2017. Intelligent Tracking Prevention (ITP1)</a:t>
              </a:r>
              <a:endParaRPr lang="en-US" sz="2600" dirty="0"/>
            </a:p>
            <a:p>
              <a:pPr>
                <a:lnSpc>
                  <a:spcPts val="2720"/>
                </a:lnSpc>
                <a:spcBef>
                  <a:spcPts val="600"/>
                </a:spcBef>
              </a:pPr>
              <a:r>
                <a:rPr lang="en-US" sz="2600" dirty="0"/>
                <a:t>Announced by Apple CEO, Tim Cook</a:t>
              </a:r>
            </a:p>
            <a:p>
              <a:pPr>
                <a:lnSpc>
                  <a:spcPts val="2720"/>
                </a:lnSpc>
                <a:spcBef>
                  <a:spcPts val="600"/>
                </a:spcBef>
              </a:pPr>
              <a:r>
                <a:rPr lang="en-US" sz="2600" dirty="0"/>
                <a:t>Machine learning detects first-party</a:t>
              </a:r>
            </a:p>
            <a:p>
              <a:pPr>
                <a:lnSpc>
                  <a:spcPts val="2720"/>
                </a:lnSpc>
                <a:spcBef>
                  <a:spcPts val="600"/>
                </a:spcBef>
              </a:pPr>
              <a:r>
                <a:rPr lang="en-US" sz="2600" dirty="0"/>
                <a:t>cookies used for tracking</a:t>
              </a:r>
            </a:p>
            <a:p>
              <a:pPr>
                <a:lnSpc>
                  <a:spcPts val="2720"/>
                </a:lnSpc>
                <a:spcBef>
                  <a:spcPts val="600"/>
                </a:spcBef>
              </a:pPr>
              <a:r>
                <a:rPr lang="en-US" sz="2600" dirty="0"/>
                <a:t>Now cookie only valid for 24 hours.</a:t>
              </a:r>
            </a:p>
          </p:txBody>
        </p:sp>
        <p:pic>
          <p:nvPicPr>
            <p:cNvPr id="5" name="Picture 4">
              <a:extLst>
                <a:ext uri="{FF2B5EF4-FFF2-40B4-BE49-F238E27FC236}">
                  <a16:creationId xmlns:a16="http://schemas.microsoft.com/office/drawing/2014/main" id="{71891897-EF09-4991-8A95-2CB165CC1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72" y="4815637"/>
              <a:ext cx="2609406" cy="1739788"/>
            </a:xfrm>
            <a:prstGeom prst="rect">
              <a:avLst/>
            </a:prstGeom>
          </p:spPr>
        </p:pic>
      </p:grpSp>
      <p:sp>
        <p:nvSpPr>
          <p:cNvPr id="6" name="Rectangle 5">
            <a:extLst>
              <a:ext uri="{FF2B5EF4-FFF2-40B4-BE49-F238E27FC236}">
                <a16:creationId xmlns:a16="http://schemas.microsoft.com/office/drawing/2014/main" id="{3D2F494E-AE7B-47FC-B2BB-6B513A5A9D55}"/>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https://www.nbcnews.com/tech/apple/here-s-everything-apple-just-revealed-its-annual-conference-n768421</a:t>
            </a:r>
          </a:p>
        </p:txBody>
      </p:sp>
    </p:spTree>
    <p:extLst>
      <p:ext uri="{BB962C8B-B14F-4D97-AF65-F5344CB8AC3E}">
        <p14:creationId xmlns:p14="http://schemas.microsoft.com/office/powerpoint/2010/main" val="401306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E952-85CA-4708-973E-65CFB48FD27E}"/>
              </a:ext>
            </a:extLst>
          </p:cNvPr>
          <p:cNvSpPr>
            <a:spLocks noGrp="1"/>
          </p:cNvSpPr>
          <p:nvPr>
            <p:ph type="title"/>
          </p:nvPr>
        </p:nvSpPr>
        <p:spPr>
          <a:xfrm>
            <a:off x="457200" y="228600"/>
            <a:ext cx="8229600" cy="1143000"/>
          </a:xfrm>
        </p:spPr>
        <p:txBody>
          <a:bodyPr>
            <a:noAutofit/>
          </a:bodyPr>
          <a:lstStyle/>
          <a:p>
            <a:r>
              <a:rPr lang="en-US" dirty="0"/>
              <a:t>Deeply Concerned</a:t>
            </a:r>
            <a:endParaRPr lang="en-IN" dirty="0"/>
          </a:p>
        </p:txBody>
      </p:sp>
      <p:sp>
        <p:nvSpPr>
          <p:cNvPr id="8" name="Content Placeholder 2">
            <a:extLst>
              <a:ext uri="{FF2B5EF4-FFF2-40B4-BE49-F238E27FC236}">
                <a16:creationId xmlns:a16="http://schemas.microsoft.com/office/drawing/2014/main" id="{8ACC4838-8DFD-43FA-8379-77BD4D476FE0}"/>
              </a:ext>
            </a:extLst>
          </p:cNvPr>
          <p:cNvSpPr txBox="1">
            <a:spLocks/>
          </p:cNvSpPr>
          <p:nvPr/>
        </p:nvSpPr>
        <p:spPr>
          <a:xfrm>
            <a:off x="457200" y="1397997"/>
            <a:ext cx="7010400" cy="511315"/>
          </a:xfrm>
          <a:prstGeom prst="rect">
            <a:avLst/>
          </a:prstGeom>
        </p:spPr>
        <p:txBody>
          <a:bodyPr vert="horz" lIns="91440" tIns="45720" rIns="91440" bIns="45720" rtlCol="0">
            <a:noAutofit/>
          </a:bodyPr>
          <a:lstStyle/>
          <a:p>
            <a:pPr marL="342900" lvl="0" indent="-342900">
              <a:spcBef>
                <a:spcPts val="600"/>
              </a:spcBef>
              <a:buFont typeface="Arial" charset="0"/>
              <a:buChar char="•"/>
              <a:defRPr/>
            </a:pPr>
            <a:r>
              <a:rPr lang="en-US" sz="2000" dirty="0"/>
              <a:t>September 14, 2017, letter from Major Ad Trade Groups:</a:t>
            </a:r>
          </a:p>
        </p:txBody>
      </p:sp>
      <p:sp>
        <p:nvSpPr>
          <p:cNvPr id="9" name="Rectangle 8">
            <a:extLst>
              <a:ext uri="{FF2B5EF4-FFF2-40B4-BE49-F238E27FC236}">
                <a16:creationId xmlns:a16="http://schemas.microsoft.com/office/drawing/2014/main" id="{DD62D73B-E537-44A7-A05C-E2363A4759F0}"/>
              </a:ext>
            </a:extLst>
          </p:cNvPr>
          <p:cNvSpPr/>
          <p:nvPr/>
        </p:nvSpPr>
        <p:spPr>
          <a:xfrm>
            <a:off x="1143000" y="3104996"/>
            <a:ext cx="6858000" cy="358915"/>
          </a:xfrm>
          <a:prstGeom prst="rect">
            <a:avLst/>
          </a:prstGeom>
          <a:noFill/>
        </p:spPr>
        <p:txBody>
          <a:bodyPr wrap="square" anchor="b">
            <a:noAutofit/>
          </a:bodyPr>
          <a:lstStyle/>
          <a:p>
            <a:pPr algn="r"/>
            <a:r>
              <a:rPr lang="en-US" sz="1000" dirty="0">
                <a:solidFill>
                  <a:schemeClr val="bg1">
                    <a:lumMod val="50000"/>
                  </a:schemeClr>
                </a:solidFill>
              </a:rPr>
              <a:t>source: https://www.prnewswire.com/news-releases/major-ad-trade-groups-release-joint-letter-outlining-deep-concerns-over-cookie-handling-functionality-of-apples-safari-11-browser-300519829.html</a:t>
            </a:r>
          </a:p>
        </p:txBody>
      </p:sp>
      <p:sp>
        <p:nvSpPr>
          <p:cNvPr id="15" name="Rectangle 14">
            <a:extLst>
              <a:ext uri="{FF2B5EF4-FFF2-40B4-BE49-F238E27FC236}">
                <a16:creationId xmlns:a16="http://schemas.microsoft.com/office/drawing/2014/main" id="{B7BABF30-BABE-9141-B530-B9818291556D}"/>
              </a:ext>
            </a:extLst>
          </p:cNvPr>
          <p:cNvSpPr/>
          <p:nvPr/>
        </p:nvSpPr>
        <p:spPr>
          <a:xfrm>
            <a:off x="8790206" y="6434541"/>
            <a:ext cx="338554" cy="369332"/>
          </a:xfrm>
          <a:prstGeom prst="rect">
            <a:avLst/>
          </a:prstGeom>
        </p:spPr>
        <p:txBody>
          <a:bodyPr wrap="none">
            <a:spAutoFit/>
          </a:bodyPr>
          <a:lstStyle/>
          <a:p>
            <a:r>
              <a:rPr lang="en-US" dirty="0"/>
              <a:t>V</a:t>
            </a:r>
          </a:p>
        </p:txBody>
      </p:sp>
      <p:sp>
        <p:nvSpPr>
          <p:cNvPr id="4" name="TextBox 3"/>
          <p:cNvSpPr txBox="1"/>
          <p:nvPr/>
        </p:nvSpPr>
        <p:spPr>
          <a:xfrm>
            <a:off x="1071797" y="1909312"/>
            <a:ext cx="6929203" cy="1200329"/>
          </a:xfrm>
          <a:prstGeom prst="rect">
            <a:avLst/>
          </a:prstGeom>
          <a:noFill/>
          <a:ln>
            <a:solidFill>
              <a:schemeClr val="bg1">
                <a:lumMod val="75000"/>
              </a:schemeClr>
            </a:solidFill>
          </a:ln>
        </p:spPr>
        <p:txBody>
          <a:bodyPr wrap="square" rtlCol="0">
            <a:spAutoFit/>
          </a:bodyPr>
          <a:lstStyle/>
          <a:p>
            <a:r>
              <a:rPr lang="en-US" dirty="0"/>
              <a:t>“We are deeply concerned about the Safari 11 browser update that Apple plans to release, as it overrides and replaces existing user-controlled cookie preferences with Apple’s own set of opaque and arbitrary standards for cookie handling.”</a:t>
            </a:r>
          </a:p>
        </p:txBody>
      </p:sp>
      <p:grpSp>
        <p:nvGrpSpPr>
          <p:cNvPr id="6" name="Group 5"/>
          <p:cNvGrpSpPr/>
          <p:nvPr/>
        </p:nvGrpSpPr>
        <p:grpSpPr>
          <a:xfrm>
            <a:off x="777158" y="3773038"/>
            <a:ext cx="7223842" cy="2822315"/>
            <a:chOff x="777158" y="3773038"/>
            <a:chExt cx="7223842" cy="2822315"/>
          </a:xfrm>
        </p:grpSpPr>
        <p:grpSp>
          <p:nvGrpSpPr>
            <p:cNvPr id="3" name="Group 2" descr="A screenshot of a Guardian headline reporting that Apple's new privacy features (in response to privacy concerns) could cost 3rd-party advertisers a great deal of revenue." title="Guardian headline from 1/9/2018">
              <a:extLst>
                <a:ext uri="{FF2B5EF4-FFF2-40B4-BE49-F238E27FC236}">
                  <a16:creationId xmlns:a16="http://schemas.microsoft.com/office/drawing/2014/main" id="{62862126-1EE0-674F-86AE-9781F4FFBCBE}"/>
                </a:ext>
              </a:extLst>
            </p:cNvPr>
            <p:cNvGrpSpPr/>
            <p:nvPr/>
          </p:nvGrpSpPr>
          <p:grpSpPr>
            <a:xfrm>
              <a:off x="857789" y="3860972"/>
              <a:ext cx="6858000" cy="2734381"/>
              <a:chOff x="1143000" y="3829358"/>
              <a:chExt cx="6858000" cy="2908389"/>
            </a:xfrm>
          </p:grpSpPr>
          <p:pic>
            <p:nvPicPr>
              <p:cNvPr id="12" name="Picture 11">
                <a:extLst>
                  <a:ext uri="{FF2B5EF4-FFF2-40B4-BE49-F238E27FC236}">
                    <a16:creationId xmlns:a16="http://schemas.microsoft.com/office/drawing/2014/main" id="{4BF3D0CE-37FF-534D-8F61-7EF9E90809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3829358"/>
                <a:ext cx="1300658" cy="430217"/>
              </a:xfrm>
              <a:prstGeom prst="rect">
                <a:avLst/>
              </a:prstGeom>
            </p:spPr>
          </p:pic>
          <p:sp>
            <p:nvSpPr>
              <p:cNvPr id="13" name="Rectangle 12">
                <a:extLst>
                  <a:ext uri="{FF2B5EF4-FFF2-40B4-BE49-F238E27FC236}">
                    <a16:creationId xmlns:a16="http://schemas.microsoft.com/office/drawing/2014/main" id="{17E18173-4963-4341-B899-490693BA5A9A}"/>
                  </a:ext>
                </a:extLst>
              </p:cNvPr>
              <p:cNvSpPr/>
              <p:nvPr/>
            </p:nvSpPr>
            <p:spPr>
              <a:xfrm>
                <a:off x="2598733" y="3978152"/>
                <a:ext cx="1668467" cy="346370"/>
              </a:xfrm>
              <a:prstGeom prst="rect">
                <a:avLst/>
              </a:prstGeom>
            </p:spPr>
            <p:txBody>
              <a:bodyPr wrap="none">
                <a:noAutofit/>
              </a:bodyPr>
              <a:lstStyle/>
              <a:p>
                <a:r>
                  <a:rPr lang="en-US" dirty="0"/>
                  <a:t>Tue 9 Jan 2018</a:t>
                </a:r>
              </a:p>
            </p:txBody>
          </p:sp>
          <p:sp>
            <p:nvSpPr>
              <p:cNvPr id="14" name="Rectangle 13">
                <a:extLst>
                  <a:ext uri="{FF2B5EF4-FFF2-40B4-BE49-F238E27FC236}">
                    <a16:creationId xmlns:a16="http://schemas.microsoft.com/office/drawing/2014/main" id="{613CC7FB-3228-D24E-901F-C3781CA35A8E}"/>
                  </a:ext>
                </a:extLst>
              </p:cNvPr>
              <p:cNvSpPr/>
              <p:nvPr/>
            </p:nvSpPr>
            <p:spPr>
              <a:xfrm>
                <a:off x="1143000" y="6378832"/>
                <a:ext cx="6858000" cy="358915"/>
              </a:xfrm>
              <a:prstGeom prst="rect">
                <a:avLst/>
              </a:prstGeom>
              <a:noFill/>
            </p:spPr>
            <p:txBody>
              <a:bodyPr wrap="square" anchor="b">
                <a:noAutofit/>
              </a:bodyPr>
              <a:lstStyle/>
              <a:p>
                <a:pPr algn="r"/>
                <a:r>
                  <a:rPr lang="en-US" sz="1000" dirty="0">
                    <a:solidFill>
                      <a:schemeClr val="bg1">
                        <a:lumMod val="50000"/>
                      </a:schemeClr>
                    </a:solidFill>
                  </a:rPr>
                  <a:t>Source: https://www.theguardian.com/technology/2018/jan/09/apple-tracking-block-costs-advertising-companies-millions-dollars-criteo-web-browser-safari</a:t>
                </a:r>
              </a:p>
            </p:txBody>
          </p:sp>
        </p:grpSp>
        <p:sp>
          <p:nvSpPr>
            <p:cNvPr id="5" name="TextBox 4"/>
            <p:cNvSpPr txBox="1"/>
            <p:nvPr/>
          </p:nvSpPr>
          <p:spPr>
            <a:xfrm>
              <a:off x="777158" y="3773038"/>
              <a:ext cx="7223842" cy="2431435"/>
            </a:xfrm>
            <a:prstGeom prst="rect">
              <a:avLst/>
            </a:prstGeom>
            <a:noFill/>
            <a:ln>
              <a:solidFill>
                <a:schemeClr val="bg1">
                  <a:lumMod val="75000"/>
                </a:schemeClr>
              </a:solidFill>
            </a:ln>
          </p:spPr>
          <p:txBody>
            <a:bodyPr wrap="square" rtlCol="0">
              <a:spAutoFit/>
            </a:bodyPr>
            <a:lstStyle/>
            <a:p>
              <a:endParaRPr lang="en-US" sz="1600" b="1" dirty="0">
                <a:solidFill>
                  <a:srgbClr val="FF0000"/>
                </a:solidFill>
              </a:endParaRPr>
            </a:p>
            <a:p>
              <a:endParaRPr lang="en-US" sz="1600" b="1" dirty="0">
                <a:solidFill>
                  <a:srgbClr val="FF0000"/>
                </a:solidFill>
              </a:endParaRPr>
            </a:p>
            <a:p>
              <a:endParaRPr lang="en-US" sz="1600" b="1" dirty="0">
                <a:solidFill>
                  <a:srgbClr val="FF0000"/>
                </a:solidFill>
              </a:endParaRPr>
            </a:p>
            <a:p>
              <a:r>
                <a:rPr lang="en-US" sz="1600" b="1" dirty="0">
                  <a:solidFill>
                    <a:srgbClr val="FF0000"/>
                  </a:solidFill>
                </a:rPr>
                <a:t>Apple</a:t>
              </a:r>
            </a:p>
            <a:p>
              <a:r>
                <a:rPr lang="en-US" sz="2000" b="1" dirty="0"/>
                <a:t>No tracking, no revenue: Apple’s privacy </a:t>
              </a:r>
              <a:br>
                <a:rPr lang="en-US" sz="2000" b="1" dirty="0"/>
              </a:br>
              <a:r>
                <a:rPr lang="en-US" sz="2000" b="1" dirty="0"/>
                <a:t>feature costs ad companies millions</a:t>
              </a:r>
            </a:p>
            <a:p>
              <a:endParaRPr lang="en-US" sz="1600" dirty="0"/>
            </a:p>
            <a:p>
              <a:r>
                <a:rPr lang="en-US" sz="1600" dirty="0"/>
                <a:t>Ad-tech firm Criteo likely to cut its 2018 revenue by more than a </a:t>
              </a:r>
              <a:br>
                <a:rPr lang="en-US" sz="1600" dirty="0"/>
              </a:br>
              <a:r>
                <a:rPr lang="en-US" sz="1600" dirty="0"/>
                <a:t>fifth after Apple blocked ‘pervasive’ tracking on web browser Safari</a:t>
              </a:r>
            </a:p>
          </p:txBody>
        </p:sp>
      </p:grpSp>
    </p:spTree>
    <p:extLst>
      <p:ext uri="{BB962C8B-B14F-4D97-AF65-F5344CB8AC3E}">
        <p14:creationId xmlns:p14="http://schemas.microsoft.com/office/powerpoint/2010/main" val="98679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1491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3632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21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DB87-7B05-4056-8209-52B492C43C0F}"/>
              </a:ext>
            </a:extLst>
          </p:cNvPr>
          <p:cNvSpPr>
            <a:spLocks noGrp="1"/>
          </p:cNvSpPr>
          <p:nvPr>
            <p:ph type="title"/>
          </p:nvPr>
        </p:nvSpPr>
        <p:spPr/>
        <p:txBody>
          <a:bodyPr/>
          <a:lstStyle/>
          <a:p>
            <a:r>
              <a:rPr lang="en-US" dirty="0"/>
              <a:t>A Deepening Arms Race</a:t>
            </a:r>
            <a:endParaRPr lang="en-IN" dirty="0"/>
          </a:p>
        </p:txBody>
      </p:sp>
      <p:sp>
        <p:nvSpPr>
          <p:cNvPr id="3" name="Content Placeholder 2">
            <a:extLst>
              <a:ext uri="{FF2B5EF4-FFF2-40B4-BE49-F238E27FC236}">
                <a16:creationId xmlns:a16="http://schemas.microsoft.com/office/drawing/2014/main" id="{77A086A2-9AB8-414A-A869-3CAE423550B0}"/>
              </a:ext>
            </a:extLst>
          </p:cNvPr>
          <p:cNvSpPr>
            <a:spLocks noGrp="1"/>
          </p:cNvSpPr>
          <p:nvPr>
            <p:ph idx="1"/>
          </p:nvPr>
        </p:nvSpPr>
        <p:spPr>
          <a:xfrm>
            <a:off x="457200" y="1600200"/>
            <a:ext cx="4648200" cy="4904601"/>
          </a:xfrm>
        </p:spPr>
        <p:txBody>
          <a:bodyPr/>
          <a:lstStyle/>
          <a:p>
            <a:pPr marL="0" indent="0">
              <a:buNone/>
            </a:pPr>
            <a:r>
              <a:rPr lang="en-IN" sz="2200" b="1" dirty="0"/>
              <a:t>June, 2018. Intelligent Tracking Prevention 2.0</a:t>
            </a:r>
          </a:p>
          <a:p>
            <a:r>
              <a:rPr lang="en-IN" sz="2200" dirty="0"/>
              <a:t>Announced by Apple software chief, Craig Federighi  </a:t>
            </a:r>
          </a:p>
          <a:p>
            <a:r>
              <a:rPr lang="en-IN" sz="2200" dirty="0"/>
              <a:t>No 24-hour grace period (a user will have to approve a cookie)</a:t>
            </a:r>
          </a:p>
          <a:p>
            <a:r>
              <a:rPr lang="en-IN" sz="2200" dirty="0"/>
              <a:t>Also block “browser fingerprinting” </a:t>
            </a:r>
          </a:p>
          <a:p>
            <a:pPr marL="0" indent="0">
              <a:spcBef>
                <a:spcPts val="1800"/>
              </a:spcBef>
              <a:buNone/>
            </a:pPr>
            <a:r>
              <a:rPr lang="en-IN" sz="2200" i="1" dirty="0"/>
              <a:t>“We’ve all seen these like buttons, share buttons and comment fields. … these can be used to track you, whether you click them or not. … we’re shutting that down.”</a:t>
            </a:r>
          </a:p>
        </p:txBody>
      </p:sp>
      <p:pic>
        <p:nvPicPr>
          <p:cNvPr id="4" name="Picture 3" title="Photograph of Craig Federighi">
            <a:extLst>
              <a:ext uri="{FF2B5EF4-FFF2-40B4-BE49-F238E27FC236}">
                <a16:creationId xmlns:a16="http://schemas.microsoft.com/office/drawing/2014/main" id="{495DBE86-9385-43D9-BA57-874461948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804" y="1725644"/>
            <a:ext cx="3332995" cy="2035113"/>
          </a:xfrm>
          <a:prstGeom prst="rect">
            <a:avLst/>
          </a:prstGeom>
        </p:spPr>
      </p:pic>
      <p:sp>
        <p:nvSpPr>
          <p:cNvPr id="5" name="Rectangle 4">
            <a:extLst>
              <a:ext uri="{FF2B5EF4-FFF2-40B4-BE49-F238E27FC236}">
                <a16:creationId xmlns:a16="http://schemas.microsoft.com/office/drawing/2014/main" id="{82B17FCC-8401-41B8-91FD-7E08EDEB5E2A}"/>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https://www.houstonchronicle.com/business/technology/article/Apple-previewing-updates-for-iPhones-Siri-and-12966125.php</a:t>
            </a:r>
          </a:p>
        </p:txBody>
      </p:sp>
    </p:spTree>
    <p:extLst>
      <p:ext uri="{BB962C8B-B14F-4D97-AF65-F5344CB8AC3E}">
        <p14:creationId xmlns:p14="http://schemas.microsoft.com/office/powerpoint/2010/main" val="33195287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1E6B-C8E1-4186-8DFE-DC3CF8CEF70A}"/>
              </a:ext>
            </a:extLst>
          </p:cNvPr>
          <p:cNvSpPr>
            <a:spLocks noGrp="1"/>
          </p:cNvSpPr>
          <p:nvPr>
            <p:ph type="title"/>
          </p:nvPr>
        </p:nvSpPr>
        <p:spPr>
          <a:xfrm>
            <a:off x="-1443791" y="228600"/>
            <a:ext cx="12175958" cy="1143000"/>
          </a:xfrm>
        </p:spPr>
        <p:txBody>
          <a:bodyPr/>
          <a:lstStyle/>
          <a:p>
            <a:r>
              <a:rPr lang="en-US" sz="4000" dirty="0"/>
              <a:t>General Data-Protection Regulation</a:t>
            </a:r>
            <a:endParaRPr lang="en-IN" sz="4000" dirty="0"/>
          </a:p>
        </p:txBody>
      </p:sp>
      <p:sp>
        <p:nvSpPr>
          <p:cNvPr id="3" name="Content Placeholder 2">
            <a:extLst>
              <a:ext uri="{FF2B5EF4-FFF2-40B4-BE49-F238E27FC236}">
                <a16:creationId xmlns:a16="http://schemas.microsoft.com/office/drawing/2014/main" id="{9A11FDC4-FFE9-49FF-8721-68C02247213C}"/>
              </a:ext>
            </a:extLst>
          </p:cNvPr>
          <p:cNvSpPr>
            <a:spLocks noGrp="1"/>
          </p:cNvSpPr>
          <p:nvPr>
            <p:ph idx="1"/>
          </p:nvPr>
        </p:nvSpPr>
        <p:spPr>
          <a:xfrm>
            <a:off x="457200" y="1600200"/>
            <a:ext cx="8229600" cy="5029200"/>
          </a:xfrm>
        </p:spPr>
        <p:txBody>
          <a:bodyPr/>
          <a:lstStyle/>
          <a:p>
            <a:pPr>
              <a:spcBef>
                <a:spcPts val="1200"/>
              </a:spcBef>
            </a:pPr>
            <a:r>
              <a:rPr lang="en-IN" sz="3000" dirty="0"/>
              <a:t>May 2018: companies that collect, use, process, and share data about EU citizens must comply with the GDPR</a:t>
            </a:r>
          </a:p>
          <a:p>
            <a:pPr>
              <a:spcBef>
                <a:spcPts val="1200"/>
              </a:spcBef>
            </a:pPr>
            <a:r>
              <a:rPr lang="en-IN" sz="3000" dirty="0"/>
              <a:t>“Personal data” includes IP addresses, device IDs, location data, and cookies</a:t>
            </a:r>
          </a:p>
          <a:p>
            <a:pPr>
              <a:spcBef>
                <a:spcPts val="1200"/>
              </a:spcBef>
            </a:pPr>
            <a:r>
              <a:rPr lang="en-IN" sz="3000" dirty="0"/>
              <a:t>Consent must be “freely given, specific, informed, and unambiguous,” and required for each data-processing activity</a:t>
            </a:r>
          </a:p>
        </p:txBody>
      </p:sp>
    </p:spTree>
    <p:extLst>
      <p:ext uri="{BB962C8B-B14F-4D97-AF65-F5344CB8AC3E}">
        <p14:creationId xmlns:p14="http://schemas.microsoft.com/office/powerpoint/2010/main" val="20119182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6280-AE23-45C5-BF45-BBA7ADD655C0}"/>
              </a:ext>
            </a:extLst>
          </p:cNvPr>
          <p:cNvSpPr>
            <a:spLocks noGrp="1"/>
          </p:cNvSpPr>
          <p:nvPr>
            <p:ph type="title"/>
          </p:nvPr>
        </p:nvSpPr>
        <p:spPr/>
        <p:txBody>
          <a:bodyPr/>
          <a:lstStyle/>
          <a:p>
            <a:r>
              <a:rPr lang="en-US" dirty="0"/>
              <a:t>Data Breaches</a:t>
            </a:r>
            <a:endParaRPr lang="en-IN" dirty="0"/>
          </a:p>
        </p:txBody>
      </p:sp>
      <p:sp>
        <p:nvSpPr>
          <p:cNvPr id="3" name="Content Placeholder 2">
            <a:extLst>
              <a:ext uri="{FF2B5EF4-FFF2-40B4-BE49-F238E27FC236}">
                <a16:creationId xmlns:a16="http://schemas.microsoft.com/office/drawing/2014/main" id="{BCF92114-DCC4-45F3-A7AB-EFD5E43AEC28}"/>
              </a:ext>
            </a:extLst>
          </p:cNvPr>
          <p:cNvSpPr>
            <a:spLocks noGrp="1"/>
          </p:cNvSpPr>
          <p:nvPr>
            <p:ph idx="1"/>
          </p:nvPr>
        </p:nvSpPr>
        <p:spPr>
          <a:xfrm>
            <a:off x="457200" y="1600200"/>
            <a:ext cx="8229600" cy="4997152"/>
          </a:xfrm>
        </p:spPr>
        <p:txBody>
          <a:bodyPr/>
          <a:lstStyle/>
          <a:p>
            <a:pPr>
              <a:spcBef>
                <a:spcPts val="1200"/>
              </a:spcBef>
            </a:pPr>
            <a:r>
              <a:rPr lang="en-IN" sz="2400" dirty="0"/>
              <a:t>May 2007: Facebook opens its platform—</a:t>
            </a:r>
            <a:r>
              <a:rPr lang="en-IN" sz="2400" i="1" dirty="0"/>
              <a:t>“We want to make Facebook into something of an operating system,”</a:t>
            </a:r>
            <a:r>
              <a:rPr lang="en-IN" sz="2400" dirty="0"/>
              <a:t> M. Zuckerberg, Facebook CEO</a:t>
            </a:r>
          </a:p>
          <a:p>
            <a:pPr>
              <a:spcBef>
                <a:spcPts val="1200"/>
              </a:spcBef>
            </a:pPr>
            <a:r>
              <a:rPr lang="en-IN" sz="2400" dirty="0"/>
              <a:t>April 2015: Facebook shuts down the “friends’ data” API (now a friend needs to authorize the app)</a:t>
            </a:r>
          </a:p>
          <a:p>
            <a:pPr>
              <a:spcBef>
                <a:spcPts val="1200"/>
              </a:spcBef>
            </a:pPr>
            <a:r>
              <a:rPr lang="en-IN" sz="2400" dirty="0"/>
              <a:t>March 2018: </a:t>
            </a:r>
            <a:r>
              <a:rPr lang="en-IN" sz="2400" b="1" dirty="0"/>
              <a:t>Cambridge Analytica </a:t>
            </a:r>
            <a:r>
              <a:rPr lang="en-IN" sz="2400" dirty="0"/>
              <a:t>accessed personal data of 87 million users (acquired via app "</a:t>
            </a:r>
            <a:r>
              <a:rPr lang="en-IN" sz="2400" dirty="0" err="1"/>
              <a:t>thisisyourdigitallife</a:t>
            </a:r>
            <a:r>
              <a:rPr lang="en-IN" sz="2400" dirty="0"/>
              <a:t>,” used by 270,000 users in 2014-15)</a:t>
            </a:r>
          </a:p>
          <a:p>
            <a:pPr>
              <a:spcBef>
                <a:spcPts val="1200"/>
              </a:spcBef>
            </a:pPr>
            <a:r>
              <a:rPr lang="en-IN" sz="2400" dirty="0"/>
              <a:t>March 2018: Facebook tightens user data an app can access (no news browsing, games activity, political views, …, only name, photo, and email)</a:t>
            </a:r>
          </a:p>
        </p:txBody>
      </p:sp>
    </p:spTree>
    <p:extLst>
      <p:ext uri="{BB962C8B-B14F-4D97-AF65-F5344CB8AC3E}">
        <p14:creationId xmlns:p14="http://schemas.microsoft.com/office/powerpoint/2010/main" val="31941112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408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4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940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869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Why Not Charge Bid Price?</a:t>
            </a:r>
          </a:p>
        </p:txBody>
      </p:sp>
      <p:sp>
        <p:nvSpPr>
          <p:cNvPr id="13" name="TextBox 12">
            <a:extLst>
              <a:ext uri="{FF2B5EF4-FFF2-40B4-BE49-F238E27FC236}">
                <a16:creationId xmlns:a16="http://schemas.microsoft.com/office/drawing/2014/main" id="{4B0BA001-0D22-9849-89AD-9E42A2DA55E0}"/>
              </a:ext>
            </a:extLst>
          </p:cNvPr>
          <p:cNvSpPr txBox="1"/>
          <p:nvPr/>
        </p:nvSpPr>
        <p:spPr>
          <a:xfrm>
            <a:off x="457200" y="1600199"/>
            <a:ext cx="5029200" cy="692130"/>
          </a:xfrm>
          <a:prstGeom prst="rect">
            <a:avLst/>
          </a:prstGeom>
          <a:noFill/>
        </p:spPr>
        <p:txBody>
          <a:bodyPr wrap="square" rtlCol="0">
            <a:noAutofit/>
          </a:bodyPr>
          <a:lstStyle/>
          <a:p>
            <a:pPr marL="457200" indent="-457200">
              <a:spcBef>
                <a:spcPts val="600"/>
              </a:spcBef>
              <a:buFont typeface="+mj-lt"/>
              <a:buAutoNum type="arabicPeriod"/>
            </a:pPr>
            <a:r>
              <a:rPr lang="en-US" sz="2200" dirty="0"/>
              <a:t>Bidding wars on Overture, summer 2002 (had acquired Goto)</a:t>
            </a:r>
          </a:p>
        </p:txBody>
      </p:sp>
      <p:sp>
        <p:nvSpPr>
          <p:cNvPr id="14" name="TextBox 13">
            <a:extLst>
              <a:ext uri="{FF2B5EF4-FFF2-40B4-BE49-F238E27FC236}">
                <a16:creationId xmlns:a16="http://schemas.microsoft.com/office/drawing/2014/main" id="{4B0BA001-0D22-9849-89AD-9E42A2DA55E0}"/>
              </a:ext>
            </a:extLst>
          </p:cNvPr>
          <p:cNvSpPr txBox="1"/>
          <p:nvPr/>
        </p:nvSpPr>
        <p:spPr>
          <a:xfrm>
            <a:off x="5867400" y="1634429"/>
            <a:ext cx="2819400" cy="1337371"/>
          </a:xfrm>
          <a:prstGeom prst="rect">
            <a:avLst/>
          </a:prstGeom>
          <a:noFill/>
        </p:spPr>
        <p:txBody>
          <a:bodyPr wrap="none" rtlCol="0">
            <a:noAutofit/>
          </a:bodyPr>
          <a:lstStyle/>
          <a:p>
            <a:pPr marL="457200" indent="-457200">
              <a:spcBef>
                <a:spcPts val="600"/>
              </a:spcBef>
              <a:buFont typeface="+mj-lt"/>
              <a:buAutoNum type="arabicPeriod" startAt="2"/>
            </a:pPr>
            <a:r>
              <a:rPr lang="en-US" sz="2200" dirty="0"/>
              <a:t>Revenue loss</a:t>
            </a:r>
            <a:br>
              <a:rPr lang="en-US" sz="2200" dirty="0"/>
            </a:br>
            <a:r>
              <a:rPr lang="en-US" sz="2200" dirty="0"/>
              <a:t>Efficiency loss </a:t>
            </a:r>
            <a:br>
              <a:rPr lang="en-US" sz="2200" dirty="0"/>
            </a:br>
            <a:r>
              <a:rPr lang="en-US" sz="2200" dirty="0"/>
              <a:t>Cost to advertisers</a:t>
            </a:r>
            <a:br>
              <a:rPr lang="en-US" sz="2200" dirty="0"/>
            </a:br>
            <a:r>
              <a:rPr lang="en-US" sz="2200" dirty="0"/>
              <a:t>Cost to platform</a:t>
            </a:r>
          </a:p>
        </p:txBody>
      </p:sp>
      <p:sp>
        <p:nvSpPr>
          <p:cNvPr id="30" name="TextBox 29">
            <a:extLst>
              <a:ext uri="{FF2B5EF4-FFF2-40B4-BE49-F238E27FC236}">
                <a16:creationId xmlns:a16="http://schemas.microsoft.com/office/drawing/2014/main" id="{4600F06A-FCD0-EF4F-9C69-6459CF74839F}"/>
              </a:ext>
            </a:extLst>
          </p:cNvPr>
          <p:cNvSpPr txBox="1"/>
          <p:nvPr/>
        </p:nvSpPr>
        <p:spPr>
          <a:xfrm>
            <a:off x="764771" y="-166255"/>
            <a:ext cx="0" cy="0"/>
          </a:xfrm>
          <a:prstGeom prst="rect">
            <a:avLst/>
          </a:prstGeom>
          <a:noFill/>
        </p:spPr>
        <p:txBody>
          <a:bodyPr wrap="none" rtlCol="0">
            <a:noAutofit/>
          </a:bodyPr>
          <a:lstStyle/>
          <a:p>
            <a:pPr>
              <a:spcBef>
                <a:spcPts val="600"/>
              </a:spcBef>
            </a:pPr>
            <a:endParaRPr lang="en-US" sz="1200" dirty="0"/>
          </a:p>
        </p:txBody>
      </p:sp>
      <p:pic>
        <p:nvPicPr>
          <p:cNvPr id="21" name="Picture 20" descr="GoTo.com logo" title="GoTo.com logo">
            <a:extLst>
              <a:ext uri="{FF2B5EF4-FFF2-40B4-BE49-F238E27FC236}">
                <a16:creationId xmlns:a16="http://schemas.microsoft.com/office/drawing/2014/main" id="{82FBF9B1-1493-492F-8DBF-9E957E4E77E3}"/>
              </a:ext>
            </a:extLst>
          </p:cNvPr>
          <p:cNvPicPr>
            <a:picLocks noChangeAspect="1"/>
          </p:cNvPicPr>
          <p:nvPr/>
        </p:nvPicPr>
        <p:blipFill>
          <a:blip r:embed="rId3" cstate="print"/>
          <a:stretch>
            <a:fillRect/>
          </a:stretch>
        </p:blipFill>
        <p:spPr>
          <a:xfrm>
            <a:off x="733584" y="2513716"/>
            <a:ext cx="468100" cy="368990"/>
          </a:xfrm>
          <a:prstGeom prst="rect">
            <a:avLst/>
          </a:prstGeom>
        </p:spPr>
      </p:pic>
      <p:pic>
        <p:nvPicPr>
          <p:cNvPr id="22" name="Picture 21" descr="Overture logo" title="Overture logo">
            <a:extLst>
              <a:ext uri="{FF2B5EF4-FFF2-40B4-BE49-F238E27FC236}">
                <a16:creationId xmlns:a16="http://schemas.microsoft.com/office/drawing/2014/main" id="{8D649834-8485-43B4-A233-DF2FD26A2AD1}"/>
              </a:ext>
            </a:extLst>
          </p:cNvPr>
          <p:cNvPicPr>
            <a:picLocks noChangeAspect="1"/>
          </p:cNvPicPr>
          <p:nvPr/>
        </p:nvPicPr>
        <p:blipFill>
          <a:blip r:embed="rId4" cstate="print"/>
          <a:stretch>
            <a:fillRect/>
          </a:stretch>
        </p:blipFill>
        <p:spPr>
          <a:xfrm>
            <a:off x="493310" y="2925307"/>
            <a:ext cx="709666" cy="330028"/>
          </a:xfrm>
          <a:prstGeom prst="rect">
            <a:avLst/>
          </a:prstGeom>
        </p:spPr>
      </p:pic>
      <p:grpSp>
        <p:nvGrpSpPr>
          <p:cNvPr id="16" name="Group 15" descr="A line graph shows an oscillating price associated with bidding wars over time. A disruption occurs on July 22, 2002, which marks the time of Overture acquiring GoTo." title="Bidding wars on Overture, summer 2002 (had acquired Goto)"/>
          <p:cNvGrpSpPr/>
          <p:nvPr/>
        </p:nvGrpSpPr>
        <p:grpSpPr>
          <a:xfrm>
            <a:off x="1235179" y="2341382"/>
            <a:ext cx="4224234" cy="2809685"/>
            <a:chOff x="1235179" y="2341382"/>
            <a:chExt cx="4224234" cy="2809685"/>
          </a:xfrm>
        </p:grpSpPr>
        <p:grpSp>
          <p:nvGrpSpPr>
            <p:cNvPr id="17" name="Group 16"/>
            <p:cNvGrpSpPr/>
            <p:nvPr/>
          </p:nvGrpSpPr>
          <p:grpSpPr>
            <a:xfrm>
              <a:off x="1538288" y="2447925"/>
              <a:ext cx="3914775" cy="2447925"/>
              <a:chOff x="1538288" y="2447925"/>
              <a:chExt cx="3914775" cy="2447925"/>
            </a:xfrm>
          </p:grpSpPr>
          <p:sp>
            <p:nvSpPr>
              <p:cNvPr id="43" name="Rectangle 42"/>
              <p:cNvSpPr/>
              <p:nvPr/>
            </p:nvSpPr>
            <p:spPr>
              <a:xfrm>
                <a:off x="1581150" y="2447925"/>
                <a:ext cx="3871913" cy="2447925"/>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44" name="Group 43"/>
              <p:cNvGrpSpPr/>
              <p:nvPr/>
            </p:nvGrpSpPr>
            <p:grpSpPr>
              <a:xfrm>
                <a:off x="1538288" y="2447925"/>
                <a:ext cx="45719" cy="2447925"/>
                <a:chOff x="1538288" y="2447925"/>
                <a:chExt cx="809625" cy="2447925"/>
              </a:xfrm>
            </p:grpSpPr>
            <p:cxnSp>
              <p:nvCxnSpPr>
                <p:cNvPr id="45" name="Straight Connector 44"/>
                <p:cNvCxnSpPr/>
                <p:nvPr/>
              </p:nvCxnSpPr>
              <p:spPr>
                <a:xfrm>
                  <a:off x="1538288" y="2447925"/>
                  <a:ext cx="809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538288" y="2828925"/>
                  <a:ext cx="809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538288" y="3255335"/>
                  <a:ext cx="809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538288" y="3671887"/>
                  <a:ext cx="809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538288" y="4105275"/>
                  <a:ext cx="809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38288" y="4443413"/>
                  <a:ext cx="809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538288" y="4895850"/>
                  <a:ext cx="8096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18" name="TextBox 17"/>
            <p:cNvSpPr txBox="1"/>
            <p:nvPr/>
          </p:nvSpPr>
          <p:spPr>
            <a:xfrm>
              <a:off x="1235180" y="2341382"/>
              <a:ext cx="357790" cy="215444"/>
            </a:xfrm>
            <a:prstGeom prst="rect">
              <a:avLst/>
            </a:prstGeom>
            <a:noFill/>
          </p:spPr>
          <p:txBody>
            <a:bodyPr wrap="none" rtlCol="0">
              <a:noAutofit/>
            </a:bodyPr>
            <a:lstStyle/>
            <a:p>
              <a:pPr algn="r"/>
              <a:r>
                <a:rPr lang="en-US" sz="800" dirty="0"/>
                <a:t>$12</a:t>
              </a:r>
            </a:p>
          </p:txBody>
        </p:sp>
        <p:sp>
          <p:nvSpPr>
            <p:cNvPr id="23" name="TextBox 22"/>
            <p:cNvSpPr txBox="1"/>
            <p:nvPr/>
          </p:nvSpPr>
          <p:spPr>
            <a:xfrm>
              <a:off x="1235179" y="2723514"/>
              <a:ext cx="357791" cy="215444"/>
            </a:xfrm>
            <a:prstGeom prst="rect">
              <a:avLst/>
            </a:prstGeom>
            <a:noFill/>
          </p:spPr>
          <p:txBody>
            <a:bodyPr wrap="none" rtlCol="0">
              <a:noAutofit/>
            </a:bodyPr>
            <a:lstStyle/>
            <a:p>
              <a:pPr algn="r"/>
              <a:r>
                <a:rPr lang="en-US" sz="800" dirty="0"/>
                <a:t>$10</a:t>
              </a:r>
            </a:p>
          </p:txBody>
        </p:sp>
        <p:sp>
          <p:nvSpPr>
            <p:cNvPr id="25" name="TextBox 24"/>
            <p:cNvSpPr txBox="1"/>
            <p:nvPr/>
          </p:nvSpPr>
          <p:spPr>
            <a:xfrm>
              <a:off x="1292887" y="3146594"/>
              <a:ext cx="300083" cy="215444"/>
            </a:xfrm>
            <a:prstGeom prst="rect">
              <a:avLst/>
            </a:prstGeom>
            <a:noFill/>
          </p:spPr>
          <p:txBody>
            <a:bodyPr wrap="none" rtlCol="0">
              <a:noAutofit/>
            </a:bodyPr>
            <a:lstStyle/>
            <a:p>
              <a:pPr algn="r"/>
              <a:r>
                <a:rPr lang="en-US" sz="800" dirty="0"/>
                <a:t>$8</a:t>
              </a:r>
            </a:p>
          </p:txBody>
        </p:sp>
        <p:sp>
          <p:nvSpPr>
            <p:cNvPr id="28" name="TextBox 27"/>
            <p:cNvSpPr txBox="1"/>
            <p:nvPr/>
          </p:nvSpPr>
          <p:spPr>
            <a:xfrm>
              <a:off x="1292887" y="4787985"/>
              <a:ext cx="300083" cy="215444"/>
            </a:xfrm>
            <a:prstGeom prst="rect">
              <a:avLst/>
            </a:prstGeom>
            <a:noFill/>
          </p:spPr>
          <p:txBody>
            <a:bodyPr wrap="none" rtlCol="0">
              <a:noAutofit/>
            </a:bodyPr>
            <a:lstStyle/>
            <a:p>
              <a:pPr algn="r"/>
              <a:r>
                <a:rPr lang="en-US" sz="800" dirty="0"/>
                <a:t>$0</a:t>
              </a:r>
            </a:p>
          </p:txBody>
        </p:sp>
        <p:sp>
          <p:nvSpPr>
            <p:cNvPr id="31" name="TextBox 30"/>
            <p:cNvSpPr txBox="1"/>
            <p:nvPr/>
          </p:nvSpPr>
          <p:spPr>
            <a:xfrm>
              <a:off x="1393016" y="4935623"/>
              <a:ext cx="386644" cy="215444"/>
            </a:xfrm>
            <a:prstGeom prst="rect">
              <a:avLst/>
            </a:prstGeom>
            <a:noFill/>
          </p:spPr>
          <p:txBody>
            <a:bodyPr wrap="none" rtlCol="0" anchor="ctr">
              <a:noAutofit/>
            </a:bodyPr>
            <a:lstStyle/>
            <a:p>
              <a:pPr algn="ctr"/>
              <a:r>
                <a:rPr lang="en-US" sz="800" dirty="0"/>
                <a:t>7/18</a:t>
              </a:r>
            </a:p>
          </p:txBody>
        </p:sp>
        <p:sp>
          <p:nvSpPr>
            <p:cNvPr id="32" name="TextBox 31"/>
            <p:cNvSpPr txBox="1"/>
            <p:nvPr/>
          </p:nvSpPr>
          <p:spPr>
            <a:xfrm>
              <a:off x="1981230" y="4935623"/>
              <a:ext cx="386645" cy="215444"/>
            </a:xfrm>
            <a:prstGeom prst="rect">
              <a:avLst/>
            </a:prstGeom>
            <a:noFill/>
          </p:spPr>
          <p:txBody>
            <a:bodyPr wrap="none" rtlCol="0" anchor="ctr">
              <a:noAutofit/>
            </a:bodyPr>
            <a:lstStyle/>
            <a:p>
              <a:pPr algn="ctr"/>
              <a:r>
                <a:rPr lang="en-US" sz="800" dirty="0"/>
                <a:t>7/19</a:t>
              </a:r>
            </a:p>
          </p:txBody>
        </p:sp>
        <p:sp>
          <p:nvSpPr>
            <p:cNvPr id="33" name="TextBox 32"/>
            <p:cNvSpPr txBox="1"/>
            <p:nvPr/>
          </p:nvSpPr>
          <p:spPr>
            <a:xfrm>
              <a:off x="2579861" y="4935623"/>
              <a:ext cx="386645" cy="215444"/>
            </a:xfrm>
            <a:prstGeom prst="rect">
              <a:avLst/>
            </a:prstGeom>
            <a:noFill/>
          </p:spPr>
          <p:txBody>
            <a:bodyPr wrap="none" rtlCol="0" anchor="ctr">
              <a:noAutofit/>
            </a:bodyPr>
            <a:lstStyle/>
            <a:p>
              <a:pPr algn="ctr"/>
              <a:r>
                <a:rPr lang="en-US" sz="800" dirty="0"/>
                <a:t>7/20</a:t>
              </a:r>
            </a:p>
          </p:txBody>
        </p:sp>
        <p:sp>
          <p:nvSpPr>
            <p:cNvPr id="34" name="TextBox 33"/>
            <p:cNvSpPr txBox="1"/>
            <p:nvPr/>
          </p:nvSpPr>
          <p:spPr>
            <a:xfrm>
              <a:off x="3812206" y="4935623"/>
              <a:ext cx="386645" cy="215444"/>
            </a:xfrm>
            <a:prstGeom prst="rect">
              <a:avLst/>
            </a:prstGeom>
            <a:noFill/>
          </p:spPr>
          <p:txBody>
            <a:bodyPr wrap="none" rtlCol="0" anchor="ctr">
              <a:noAutofit/>
            </a:bodyPr>
            <a:lstStyle/>
            <a:p>
              <a:pPr algn="ctr"/>
              <a:r>
                <a:rPr lang="en-US" sz="800" dirty="0"/>
                <a:t>7/22</a:t>
              </a:r>
            </a:p>
          </p:txBody>
        </p:sp>
        <p:sp>
          <p:nvSpPr>
            <p:cNvPr id="36" name="TextBox 35"/>
            <p:cNvSpPr txBox="1"/>
            <p:nvPr/>
          </p:nvSpPr>
          <p:spPr>
            <a:xfrm>
              <a:off x="4315090" y="4935623"/>
              <a:ext cx="386645" cy="215444"/>
            </a:xfrm>
            <a:prstGeom prst="rect">
              <a:avLst/>
            </a:prstGeom>
            <a:noFill/>
          </p:spPr>
          <p:txBody>
            <a:bodyPr wrap="none" rtlCol="0" anchor="ctr">
              <a:noAutofit/>
            </a:bodyPr>
            <a:lstStyle/>
            <a:p>
              <a:pPr algn="ctr"/>
              <a:r>
                <a:rPr lang="en-US" sz="800" dirty="0"/>
                <a:t>7/23</a:t>
              </a:r>
            </a:p>
          </p:txBody>
        </p:sp>
        <p:sp>
          <p:nvSpPr>
            <p:cNvPr id="37" name="TextBox 36"/>
            <p:cNvSpPr txBox="1"/>
            <p:nvPr/>
          </p:nvSpPr>
          <p:spPr>
            <a:xfrm>
              <a:off x="4726781" y="4935623"/>
              <a:ext cx="386645" cy="215444"/>
            </a:xfrm>
            <a:prstGeom prst="rect">
              <a:avLst/>
            </a:prstGeom>
            <a:noFill/>
          </p:spPr>
          <p:txBody>
            <a:bodyPr wrap="none" rtlCol="0" anchor="ctr">
              <a:noAutofit/>
            </a:bodyPr>
            <a:lstStyle/>
            <a:p>
              <a:pPr algn="ctr"/>
              <a:r>
                <a:rPr lang="en-US" sz="800" dirty="0"/>
                <a:t>7/24</a:t>
              </a:r>
            </a:p>
          </p:txBody>
        </p:sp>
        <p:sp>
          <p:nvSpPr>
            <p:cNvPr id="38" name="TextBox 37"/>
            <p:cNvSpPr txBox="1"/>
            <p:nvPr/>
          </p:nvSpPr>
          <p:spPr>
            <a:xfrm>
              <a:off x="3190346" y="4935623"/>
              <a:ext cx="386645" cy="215444"/>
            </a:xfrm>
            <a:prstGeom prst="rect">
              <a:avLst/>
            </a:prstGeom>
            <a:noFill/>
          </p:spPr>
          <p:txBody>
            <a:bodyPr wrap="none" rtlCol="0" anchor="ctr">
              <a:noAutofit/>
            </a:bodyPr>
            <a:lstStyle/>
            <a:p>
              <a:pPr algn="ctr"/>
              <a:r>
                <a:rPr lang="en-US" sz="800" dirty="0"/>
                <a:t>7/21</a:t>
              </a:r>
            </a:p>
          </p:txBody>
        </p:sp>
        <p:sp>
          <p:nvSpPr>
            <p:cNvPr id="39" name="TextBox 38"/>
            <p:cNvSpPr txBox="1"/>
            <p:nvPr/>
          </p:nvSpPr>
          <p:spPr>
            <a:xfrm>
              <a:off x="1292887" y="3560514"/>
              <a:ext cx="300083" cy="215444"/>
            </a:xfrm>
            <a:prstGeom prst="rect">
              <a:avLst/>
            </a:prstGeom>
            <a:noFill/>
          </p:spPr>
          <p:txBody>
            <a:bodyPr wrap="none" rtlCol="0">
              <a:noAutofit/>
            </a:bodyPr>
            <a:lstStyle/>
            <a:p>
              <a:pPr algn="r"/>
              <a:r>
                <a:rPr lang="en-US" sz="800" dirty="0"/>
                <a:t>$6</a:t>
              </a:r>
            </a:p>
          </p:txBody>
        </p:sp>
        <p:sp>
          <p:nvSpPr>
            <p:cNvPr id="40" name="TextBox 39"/>
            <p:cNvSpPr txBox="1"/>
            <p:nvPr/>
          </p:nvSpPr>
          <p:spPr>
            <a:xfrm>
              <a:off x="1292887" y="3969958"/>
              <a:ext cx="300083" cy="215444"/>
            </a:xfrm>
            <a:prstGeom prst="rect">
              <a:avLst/>
            </a:prstGeom>
            <a:noFill/>
          </p:spPr>
          <p:txBody>
            <a:bodyPr wrap="none" rtlCol="0">
              <a:noAutofit/>
            </a:bodyPr>
            <a:lstStyle/>
            <a:p>
              <a:pPr algn="r"/>
              <a:r>
                <a:rPr lang="en-US" sz="800" dirty="0"/>
                <a:t>$4</a:t>
              </a:r>
            </a:p>
          </p:txBody>
        </p:sp>
        <p:sp>
          <p:nvSpPr>
            <p:cNvPr id="41" name="TextBox 40"/>
            <p:cNvSpPr txBox="1"/>
            <p:nvPr/>
          </p:nvSpPr>
          <p:spPr>
            <a:xfrm>
              <a:off x="1292887" y="4373780"/>
              <a:ext cx="300083" cy="215444"/>
            </a:xfrm>
            <a:prstGeom prst="rect">
              <a:avLst/>
            </a:prstGeom>
            <a:noFill/>
          </p:spPr>
          <p:txBody>
            <a:bodyPr wrap="none" rtlCol="0">
              <a:noAutofit/>
            </a:bodyPr>
            <a:lstStyle/>
            <a:p>
              <a:pPr algn="r"/>
              <a:r>
                <a:rPr lang="en-US" sz="800" dirty="0"/>
                <a:t>$2</a:t>
              </a:r>
            </a:p>
          </p:txBody>
        </p:sp>
        <p:sp>
          <p:nvSpPr>
            <p:cNvPr id="42" name="Freeform 5"/>
            <p:cNvSpPr>
              <a:spLocks/>
            </p:cNvSpPr>
            <p:nvPr/>
          </p:nvSpPr>
          <p:spPr bwMode="auto">
            <a:xfrm>
              <a:off x="1581150" y="2840039"/>
              <a:ext cx="3878263" cy="1221422"/>
            </a:xfrm>
            <a:custGeom>
              <a:avLst/>
              <a:gdLst>
                <a:gd name="T0" fmla="*/ 60 w 1628"/>
                <a:gd name="T1" fmla="*/ 44 h 492"/>
                <a:gd name="T2" fmla="*/ 76 w 1628"/>
                <a:gd name="T3" fmla="*/ 11 h 492"/>
                <a:gd name="T4" fmla="*/ 148 w 1628"/>
                <a:gd name="T5" fmla="*/ 13 h 492"/>
                <a:gd name="T6" fmla="*/ 216 w 1628"/>
                <a:gd name="T7" fmla="*/ 88 h 492"/>
                <a:gd name="T8" fmla="*/ 236 w 1628"/>
                <a:gd name="T9" fmla="*/ 5 h 492"/>
                <a:gd name="T10" fmla="*/ 300 w 1628"/>
                <a:gd name="T11" fmla="*/ 14 h 492"/>
                <a:gd name="T12" fmla="*/ 348 w 1628"/>
                <a:gd name="T13" fmla="*/ 148 h 492"/>
                <a:gd name="T14" fmla="*/ 380 w 1628"/>
                <a:gd name="T15" fmla="*/ 336 h 492"/>
                <a:gd name="T16" fmla="*/ 416 w 1628"/>
                <a:gd name="T17" fmla="*/ 216 h 492"/>
                <a:gd name="T18" fmla="*/ 464 w 1628"/>
                <a:gd name="T19" fmla="*/ 320 h 492"/>
                <a:gd name="T20" fmla="*/ 532 w 1628"/>
                <a:gd name="T21" fmla="*/ 332 h 492"/>
                <a:gd name="T22" fmla="*/ 604 w 1628"/>
                <a:gd name="T23" fmla="*/ 316 h 492"/>
                <a:gd name="T24" fmla="*/ 672 w 1628"/>
                <a:gd name="T25" fmla="*/ 8 h 492"/>
                <a:gd name="T26" fmla="*/ 680 w 1628"/>
                <a:gd name="T27" fmla="*/ 328 h 492"/>
                <a:gd name="T28" fmla="*/ 749 w 1628"/>
                <a:gd name="T29" fmla="*/ 16 h 492"/>
                <a:gd name="T30" fmla="*/ 809 w 1628"/>
                <a:gd name="T31" fmla="*/ 19 h 492"/>
                <a:gd name="T32" fmla="*/ 847 w 1628"/>
                <a:gd name="T33" fmla="*/ 148 h 492"/>
                <a:gd name="T34" fmla="*/ 892 w 1628"/>
                <a:gd name="T35" fmla="*/ 16 h 492"/>
                <a:gd name="T36" fmla="*/ 944 w 1628"/>
                <a:gd name="T37" fmla="*/ 17 h 492"/>
                <a:gd name="T38" fmla="*/ 1000 w 1628"/>
                <a:gd name="T39" fmla="*/ 18 h 492"/>
                <a:gd name="T40" fmla="*/ 1048 w 1628"/>
                <a:gd name="T41" fmla="*/ 18 h 492"/>
                <a:gd name="T42" fmla="*/ 1102 w 1628"/>
                <a:gd name="T43" fmla="*/ 42 h 492"/>
                <a:gd name="T44" fmla="*/ 1108 w 1628"/>
                <a:gd name="T45" fmla="*/ 492 h 492"/>
                <a:gd name="T46" fmla="*/ 1121 w 1628"/>
                <a:gd name="T47" fmla="*/ 47 h 492"/>
                <a:gd name="T48" fmla="*/ 1136 w 1628"/>
                <a:gd name="T49" fmla="*/ 36 h 492"/>
                <a:gd name="T50" fmla="*/ 1147 w 1628"/>
                <a:gd name="T51" fmla="*/ 28 h 492"/>
                <a:gd name="T52" fmla="*/ 1156 w 1628"/>
                <a:gd name="T53" fmla="*/ 36 h 492"/>
                <a:gd name="T54" fmla="*/ 1167 w 1628"/>
                <a:gd name="T55" fmla="*/ 28 h 492"/>
                <a:gd name="T56" fmla="*/ 1176 w 1628"/>
                <a:gd name="T57" fmla="*/ 35 h 492"/>
                <a:gd name="T58" fmla="*/ 1188 w 1628"/>
                <a:gd name="T59" fmla="*/ 9 h 492"/>
                <a:gd name="T60" fmla="*/ 1225 w 1628"/>
                <a:gd name="T61" fmla="*/ 207 h 492"/>
                <a:gd name="T62" fmla="*/ 1274 w 1628"/>
                <a:gd name="T63" fmla="*/ 129 h 492"/>
                <a:gd name="T64" fmla="*/ 1315 w 1628"/>
                <a:gd name="T65" fmla="*/ 84 h 492"/>
                <a:gd name="T66" fmla="*/ 1337 w 1628"/>
                <a:gd name="T67" fmla="*/ 11 h 492"/>
                <a:gd name="T68" fmla="*/ 1348 w 1628"/>
                <a:gd name="T69" fmla="*/ 268 h 492"/>
                <a:gd name="T70" fmla="*/ 1372 w 1628"/>
                <a:gd name="T71" fmla="*/ 200 h 492"/>
                <a:gd name="T72" fmla="*/ 1400 w 1628"/>
                <a:gd name="T73" fmla="*/ 92 h 492"/>
                <a:gd name="T74" fmla="*/ 1420 w 1628"/>
                <a:gd name="T75" fmla="*/ 320 h 492"/>
                <a:gd name="T76" fmla="*/ 1488 w 1628"/>
                <a:gd name="T77" fmla="*/ 3 h 492"/>
                <a:gd name="T78" fmla="*/ 1524 w 1628"/>
                <a:gd name="T79" fmla="*/ 196 h 492"/>
                <a:gd name="T80" fmla="*/ 1551 w 1628"/>
                <a:gd name="T81" fmla="*/ 170 h 492"/>
                <a:gd name="T82" fmla="*/ 1577 w 1628"/>
                <a:gd name="T83" fmla="*/ 13 h 492"/>
                <a:gd name="T84" fmla="*/ 1624 w 1628"/>
                <a:gd name="T85" fmla="*/ 5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8" h="492">
                  <a:moveTo>
                    <a:pt x="0" y="0"/>
                  </a:moveTo>
                  <a:cubicBezTo>
                    <a:pt x="5" y="326"/>
                    <a:pt x="5" y="326"/>
                    <a:pt x="5" y="326"/>
                  </a:cubicBezTo>
                  <a:cubicBezTo>
                    <a:pt x="60" y="44"/>
                    <a:pt x="60" y="44"/>
                    <a:pt x="60" y="44"/>
                  </a:cubicBezTo>
                  <a:cubicBezTo>
                    <a:pt x="68" y="32"/>
                    <a:pt x="68" y="32"/>
                    <a:pt x="68" y="32"/>
                  </a:cubicBezTo>
                  <a:cubicBezTo>
                    <a:pt x="73" y="11"/>
                    <a:pt x="73" y="11"/>
                    <a:pt x="73" y="11"/>
                  </a:cubicBezTo>
                  <a:cubicBezTo>
                    <a:pt x="74" y="9"/>
                    <a:pt x="76" y="9"/>
                    <a:pt x="76" y="11"/>
                  </a:cubicBezTo>
                  <a:cubicBezTo>
                    <a:pt x="80" y="328"/>
                    <a:pt x="80" y="328"/>
                    <a:pt x="80" y="328"/>
                  </a:cubicBezTo>
                  <a:cubicBezTo>
                    <a:pt x="145" y="13"/>
                    <a:pt x="145" y="13"/>
                    <a:pt x="145" y="13"/>
                  </a:cubicBezTo>
                  <a:cubicBezTo>
                    <a:pt x="146" y="11"/>
                    <a:pt x="148" y="12"/>
                    <a:pt x="148" y="13"/>
                  </a:cubicBezTo>
                  <a:cubicBezTo>
                    <a:pt x="152" y="328"/>
                    <a:pt x="152" y="328"/>
                    <a:pt x="152" y="328"/>
                  </a:cubicBezTo>
                  <a:cubicBezTo>
                    <a:pt x="200" y="92"/>
                    <a:pt x="200" y="92"/>
                    <a:pt x="200" y="92"/>
                  </a:cubicBezTo>
                  <a:cubicBezTo>
                    <a:pt x="216" y="88"/>
                    <a:pt x="216" y="88"/>
                    <a:pt x="216" y="88"/>
                  </a:cubicBezTo>
                  <a:cubicBezTo>
                    <a:pt x="228" y="12"/>
                    <a:pt x="228" y="12"/>
                    <a:pt x="228" y="12"/>
                  </a:cubicBezTo>
                  <a:cubicBezTo>
                    <a:pt x="233" y="4"/>
                    <a:pt x="233" y="4"/>
                    <a:pt x="233" y="4"/>
                  </a:cubicBezTo>
                  <a:cubicBezTo>
                    <a:pt x="234" y="3"/>
                    <a:pt x="236" y="3"/>
                    <a:pt x="236" y="5"/>
                  </a:cubicBezTo>
                  <a:cubicBezTo>
                    <a:pt x="236" y="324"/>
                    <a:pt x="236" y="324"/>
                    <a:pt x="236" y="324"/>
                  </a:cubicBezTo>
                  <a:cubicBezTo>
                    <a:pt x="297" y="14"/>
                    <a:pt x="297" y="14"/>
                    <a:pt x="297" y="14"/>
                  </a:cubicBezTo>
                  <a:cubicBezTo>
                    <a:pt x="298" y="12"/>
                    <a:pt x="300" y="12"/>
                    <a:pt x="300" y="14"/>
                  </a:cubicBezTo>
                  <a:cubicBezTo>
                    <a:pt x="304" y="328"/>
                    <a:pt x="304" y="328"/>
                    <a:pt x="304" y="328"/>
                  </a:cubicBezTo>
                  <a:cubicBezTo>
                    <a:pt x="336" y="172"/>
                    <a:pt x="336" y="172"/>
                    <a:pt x="336" y="172"/>
                  </a:cubicBezTo>
                  <a:cubicBezTo>
                    <a:pt x="348" y="148"/>
                    <a:pt x="348" y="148"/>
                    <a:pt x="348" y="148"/>
                  </a:cubicBezTo>
                  <a:cubicBezTo>
                    <a:pt x="377" y="17"/>
                    <a:pt x="377" y="17"/>
                    <a:pt x="377" y="17"/>
                  </a:cubicBezTo>
                  <a:cubicBezTo>
                    <a:pt x="378" y="15"/>
                    <a:pt x="380" y="15"/>
                    <a:pt x="380" y="17"/>
                  </a:cubicBezTo>
                  <a:cubicBezTo>
                    <a:pt x="380" y="336"/>
                    <a:pt x="380" y="336"/>
                    <a:pt x="380" y="336"/>
                  </a:cubicBezTo>
                  <a:cubicBezTo>
                    <a:pt x="400" y="256"/>
                    <a:pt x="400" y="256"/>
                    <a:pt x="400" y="256"/>
                  </a:cubicBezTo>
                  <a:cubicBezTo>
                    <a:pt x="408" y="220"/>
                    <a:pt x="408" y="220"/>
                    <a:pt x="408" y="220"/>
                  </a:cubicBezTo>
                  <a:cubicBezTo>
                    <a:pt x="416" y="216"/>
                    <a:pt x="416" y="216"/>
                    <a:pt x="416" y="216"/>
                  </a:cubicBezTo>
                  <a:cubicBezTo>
                    <a:pt x="457" y="13"/>
                    <a:pt x="457" y="13"/>
                    <a:pt x="457" y="13"/>
                  </a:cubicBezTo>
                  <a:cubicBezTo>
                    <a:pt x="458" y="12"/>
                    <a:pt x="460" y="12"/>
                    <a:pt x="460" y="13"/>
                  </a:cubicBezTo>
                  <a:cubicBezTo>
                    <a:pt x="464" y="320"/>
                    <a:pt x="464" y="320"/>
                    <a:pt x="464" y="320"/>
                  </a:cubicBezTo>
                  <a:cubicBezTo>
                    <a:pt x="525" y="13"/>
                    <a:pt x="525" y="13"/>
                    <a:pt x="525" y="13"/>
                  </a:cubicBezTo>
                  <a:cubicBezTo>
                    <a:pt x="526" y="12"/>
                    <a:pt x="528" y="12"/>
                    <a:pt x="528" y="14"/>
                  </a:cubicBezTo>
                  <a:cubicBezTo>
                    <a:pt x="532" y="332"/>
                    <a:pt x="532" y="332"/>
                    <a:pt x="532" y="332"/>
                  </a:cubicBezTo>
                  <a:cubicBezTo>
                    <a:pt x="597" y="13"/>
                    <a:pt x="597" y="13"/>
                    <a:pt x="597" y="13"/>
                  </a:cubicBezTo>
                  <a:cubicBezTo>
                    <a:pt x="598" y="11"/>
                    <a:pt x="600" y="12"/>
                    <a:pt x="600" y="13"/>
                  </a:cubicBezTo>
                  <a:cubicBezTo>
                    <a:pt x="604" y="316"/>
                    <a:pt x="604" y="316"/>
                    <a:pt x="604" y="316"/>
                  </a:cubicBezTo>
                  <a:cubicBezTo>
                    <a:pt x="664" y="16"/>
                    <a:pt x="664" y="16"/>
                    <a:pt x="664" y="16"/>
                  </a:cubicBezTo>
                  <a:cubicBezTo>
                    <a:pt x="668" y="16"/>
                    <a:pt x="668" y="16"/>
                    <a:pt x="668" y="16"/>
                  </a:cubicBezTo>
                  <a:cubicBezTo>
                    <a:pt x="672" y="8"/>
                    <a:pt x="672" y="8"/>
                    <a:pt x="672" y="8"/>
                  </a:cubicBezTo>
                  <a:cubicBezTo>
                    <a:pt x="678" y="2"/>
                    <a:pt x="678" y="2"/>
                    <a:pt x="678" y="2"/>
                  </a:cubicBezTo>
                  <a:cubicBezTo>
                    <a:pt x="678" y="2"/>
                    <a:pt x="680" y="2"/>
                    <a:pt x="680" y="3"/>
                  </a:cubicBezTo>
                  <a:cubicBezTo>
                    <a:pt x="680" y="328"/>
                    <a:pt x="680" y="328"/>
                    <a:pt x="680" y="328"/>
                  </a:cubicBezTo>
                  <a:cubicBezTo>
                    <a:pt x="736" y="72"/>
                    <a:pt x="736" y="72"/>
                    <a:pt x="736" y="72"/>
                  </a:cubicBezTo>
                  <a:cubicBezTo>
                    <a:pt x="744" y="48"/>
                    <a:pt x="744" y="48"/>
                    <a:pt x="744" y="48"/>
                  </a:cubicBezTo>
                  <a:cubicBezTo>
                    <a:pt x="749" y="16"/>
                    <a:pt x="749" y="16"/>
                    <a:pt x="749" y="16"/>
                  </a:cubicBezTo>
                  <a:cubicBezTo>
                    <a:pt x="750" y="14"/>
                    <a:pt x="752" y="14"/>
                    <a:pt x="752" y="16"/>
                  </a:cubicBezTo>
                  <a:cubicBezTo>
                    <a:pt x="756" y="320"/>
                    <a:pt x="756" y="320"/>
                    <a:pt x="756" y="320"/>
                  </a:cubicBezTo>
                  <a:cubicBezTo>
                    <a:pt x="809" y="19"/>
                    <a:pt x="809" y="19"/>
                    <a:pt x="809" y="19"/>
                  </a:cubicBezTo>
                  <a:cubicBezTo>
                    <a:pt x="810" y="17"/>
                    <a:pt x="812" y="18"/>
                    <a:pt x="812" y="19"/>
                  </a:cubicBezTo>
                  <a:cubicBezTo>
                    <a:pt x="816" y="328"/>
                    <a:pt x="816" y="328"/>
                    <a:pt x="816" y="328"/>
                  </a:cubicBezTo>
                  <a:cubicBezTo>
                    <a:pt x="847" y="148"/>
                    <a:pt x="847" y="148"/>
                    <a:pt x="847" y="148"/>
                  </a:cubicBezTo>
                  <a:cubicBezTo>
                    <a:pt x="848" y="264"/>
                    <a:pt x="848" y="264"/>
                    <a:pt x="848" y="264"/>
                  </a:cubicBezTo>
                  <a:cubicBezTo>
                    <a:pt x="889" y="16"/>
                    <a:pt x="889" y="16"/>
                    <a:pt x="889" y="16"/>
                  </a:cubicBezTo>
                  <a:cubicBezTo>
                    <a:pt x="890" y="14"/>
                    <a:pt x="892" y="14"/>
                    <a:pt x="892" y="16"/>
                  </a:cubicBezTo>
                  <a:cubicBezTo>
                    <a:pt x="896" y="308"/>
                    <a:pt x="896" y="308"/>
                    <a:pt x="896" y="308"/>
                  </a:cubicBezTo>
                  <a:cubicBezTo>
                    <a:pt x="941" y="17"/>
                    <a:pt x="941" y="17"/>
                    <a:pt x="941" y="17"/>
                  </a:cubicBezTo>
                  <a:cubicBezTo>
                    <a:pt x="942" y="15"/>
                    <a:pt x="944" y="15"/>
                    <a:pt x="944" y="17"/>
                  </a:cubicBezTo>
                  <a:cubicBezTo>
                    <a:pt x="948" y="316"/>
                    <a:pt x="948" y="316"/>
                    <a:pt x="948" y="316"/>
                  </a:cubicBezTo>
                  <a:cubicBezTo>
                    <a:pt x="997" y="17"/>
                    <a:pt x="997" y="17"/>
                    <a:pt x="997" y="17"/>
                  </a:cubicBezTo>
                  <a:cubicBezTo>
                    <a:pt x="997" y="16"/>
                    <a:pt x="1000" y="16"/>
                    <a:pt x="1000" y="18"/>
                  </a:cubicBezTo>
                  <a:cubicBezTo>
                    <a:pt x="1000" y="324"/>
                    <a:pt x="1000" y="324"/>
                    <a:pt x="1000" y="324"/>
                  </a:cubicBezTo>
                  <a:cubicBezTo>
                    <a:pt x="1045" y="18"/>
                    <a:pt x="1045" y="18"/>
                    <a:pt x="1045" y="18"/>
                  </a:cubicBezTo>
                  <a:cubicBezTo>
                    <a:pt x="1046" y="16"/>
                    <a:pt x="1048" y="16"/>
                    <a:pt x="1048" y="18"/>
                  </a:cubicBezTo>
                  <a:cubicBezTo>
                    <a:pt x="1052" y="316"/>
                    <a:pt x="1052" y="316"/>
                    <a:pt x="1052" y="316"/>
                  </a:cubicBezTo>
                  <a:cubicBezTo>
                    <a:pt x="1088" y="100"/>
                    <a:pt x="1088" y="100"/>
                    <a:pt x="1088" y="100"/>
                  </a:cubicBezTo>
                  <a:cubicBezTo>
                    <a:pt x="1102" y="42"/>
                    <a:pt x="1102" y="42"/>
                    <a:pt x="1102" y="42"/>
                  </a:cubicBezTo>
                  <a:cubicBezTo>
                    <a:pt x="1103" y="41"/>
                    <a:pt x="1105" y="41"/>
                    <a:pt x="1105" y="42"/>
                  </a:cubicBezTo>
                  <a:cubicBezTo>
                    <a:pt x="1108" y="56"/>
                    <a:pt x="1108" y="56"/>
                    <a:pt x="1108" y="56"/>
                  </a:cubicBezTo>
                  <a:cubicBezTo>
                    <a:pt x="1108" y="492"/>
                    <a:pt x="1108" y="492"/>
                    <a:pt x="1108" y="492"/>
                  </a:cubicBezTo>
                  <a:cubicBezTo>
                    <a:pt x="1112" y="48"/>
                    <a:pt x="1112" y="48"/>
                    <a:pt x="1112" y="48"/>
                  </a:cubicBezTo>
                  <a:cubicBezTo>
                    <a:pt x="1118" y="34"/>
                    <a:pt x="1118" y="34"/>
                    <a:pt x="1118" y="34"/>
                  </a:cubicBezTo>
                  <a:cubicBezTo>
                    <a:pt x="1121" y="47"/>
                    <a:pt x="1121" y="47"/>
                    <a:pt x="1121" y="47"/>
                  </a:cubicBezTo>
                  <a:cubicBezTo>
                    <a:pt x="1127" y="33"/>
                    <a:pt x="1127" y="33"/>
                    <a:pt x="1127" y="33"/>
                  </a:cubicBezTo>
                  <a:cubicBezTo>
                    <a:pt x="1132" y="54"/>
                    <a:pt x="1132" y="54"/>
                    <a:pt x="1132" y="54"/>
                  </a:cubicBezTo>
                  <a:cubicBezTo>
                    <a:pt x="1136" y="36"/>
                    <a:pt x="1136" y="36"/>
                    <a:pt x="1136" y="36"/>
                  </a:cubicBezTo>
                  <a:cubicBezTo>
                    <a:pt x="1139" y="32"/>
                    <a:pt x="1139" y="32"/>
                    <a:pt x="1139" y="32"/>
                  </a:cubicBezTo>
                  <a:cubicBezTo>
                    <a:pt x="1142" y="44"/>
                    <a:pt x="1142" y="44"/>
                    <a:pt x="1142" y="44"/>
                  </a:cubicBezTo>
                  <a:cubicBezTo>
                    <a:pt x="1147" y="28"/>
                    <a:pt x="1147" y="28"/>
                    <a:pt x="1147" y="28"/>
                  </a:cubicBezTo>
                  <a:cubicBezTo>
                    <a:pt x="1151" y="36"/>
                    <a:pt x="1151" y="36"/>
                    <a:pt x="1151" y="36"/>
                  </a:cubicBezTo>
                  <a:cubicBezTo>
                    <a:pt x="1154" y="29"/>
                    <a:pt x="1154" y="29"/>
                    <a:pt x="1154" y="29"/>
                  </a:cubicBezTo>
                  <a:cubicBezTo>
                    <a:pt x="1156" y="36"/>
                    <a:pt x="1156" y="36"/>
                    <a:pt x="1156" y="36"/>
                  </a:cubicBezTo>
                  <a:cubicBezTo>
                    <a:pt x="1160" y="28"/>
                    <a:pt x="1160" y="28"/>
                    <a:pt x="1160" y="28"/>
                  </a:cubicBezTo>
                  <a:cubicBezTo>
                    <a:pt x="1162" y="42"/>
                    <a:pt x="1162" y="42"/>
                    <a:pt x="1162" y="42"/>
                  </a:cubicBezTo>
                  <a:cubicBezTo>
                    <a:pt x="1167" y="28"/>
                    <a:pt x="1167" y="28"/>
                    <a:pt x="1167" y="28"/>
                  </a:cubicBezTo>
                  <a:cubicBezTo>
                    <a:pt x="1170" y="36"/>
                    <a:pt x="1170" y="36"/>
                    <a:pt x="1170" y="36"/>
                  </a:cubicBezTo>
                  <a:cubicBezTo>
                    <a:pt x="1172" y="28"/>
                    <a:pt x="1172" y="28"/>
                    <a:pt x="1172" y="28"/>
                  </a:cubicBezTo>
                  <a:cubicBezTo>
                    <a:pt x="1176" y="35"/>
                    <a:pt x="1176" y="35"/>
                    <a:pt x="1176" y="35"/>
                  </a:cubicBezTo>
                  <a:cubicBezTo>
                    <a:pt x="1180" y="20"/>
                    <a:pt x="1180" y="20"/>
                    <a:pt x="1180" y="20"/>
                  </a:cubicBezTo>
                  <a:cubicBezTo>
                    <a:pt x="1185" y="8"/>
                    <a:pt x="1185" y="8"/>
                    <a:pt x="1185" y="8"/>
                  </a:cubicBezTo>
                  <a:cubicBezTo>
                    <a:pt x="1186" y="7"/>
                    <a:pt x="1188" y="7"/>
                    <a:pt x="1188" y="9"/>
                  </a:cubicBezTo>
                  <a:cubicBezTo>
                    <a:pt x="1192" y="336"/>
                    <a:pt x="1192" y="336"/>
                    <a:pt x="1192" y="336"/>
                  </a:cubicBezTo>
                  <a:cubicBezTo>
                    <a:pt x="1224" y="207"/>
                    <a:pt x="1224" y="207"/>
                    <a:pt x="1224" y="207"/>
                  </a:cubicBezTo>
                  <a:cubicBezTo>
                    <a:pt x="1224" y="206"/>
                    <a:pt x="1225" y="206"/>
                    <a:pt x="1225" y="207"/>
                  </a:cubicBezTo>
                  <a:cubicBezTo>
                    <a:pt x="1228" y="340"/>
                    <a:pt x="1228" y="340"/>
                    <a:pt x="1228" y="340"/>
                  </a:cubicBezTo>
                  <a:cubicBezTo>
                    <a:pt x="1273" y="129"/>
                    <a:pt x="1273" y="129"/>
                    <a:pt x="1273" y="129"/>
                  </a:cubicBezTo>
                  <a:cubicBezTo>
                    <a:pt x="1273" y="128"/>
                    <a:pt x="1274" y="128"/>
                    <a:pt x="1274" y="129"/>
                  </a:cubicBezTo>
                  <a:cubicBezTo>
                    <a:pt x="1279" y="231"/>
                    <a:pt x="1279" y="231"/>
                    <a:pt x="1279" y="231"/>
                  </a:cubicBezTo>
                  <a:cubicBezTo>
                    <a:pt x="1308" y="89"/>
                    <a:pt x="1308" y="89"/>
                    <a:pt x="1308" y="89"/>
                  </a:cubicBezTo>
                  <a:cubicBezTo>
                    <a:pt x="1315" y="84"/>
                    <a:pt x="1315" y="84"/>
                    <a:pt x="1315" y="84"/>
                  </a:cubicBezTo>
                  <a:cubicBezTo>
                    <a:pt x="1328" y="37"/>
                    <a:pt x="1328" y="37"/>
                    <a:pt x="1328" y="37"/>
                  </a:cubicBezTo>
                  <a:cubicBezTo>
                    <a:pt x="1332" y="32"/>
                    <a:pt x="1332" y="32"/>
                    <a:pt x="1332" y="32"/>
                  </a:cubicBezTo>
                  <a:cubicBezTo>
                    <a:pt x="1337" y="11"/>
                    <a:pt x="1337" y="11"/>
                    <a:pt x="1337" y="11"/>
                  </a:cubicBezTo>
                  <a:cubicBezTo>
                    <a:pt x="1338" y="9"/>
                    <a:pt x="1340" y="10"/>
                    <a:pt x="1340" y="11"/>
                  </a:cubicBezTo>
                  <a:cubicBezTo>
                    <a:pt x="1343" y="308"/>
                    <a:pt x="1343" y="308"/>
                    <a:pt x="1343" y="308"/>
                  </a:cubicBezTo>
                  <a:cubicBezTo>
                    <a:pt x="1348" y="268"/>
                    <a:pt x="1348" y="268"/>
                    <a:pt x="1348" y="268"/>
                  </a:cubicBezTo>
                  <a:cubicBezTo>
                    <a:pt x="1352" y="256"/>
                    <a:pt x="1352" y="256"/>
                    <a:pt x="1352" y="256"/>
                  </a:cubicBezTo>
                  <a:cubicBezTo>
                    <a:pt x="1360" y="224"/>
                    <a:pt x="1360" y="224"/>
                    <a:pt x="1360" y="224"/>
                  </a:cubicBezTo>
                  <a:cubicBezTo>
                    <a:pt x="1372" y="200"/>
                    <a:pt x="1372" y="200"/>
                    <a:pt x="1372" y="200"/>
                  </a:cubicBezTo>
                  <a:cubicBezTo>
                    <a:pt x="1380" y="196"/>
                    <a:pt x="1380" y="196"/>
                    <a:pt x="1380" y="196"/>
                  </a:cubicBezTo>
                  <a:cubicBezTo>
                    <a:pt x="1392" y="108"/>
                    <a:pt x="1392" y="108"/>
                    <a:pt x="1392" y="108"/>
                  </a:cubicBezTo>
                  <a:cubicBezTo>
                    <a:pt x="1400" y="92"/>
                    <a:pt x="1400" y="92"/>
                    <a:pt x="1400" y="92"/>
                  </a:cubicBezTo>
                  <a:cubicBezTo>
                    <a:pt x="1415" y="15"/>
                    <a:pt x="1415" y="15"/>
                    <a:pt x="1415" y="15"/>
                  </a:cubicBezTo>
                  <a:cubicBezTo>
                    <a:pt x="1415" y="13"/>
                    <a:pt x="1418" y="13"/>
                    <a:pt x="1418" y="15"/>
                  </a:cubicBezTo>
                  <a:cubicBezTo>
                    <a:pt x="1420" y="320"/>
                    <a:pt x="1420" y="320"/>
                    <a:pt x="1420" y="320"/>
                  </a:cubicBezTo>
                  <a:cubicBezTo>
                    <a:pt x="1480" y="8"/>
                    <a:pt x="1480" y="8"/>
                    <a:pt x="1480" y="8"/>
                  </a:cubicBezTo>
                  <a:cubicBezTo>
                    <a:pt x="1486" y="2"/>
                    <a:pt x="1486" y="2"/>
                    <a:pt x="1486" y="2"/>
                  </a:cubicBezTo>
                  <a:cubicBezTo>
                    <a:pt x="1486" y="2"/>
                    <a:pt x="1488" y="2"/>
                    <a:pt x="1488" y="3"/>
                  </a:cubicBezTo>
                  <a:cubicBezTo>
                    <a:pt x="1492" y="320"/>
                    <a:pt x="1492" y="320"/>
                    <a:pt x="1492" y="320"/>
                  </a:cubicBezTo>
                  <a:cubicBezTo>
                    <a:pt x="1500" y="312"/>
                    <a:pt x="1500" y="312"/>
                    <a:pt x="1500" y="312"/>
                  </a:cubicBezTo>
                  <a:cubicBezTo>
                    <a:pt x="1524" y="196"/>
                    <a:pt x="1524" y="196"/>
                    <a:pt x="1524" y="196"/>
                  </a:cubicBezTo>
                  <a:cubicBezTo>
                    <a:pt x="1544" y="102"/>
                    <a:pt x="1544" y="102"/>
                    <a:pt x="1544" y="102"/>
                  </a:cubicBezTo>
                  <a:cubicBezTo>
                    <a:pt x="1544" y="101"/>
                    <a:pt x="1544" y="101"/>
                    <a:pt x="1544" y="102"/>
                  </a:cubicBezTo>
                  <a:cubicBezTo>
                    <a:pt x="1551" y="170"/>
                    <a:pt x="1551" y="170"/>
                    <a:pt x="1551" y="170"/>
                  </a:cubicBezTo>
                  <a:cubicBezTo>
                    <a:pt x="1561" y="124"/>
                    <a:pt x="1561" y="124"/>
                    <a:pt x="1561" y="124"/>
                  </a:cubicBezTo>
                  <a:cubicBezTo>
                    <a:pt x="1572" y="32"/>
                    <a:pt x="1572" y="32"/>
                    <a:pt x="1572" y="32"/>
                  </a:cubicBezTo>
                  <a:cubicBezTo>
                    <a:pt x="1577" y="13"/>
                    <a:pt x="1577" y="13"/>
                    <a:pt x="1577" y="13"/>
                  </a:cubicBezTo>
                  <a:cubicBezTo>
                    <a:pt x="1578" y="12"/>
                    <a:pt x="1580" y="12"/>
                    <a:pt x="1580" y="14"/>
                  </a:cubicBezTo>
                  <a:cubicBezTo>
                    <a:pt x="1584" y="316"/>
                    <a:pt x="1584" y="316"/>
                    <a:pt x="1584" y="316"/>
                  </a:cubicBezTo>
                  <a:cubicBezTo>
                    <a:pt x="1624" y="56"/>
                    <a:pt x="1624" y="56"/>
                    <a:pt x="1624" y="56"/>
                  </a:cubicBezTo>
                  <a:cubicBezTo>
                    <a:pt x="1628" y="56"/>
                    <a:pt x="1628" y="56"/>
                    <a:pt x="1628" y="56"/>
                  </a:cubicBezTo>
                </a:path>
              </a:pathLst>
            </a:custGeom>
            <a:noFill/>
            <a:ln w="12700" cap="flat">
              <a:solidFill>
                <a:srgbClr val="475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6" name="Group 5"/>
          <p:cNvGrpSpPr/>
          <p:nvPr/>
        </p:nvGrpSpPr>
        <p:grpSpPr>
          <a:xfrm>
            <a:off x="493310" y="5105400"/>
            <a:ext cx="8337516" cy="1590143"/>
            <a:chOff x="493310" y="5105400"/>
            <a:chExt cx="8337516" cy="1590143"/>
          </a:xfrm>
        </p:grpSpPr>
        <p:sp>
          <p:nvSpPr>
            <p:cNvPr id="4" name="TextBox 3" descr="Counterspeculation, auctions, and competitive sealed tenders. The first lines of William Vickrey's article of this title." title="Counterspeculation, auctions, and competitive sealed tenders"/>
            <p:cNvSpPr txBox="1"/>
            <p:nvPr/>
          </p:nvSpPr>
          <p:spPr>
            <a:xfrm>
              <a:off x="5258657" y="5356715"/>
              <a:ext cx="3572169" cy="1338828"/>
            </a:xfrm>
            <a:prstGeom prst="rect">
              <a:avLst/>
            </a:prstGeom>
            <a:solidFill>
              <a:schemeClr val="bg1">
                <a:lumMod val="95000"/>
              </a:schemeClr>
            </a:solidFill>
          </p:spPr>
          <p:txBody>
            <a:bodyPr wrap="square" rtlCol="0">
              <a:spAutoFit/>
            </a:bodyPr>
            <a:lstStyle/>
            <a:p>
              <a:pPr algn="ctr"/>
              <a:r>
                <a:rPr lang="en-US" sz="900" dirty="0"/>
                <a:t>“COUNTERSPECULATION, AUCTIONS, AND </a:t>
              </a:r>
              <a:br>
                <a:rPr lang="en-US" sz="900" dirty="0"/>
              </a:br>
              <a:r>
                <a:rPr lang="en-US" sz="900" dirty="0"/>
                <a:t>COMPETITIVE SEALED TENDERS</a:t>
              </a:r>
            </a:p>
            <a:p>
              <a:pPr algn="ctr"/>
              <a:endParaRPr lang="en-US" sz="900" dirty="0"/>
            </a:p>
            <a:p>
              <a:pPr algn="ctr"/>
              <a:r>
                <a:rPr lang="en-US" sz="900" dirty="0"/>
                <a:t>WILLIAM VICKREY</a:t>
              </a:r>
            </a:p>
            <a:p>
              <a:pPr algn="ctr"/>
              <a:r>
                <a:rPr lang="en-US" sz="900" i="1" dirty="0"/>
                <a:t>Columbia University</a:t>
              </a:r>
            </a:p>
            <a:p>
              <a:pPr algn="ctr"/>
              <a:endParaRPr lang="en-US" sz="900" dirty="0"/>
            </a:p>
            <a:p>
              <a:r>
                <a:rPr lang="en-US" sz="900" dirty="0"/>
                <a:t>In his </a:t>
              </a:r>
              <a:r>
                <a:rPr lang="en-US" sz="900" i="1" dirty="0"/>
                <a:t>Economics of Control</a:t>
              </a:r>
              <a:r>
                <a:rPr lang="en-US" sz="900" dirty="0"/>
                <a:t>, A. P. Lerner threw out an interesting suggestion that where markets are imperfectly competitive, a state agency through ‘</a:t>
              </a:r>
              <a:r>
                <a:rPr lang="en-US" sz="900" dirty="0" err="1"/>
                <a:t>counterspeculation</a:t>
              </a:r>
              <a:r>
                <a:rPr lang="en-US" sz="900" dirty="0"/>
                <a:t>’ might be able to create</a:t>
              </a:r>
              <a:r>
                <a:rPr lang="mr-IN" sz="900" dirty="0"/>
                <a:t>…</a:t>
              </a:r>
              <a:r>
                <a:rPr lang="en-US" sz="900" dirty="0"/>
                <a:t>”</a:t>
              </a:r>
            </a:p>
          </p:txBody>
        </p:sp>
        <p:grpSp>
          <p:nvGrpSpPr>
            <p:cNvPr id="3" name="Group 2">
              <a:extLst>
                <a:ext uri="{FF2B5EF4-FFF2-40B4-BE49-F238E27FC236}">
                  <a16:creationId xmlns:a16="http://schemas.microsoft.com/office/drawing/2014/main" id="{3CE8BD58-A95C-6744-AD9A-F724DCB3CB4E}"/>
                </a:ext>
              </a:extLst>
            </p:cNvPr>
            <p:cNvGrpSpPr/>
            <p:nvPr/>
          </p:nvGrpSpPr>
          <p:grpSpPr>
            <a:xfrm>
              <a:off x="493310" y="5105400"/>
              <a:ext cx="5374090" cy="1508238"/>
              <a:chOff x="493310" y="5105400"/>
              <a:chExt cx="5374090" cy="1508238"/>
            </a:xfrm>
          </p:grpSpPr>
          <p:sp>
            <p:nvSpPr>
              <p:cNvPr id="19" name="TextBox 18">
                <a:extLst>
                  <a:ext uri="{FF2B5EF4-FFF2-40B4-BE49-F238E27FC236}">
                    <a16:creationId xmlns:a16="http://schemas.microsoft.com/office/drawing/2014/main" id="{4B0BA001-0D22-9849-89AD-9E42A2DA55E0}"/>
                  </a:ext>
                </a:extLst>
              </p:cNvPr>
              <p:cNvSpPr txBox="1"/>
              <p:nvPr/>
            </p:nvSpPr>
            <p:spPr>
              <a:xfrm>
                <a:off x="493310" y="5494743"/>
                <a:ext cx="3881191" cy="449294"/>
              </a:xfrm>
              <a:prstGeom prst="rect">
                <a:avLst/>
              </a:prstGeom>
              <a:noFill/>
            </p:spPr>
            <p:txBody>
              <a:bodyPr wrap="none" rtlCol="0">
                <a:noAutofit/>
              </a:bodyPr>
              <a:lstStyle/>
              <a:p>
                <a:pPr marL="457200" indent="-457200">
                  <a:spcBef>
                    <a:spcPts val="600"/>
                  </a:spcBef>
                  <a:buFont typeface="+mj-lt"/>
                  <a:buAutoNum type="arabicPeriod" startAt="3"/>
                </a:pPr>
                <a:r>
                  <a:rPr lang="en-US" sz="2200" dirty="0"/>
                  <a:t>Fix: second-price auction</a:t>
                </a:r>
              </a:p>
            </p:txBody>
          </p:sp>
          <p:sp>
            <p:nvSpPr>
              <p:cNvPr id="24" name="Rectangle 23">
                <a:extLst>
                  <a:ext uri="{FF2B5EF4-FFF2-40B4-BE49-F238E27FC236}">
                    <a16:creationId xmlns:a16="http://schemas.microsoft.com/office/drawing/2014/main" id="{F0743468-E849-448F-AAA7-7B6CE4D26331}"/>
                  </a:ext>
                </a:extLst>
              </p:cNvPr>
              <p:cNvSpPr/>
              <p:nvPr/>
            </p:nvSpPr>
            <p:spPr>
              <a:xfrm>
                <a:off x="1512575" y="5105400"/>
                <a:ext cx="4050025" cy="276999"/>
              </a:xfrm>
              <a:prstGeom prst="rect">
                <a:avLst/>
              </a:prstGeom>
            </p:spPr>
            <p:txBody>
              <a:bodyPr wrap="square">
                <a:noAutofit/>
              </a:bodyPr>
              <a:lstStyle/>
              <a:p>
                <a:pPr algn="r"/>
                <a:r>
                  <a:rPr lang="en-US" sz="1200" baseline="30000" dirty="0">
                    <a:solidFill>
                      <a:schemeClr val="bg1">
                        <a:lumMod val="50000"/>
                      </a:schemeClr>
                    </a:solidFill>
                  </a:rPr>
                  <a:t>Source: (Edelman and Ostrovsky, </a:t>
                </a:r>
                <a:r>
                  <a:rPr lang="en-US" sz="1200" i="1" baseline="30000" dirty="0">
                    <a:solidFill>
                      <a:schemeClr val="bg1">
                        <a:lumMod val="50000"/>
                      </a:schemeClr>
                    </a:solidFill>
                  </a:rPr>
                  <a:t>Decision Support Systems</a:t>
                </a:r>
                <a:r>
                  <a:rPr lang="en-US" sz="1200" baseline="30000" dirty="0">
                    <a:solidFill>
                      <a:schemeClr val="bg1">
                        <a:lumMod val="50000"/>
                      </a:schemeClr>
                    </a:solidFill>
                  </a:rPr>
                  <a:t> 2007)</a:t>
                </a:r>
                <a:endParaRPr lang="en-US" sz="1200" dirty="0">
                  <a:solidFill>
                    <a:schemeClr val="bg1">
                      <a:lumMod val="50000"/>
                    </a:schemeClr>
                  </a:solidFill>
                </a:endParaRPr>
              </a:p>
            </p:txBody>
          </p:sp>
          <p:sp>
            <p:nvSpPr>
              <p:cNvPr id="26" name="TextBox 25">
                <a:extLst>
                  <a:ext uri="{FF2B5EF4-FFF2-40B4-BE49-F238E27FC236}">
                    <a16:creationId xmlns:a16="http://schemas.microsoft.com/office/drawing/2014/main" id="{C9BC0357-FE99-44AE-AF2A-7E1E11DBDA95}"/>
                  </a:ext>
                </a:extLst>
              </p:cNvPr>
              <p:cNvSpPr txBox="1"/>
              <p:nvPr/>
            </p:nvSpPr>
            <p:spPr>
              <a:xfrm>
                <a:off x="1377466" y="5867400"/>
                <a:ext cx="3423134" cy="707886"/>
              </a:xfrm>
              <a:prstGeom prst="rect">
                <a:avLst/>
              </a:prstGeom>
              <a:noFill/>
            </p:spPr>
            <p:txBody>
              <a:bodyPr wrap="square" rtlCol="0">
                <a:noAutofit/>
              </a:bodyPr>
              <a:lstStyle/>
              <a:p>
                <a:pPr>
                  <a:spcBef>
                    <a:spcPts val="600"/>
                  </a:spcBef>
                </a:pPr>
                <a:r>
                  <a:rPr lang="en-US" sz="2000" dirty="0"/>
                  <a:t>Charge </a:t>
                </a:r>
                <a:r>
                  <a:rPr lang="en-US" sz="2000" i="1" dirty="0"/>
                  <a:t>minimum amount </a:t>
                </a:r>
                <a:r>
                  <a:rPr lang="en-US" sz="2000" dirty="0"/>
                  <a:t>to maintain position</a:t>
                </a:r>
              </a:p>
            </p:txBody>
          </p:sp>
          <p:pic>
            <p:nvPicPr>
              <p:cNvPr id="27" name="Picture 26" descr="A clip art image of a light bulb" title="A clip art image of a light bulb">
                <a:extLst>
                  <a:ext uri="{FF2B5EF4-FFF2-40B4-BE49-F238E27FC236}">
                    <a16:creationId xmlns:a16="http://schemas.microsoft.com/office/drawing/2014/main" id="{63C94FC9-E713-4AE8-B040-8DF6CF0211F9}"/>
                  </a:ext>
                </a:extLst>
              </p:cNvPr>
              <p:cNvPicPr>
                <a:picLocks noChangeAspect="1"/>
              </p:cNvPicPr>
              <p:nvPr/>
            </p:nvPicPr>
            <p:blipFill rotWithShape="1">
              <a:blip r:embed="rId5">
                <a:extLst>
                  <a:ext uri="{28A0092B-C50C-407E-A947-70E740481C1C}">
                    <a14:useLocalDpi xmlns:a14="http://schemas.microsoft.com/office/drawing/2010/main" val="0"/>
                  </a:ext>
                </a:extLst>
              </a:blip>
              <a:srcRect l="15755" t="10750" r="15610" b="7945"/>
              <a:stretch/>
            </p:blipFill>
            <p:spPr>
              <a:xfrm>
                <a:off x="655664" y="5872579"/>
                <a:ext cx="625579" cy="741059"/>
              </a:xfrm>
              <a:prstGeom prst="rect">
                <a:avLst/>
              </a:prstGeom>
            </p:spPr>
          </p:pic>
          <p:pic>
            <p:nvPicPr>
              <p:cNvPr id="35" name="Picture 34" descr="A picture of the Nobel prize medal" title="A picture of the Nobel prize medal">
                <a:extLst>
                  <a:ext uri="{FF2B5EF4-FFF2-40B4-BE49-F238E27FC236}">
                    <a16:creationId xmlns:a16="http://schemas.microsoft.com/office/drawing/2014/main" id="{D2E39427-A6D6-423E-B530-687980C4745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518412" y="5310937"/>
                <a:ext cx="1348988" cy="1011741"/>
              </a:xfrm>
              <a:prstGeom prst="rect">
                <a:avLst/>
              </a:prstGeom>
            </p:spPr>
          </p:pic>
        </p:grpSp>
      </p:grpSp>
    </p:spTree>
    <p:extLst>
      <p:ext uri="{BB962C8B-B14F-4D97-AF65-F5344CB8AC3E}">
        <p14:creationId xmlns:p14="http://schemas.microsoft.com/office/powerpoint/2010/main" val="396973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47"/>
  <p:tag name="MMPROD_UIDATA" val="&lt;database version=&quot;11.0&quot;&gt;&lt;object type=&quot;1&quot; unique_id=&quot;10001&quot;&gt;&lt;object type=&quot;2&quot; unique_id=&quot;46629&quot;&gt;&lt;object type=&quot;3&quot; unique_id=&quot;46630&quot;&gt;&lt;property id=&quot;20148&quot; value=&quot;5&quot;/&gt;&lt;property id=&quot;20300&quot; value=&quot;Slide 1 - &amp;quot;Insert Title Here&amp;quot;&quot;/&gt;&lt;property id=&quot;20307&quot; value=&quot;269&quot;/&gt;&lt;/object&gt;&lt;object type=&quot;3&quot; unique_id=&quot;46631&quot;&gt;&lt;property id=&quot;20148&quot; value=&quot;5&quot;/&gt;&lt;property id=&quot;20300&quot; value=&quot;Slide 2 - &amp;quot;Header&amp;quot;&quot;/&gt;&lt;property id=&quot;20307&quot; value=&quot;266&quot;/&gt;&lt;/object&gt;&lt;object type=&quot;3&quot; unique_id=&quot;46632&quot;&gt;&lt;property id=&quot;20148&quot; value=&quot;5&quot;/&gt;&lt;property id=&quot;20300&quot; value=&quot;Slide 7&quot;/&gt;&lt;property id=&quot;20307&quot; value=&quot;267&quot;/&gt;&lt;/object&gt;&lt;object type=&quot;3&quot; unique_id=&quot;46663&quot;&gt;&lt;property id=&quot;20148&quot; value=&quot;5&quot;/&gt;&lt;property id=&quot;20300&quot; value=&quot;Slide 3&quot;/&gt;&lt;property id=&quot;20307&quot; value=&quot;270&quot;/&gt;&lt;/object&gt;&lt;object type=&quot;3&quot; unique_id=&quot;46664&quot;&gt;&lt;property id=&quot;20148&quot; value=&quot;5&quot;/&gt;&lt;property id=&quot;20300&quot; value=&quot;Slide 4&quot;/&gt;&lt;property id=&quot;20307&quot; value=&quot;271&quot;/&gt;&lt;/object&gt;&lt;object type=&quot;3&quot; unique_id=&quot;46665&quot;&gt;&lt;property id=&quot;20148&quot; value=&quot;5&quot;/&gt;&lt;property id=&quot;20300&quot; value=&quot;Slide 5&quot;/&gt;&lt;property id=&quot;20307&quot; value=&quot;272&quot;/&gt;&lt;/object&gt;&lt;object type=&quot;3&quot; unique_id=&quot;46666&quot;&gt;&lt;property id=&quot;20148&quot; value=&quot;5&quot;/&gt;&lt;property id=&quot;20300&quot; value=&quot;Slide 6&quot;/&gt;&lt;property id=&quot;20307&quot; value=&quot;273&quot;/&gt;&lt;/object&gt;&lt;/object&gt;&lt;object type=&quot;8&quot; unique_id=&quot;46637&quot;&gt;&lt;/object&gt;&lt;/object&gt;&lt;/database&gt;"/>
  <p:tag name="SECTOMILLISECCONVERTED" val="1"/>
</p:tagLst>
</file>

<file path=ppt/theme/theme1.xml><?xml version="1.0" encoding="utf-8"?>
<a:theme xmlns:a="http://schemas.openxmlformats.org/drawingml/2006/main" name="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3966</TotalTime>
  <Words>3885</Words>
  <Application>Microsoft Macintosh PowerPoint</Application>
  <PresentationFormat>On-screen Show (4:3)</PresentationFormat>
  <Paragraphs>1050</Paragraphs>
  <Slides>80</Slides>
  <Notes>60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7" baseType="lpstr">
      <vt:lpstr>Arial</vt:lpstr>
      <vt:lpstr>Calibri</vt:lpstr>
      <vt:lpstr>Cambria Math</vt:lpstr>
      <vt:lpstr>Roboto</vt:lpstr>
      <vt:lpstr>Times</vt:lpstr>
      <vt:lpstr>Body Slides</vt:lpstr>
      <vt:lpstr>Equation</vt:lpstr>
      <vt:lpstr>Data and Analytics (Targeting)</vt:lpstr>
      <vt:lpstr>What Is Enabled by Digital?</vt:lpstr>
      <vt:lpstr>The Search Ads Market</vt:lpstr>
      <vt:lpstr>Query: Credit Cards</vt:lpstr>
      <vt:lpstr>Why Use an Auction?</vt:lpstr>
      <vt:lpstr>Ad Auctions</vt:lpstr>
      <vt:lpstr>PowerPoint Presentation</vt:lpstr>
      <vt:lpstr>PowerPoint Presentation</vt:lpstr>
      <vt:lpstr>Why Not Charge Bid Price?</vt:lpstr>
      <vt:lpstr>PowerPoint Presentation</vt:lpstr>
      <vt:lpstr>Predicting Clicks</vt:lpstr>
      <vt:lpstr>The Role of CTRs</vt:lpstr>
      <vt:lpstr>Estimating CTR</vt:lpstr>
      <vt:lpstr>PowerPoint Presentation</vt:lpstr>
      <vt:lpstr>Predicting Clicks</vt:lpstr>
      <vt:lpstr>Different Models</vt:lpstr>
      <vt:lpstr>Loss Function</vt:lpstr>
      <vt:lpstr>PowerPoint Presentation</vt:lpstr>
      <vt:lpstr>Predicting Clicks</vt:lpstr>
      <vt:lpstr>Different Metrics</vt:lpstr>
      <vt:lpstr>Measuring Accuracy</vt:lpstr>
      <vt:lpstr>Measuring Rank Accuracy</vt:lpstr>
      <vt:lpstr>PowerPoint Presentation</vt:lpstr>
      <vt:lpstr>PowerPoint Presentation</vt:lpstr>
      <vt:lpstr>Role of Calibration</vt:lpstr>
      <vt:lpstr>PowerPoint Presentation</vt:lpstr>
      <vt:lpstr>Predicting Clicks</vt:lpstr>
      <vt:lpstr>Which Model to Use?</vt:lpstr>
      <vt:lpstr>PowerPoint Presentation</vt:lpstr>
      <vt:lpstr>PowerPoint Presentation</vt:lpstr>
      <vt:lpstr>Which Model to Use?</vt:lpstr>
      <vt:lpstr>PowerPoint Presentation</vt:lpstr>
      <vt:lpstr>Predicting Clicks</vt:lpstr>
      <vt:lpstr>Logistic Regression at Google</vt:lpstr>
      <vt:lpstr>Decision Trees+LR at Facebook</vt:lpstr>
      <vt:lpstr>Decision Trees+LR at Facebook</vt:lpstr>
      <vt:lpstr>Different Kinds of Features</vt:lpstr>
      <vt:lpstr>PowerPoint Presentation</vt:lpstr>
      <vt:lpstr>PowerPoint Presentation</vt:lpstr>
      <vt:lpstr>Use of Contextual Features</vt:lpstr>
      <vt:lpstr>PowerPoint Presentation</vt:lpstr>
      <vt:lpstr>Predicting Clicks</vt:lpstr>
      <vt:lpstr>Deep Nets at Alibaba</vt:lpstr>
      <vt:lpstr>Deep Nets at Alibaba</vt:lpstr>
      <vt:lpstr>Deep Nets at Alibaba</vt:lpstr>
      <vt:lpstr>Deep Nets at Alibaba</vt:lpstr>
      <vt:lpstr>What about Images</vt:lpstr>
      <vt:lpstr>PowerPoint Presentation</vt:lpstr>
      <vt:lpstr>Which image do you think will perform better? (a) or (b)? (c) or (d)?</vt:lpstr>
      <vt:lpstr>The Effect of Images</vt:lpstr>
      <vt:lpstr>Understanding Images</vt:lpstr>
      <vt:lpstr>Summary: Predicting CTR</vt:lpstr>
      <vt:lpstr>PowerPoint Presentation</vt:lpstr>
      <vt:lpstr>Real-Time Bidding</vt:lpstr>
      <vt:lpstr>Real-Time Bidding</vt:lpstr>
      <vt:lpstr>PowerPoint Presentation</vt:lpstr>
      <vt:lpstr>PowerPoint Presentation</vt:lpstr>
      <vt:lpstr>Benefits of Real-Time Bidding</vt:lpstr>
      <vt:lpstr>Retargeting</vt:lpstr>
      <vt:lpstr>Retargeting in Detail (1 of 2)</vt:lpstr>
      <vt:lpstr>Retargeting in Detail (2 of 2)</vt:lpstr>
      <vt:lpstr>Header Auctions</vt:lpstr>
      <vt:lpstr>PowerPoint Presentation</vt:lpstr>
      <vt:lpstr>PowerPoint Presentation</vt:lpstr>
      <vt:lpstr>Dynamic Creative Optimization</vt:lpstr>
      <vt:lpstr>Data Management Platforms</vt:lpstr>
      <vt:lpstr>Prospecting</vt:lpstr>
      <vt:lpstr>PowerPoint Presentation</vt:lpstr>
      <vt:lpstr>Privacy</vt:lpstr>
      <vt:lpstr>Tracking on iPhones</vt:lpstr>
      <vt:lpstr>Deeply Concerned</vt:lpstr>
      <vt:lpstr>PowerPoint Presentation</vt:lpstr>
      <vt:lpstr>PowerPoint Presentation</vt:lpstr>
      <vt:lpstr>PowerPoint Presentation</vt:lpstr>
      <vt:lpstr>A Deepening Arms Race</vt:lpstr>
      <vt:lpstr>General Data-Protection Regulation</vt:lpstr>
      <vt:lpstr>Data Breaches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Harvard University</dc:title>
  <dc:subject/>
  <dc:creator>Administrator</dc:creator>
  <cp:keywords/>
  <dc:description/>
  <cp:lastModifiedBy>Jenn Vento</cp:lastModifiedBy>
  <cp:revision>366</cp:revision>
  <dcterms:created xsi:type="dcterms:W3CDTF">2018-07-24T11:46:18Z</dcterms:created>
  <dcterms:modified xsi:type="dcterms:W3CDTF">2020-02-24T21:37:15Z</dcterms:modified>
  <cp:category/>
</cp:coreProperties>
</file>